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2" r:id="rId2"/>
    <p:sldId id="331" r:id="rId3"/>
    <p:sldId id="333" r:id="rId4"/>
    <p:sldId id="344" r:id="rId5"/>
    <p:sldId id="345" r:id="rId6"/>
    <p:sldId id="346" r:id="rId7"/>
    <p:sldId id="347" r:id="rId8"/>
    <p:sldId id="361" r:id="rId9"/>
    <p:sldId id="349" r:id="rId10"/>
    <p:sldId id="358" r:id="rId11"/>
    <p:sldId id="360" r:id="rId12"/>
    <p:sldId id="362" r:id="rId13"/>
    <p:sldId id="334" r:id="rId14"/>
    <p:sldId id="354" r:id="rId15"/>
    <p:sldId id="355" r:id="rId16"/>
    <p:sldId id="357" r:id="rId17"/>
    <p:sldId id="356" r:id="rId18"/>
    <p:sldId id="335" r:id="rId19"/>
    <p:sldId id="329" r:id="rId20"/>
  </p:sldIdLst>
  <p:sldSz cx="9144000" cy="6858000" type="screen4x3"/>
  <p:notesSz cx="6807200" cy="9906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026937"/>
    <a:srgbClr val="95CA20"/>
    <a:srgbClr val="AFE13F"/>
    <a:srgbClr val="76C0D4"/>
    <a:srgbClr val="5F7901"/>
    <a:srgbClr val="7EA002"/>
    <a:srgbClr val="D9D9D9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 varScale="1">
        <p:scale>
          <a:sx n="75" d="100"/>
          <a:sy n="75" d="100"/>
        </p:scale>
        <p:origin x="10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Liczba wniosków złożonych w poszczególnych obszarach w stosunku do wszystkich złożonych </a:t>
            </a:r>
            <a:r>
              <a:rPr lang="pl-PL" dirty="0" smtClean="0"/>
              <a:t>wniosków</a:t>
            </a:r>
            <a:endParaRPr lang="pl-PL" dirty="0"/>
          </a:p>
        </c:rich>
      </c:tx>
      <c:layout>
        <c:manualLayout>
          <c:xMode val="edge"/>
          <c:yMode val="edge"/>
          <c:x val="7.8729081900104608E-2"/>
          <c:y val="4.88298658419534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2504350042036624E-2"/>
          <c:y val="0.15899530683385477"/>
          <c:w val="0.5023578915685355"/>
          <c:h val="0.8005053276130419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Efektywność energetyczna i magazynowanie energii</c:v>
                </c:pt>
                <c:pt idx="1">
                  <c:v>Nowatorskie metody otrzymywania paliw, energii i materiałów z odpadów oraz recyklingu odpadów</c:v>
                </c:pt>
                <c:pt idx="2">
                  <c:v>Ochrona i racjonalizacja wykorzystania wód</c:v>
                </c:pt>
                <c:pt idx="3">
                  <c:v>Pozyskiwanie energii z czystych źródeł</c:v>
                </c:pt>
                <c:pt idx="4">
                  <c:v>Środowiskowe aspekty pozyskania gazu niekonwencjonalnego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181</c:v>
                </c:pt>
                <c:pt idx="1">
                  <c:v>247</c:v>
                </c:pt>
                <c:pt idx="2">
                  <c:v>73</c:v>
                </c:pt>
                <c:pt idx="3">
                  <c:v>150</c:v>
                </c:pt>
                <c:pt idx="4">
                  <c:v>17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842433705588091"/>
          <c:y val="0.20259709476136664"/>
          <c:w val="0.26804371597556703"/>
          <c:h val="0.7307184110337708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KIS 7</c:v>
                </c:pt>
                <c:pt idx="1">
                  <c:v>KIS 11</c:v>
                </c:pt>
                <c:pt idx="2">
                  <c:v>KIS 12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0.54300000000000004</c:v>
                </c:pt>
                <c:pt idx="1">
                  <c:v>0.45600000000000002</c:v>
                </c:pt>
                <c:pt idx="2">
                  <c:v>0.17399999999999999</c:v>
                </c:pt>
                <c:pt idx="3">
                  <c:v>4.3999999999999997E-2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129144"/>
        <c:axId val="316128360"/>
        <c:axId val="0"/>
      </c:bar3DChart>
      <c:catAx>
        <c:axId val="31612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128360"/>
        <c:crosses val="autoZero"/>
        <c:auto val="1"/>
        <c:lblAlgn val="ctr"/>
        <c:lblOffset val="100"/>
        <c:noMultiLvlLbl val="0"/>
      </c:catAx>
      <c:valAx>
        <c:axId val="3161283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129144"/>
        <c:crosses val="autoZero"/>
        <c:crossBetween val="between"/>
      </c:valAx>
      <c:spPr>
        <a:noFill/>
        <a:ln>
          <a:noFill/>
        </a:ln>
        <a:effectLst>
          <a:softEdge rad="317500"/>
        </a:effectLst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F6B4-CF28-40E2-804E-77E18E75CD35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2C34D76-DA4A-45F2-9643-E7BFC53C4D44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Innowacyjność</a:t>
          </a:r>
          <a:endParaRPr lang="pl-PL" sz="1400" dirty="0">
            <a:solidFill>
              <a:schemeClr val="tx1"/>
            </a:solidFill>
          </a:endParaRPr>
        </a:p>
      </dgm:t>
    </dgm:pt>
    <dgm:pt modelId="{2330D216-7E74-4092-83BF-DA7A7982C7E9}" type="parTrans" cxnId="{5AC51E64-0948-40E7-992C-0B2B5C437CEE}">
      <dgm:prSet/>
      <dgm:spPr/>
      <dgm:t>
        <a:bodyPr/>
        <a:lstStyle/>
        <a:p>
          <a:endParaRPr lang="pl-PL"/>
        </a:p>
      </dgm:t>
    </dgm:pt>
    <dgm:pt modelId="{748374E9-EF0F-4CBF-B21F-52149B58C65C}" type="sibTrans" cxnId="{5AC51E64-0948-40E7-992C-0B2B5C437CEE}">
      <dgm:prSet/>
      <dgm:spPr/>
      <dgm:t>
        <a:bodyPr/>
        <a:lstStyle/>
        <a:p>
          <a:endParaRPr lang="pl-PL"/>
        </a:p>
      </dgm:t>
    </dgm:pt>
    <dgm:pt modelId="{B70B43B5-4BB8-4E69-A2B0-56535D1F333C}">
      <dgm:prSet phldrT="[Teks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Efekt ekologiczny</a:t>
          </a:r>
          <a:endParaRPr lang="pl-PL" sz="1400" dirty="0">
            <a:solidFill>
              <a:schemeClr val="tx1"/>
            </a:solidFill>
          </a:endParaRPr>
        </a:p>
      </dgm:t>
    </dgm:pt>
    <dgm:pt modelId="{B7DA174A-CE3D-486F-BDE7-8C2320CE65A2}" type="parTrans" cxnId="{DEBDFD65-F12D-47F9-BE46-1B27EA7D643D}">
      <dgm:prSet/>
      <dgm:spPr/>
      <dgm:t>
        <a:bodyPr/>
        <a:lstStyle/>
        <a:p>
          <a:endParaRPr lang="pl-PL"/>
        </a:p>
      </dgm:t>
    </dgm:pt>
    <dgm:pt modelId="{261CE851-6F46-4FA9-A4C5-5F5EE8646D9A}" type="sibTrans" cxnId="{DEBDFD65-F12D-47F9-BE46-1B27EA7D643D}">
      <dgm:prSet/>
      <dgm:spPr/>
      <dgm:t>
        <a:bodyPr/>
        <a:lstStyle/>
        <a:p>
          <a:endParaRPr lang="pl-PL"/>
        </a:p>
      </dgm:t>
    </dgm:pt>
    <dgm:pt modelId="{4DB007C7-151F-48D8-8D2D-864A8D728E9A}">
      <dgm:prSet phldrT="[Teks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pl-PL" sz="1400" dirty="0" smtClean="0">
              <a:solidFill>
                <a:schemeClr val="tx1"/>
              </a:solidFill>
            </a:rPr>
            <a:t>Potencjał</a:t>
          </a:r>
        </a:p>
        <a:p>
          <a:r>
            <a:rPr lang="pl-PL" sz="1400" dirty="0" smtClean="0">
              <a:solidFill>
                <a:schemeClr val="tx1"/>
              </a:solidFill>
            </a:rPr>
            <a:t>rynkowy</a:t>
          </a:r>
          <a:endParaRPr lang="pl-PL" sz="1400" dirty="0">
            <a:solidFill>
              <a:schemeClr val="tx1"/>
            </a:solidFill>
          </a:endParaRPr>
        </a:p>
      </dgm:t>
    </dgm:pt>
    <dgm:pt modelId="{8D86ADA2-BCE7-4EB8-AB75-286294571351}" type="parTrans" cxnId="{A7086427-82D3-4FC8-8C16-12DF0B2DC29D}">
      <dgm:prSet/>
      <dgm:spPr/>
      <dgm:t>
        <a:bodyPr/>
        <a:lstStyle/>
        <a:p>
          <a:endParaRPr lang="pl-PL"/>
        </a:p>
      </dgm:t>
    </dgm:pt>
    <dgm:pt modelId="{50EF6523-64E1-4D42-8E65-49D5BFAFB918}" type="sibTrans" cxnId="{A7086427-82D3-4FC8-8C16-12DF0B2DC29D}">
      <dgm:prSet/>
      <dgm:spPr/>
      <dgm:t>
        <a:bodyPr/>
        <a:lstStyle/>
        <a:p>
          <a:endParaRPr lang="pl-PL"/>
        </a:p>
      </dgm:t>
    </dgm:pt>
    <dgm:pt modelId="{6AB957E3-B6B1-42AB-AC16-2DC0C15FF783}" type="pres">
      <dgm:prSet presAssocID="{6930F6B4-CF28-40E2-804E-77E18E75CD35}" presName="compositeShape" presStyleCnt="0">
        <dgm:presLayoutVars>
          <dgm:chMax val="7"/>
          <dgm:dir/>
          <dgm:resizeHandles val="exact"/>
        </dgm:presLayoutVars>
      </dgm:prSet>
      <dgm:spPr/>
    </dgm:pt>
    <dgm:pt modelId="{470B6043-1ED6-4272-B91D-E9B375A4EAB8}" type="pres">
      <dgm:prSet presAssocID="{6930F6B4-CF28-40E2-804E-77E18E75CD35}" presName="wedge1" presStyleLbl="node1" presStyleIdx="0" presStyleCnt="3" custScaleX="105637" custScaleY="103898"/>
      <dgm:spPr/>
      <dgm:t>
        <a:bodyPr/>
        <a:lstStyle/>
        <a:p>
          <a:endParaRPr lang="pl-PL"/>
        </a:p>
      </dgm:t>
    </dgm:pt>
    <dgm:pt modelId="{BDBC5C0D-6FCB-4DDC-807D-2472987F0176}" type="pres">
      <dgm:prSet presAssocID="{6930F6B4-CF28-40E2-804E-77E18E75CD35}" presName="dummy1a" presStyleCnt="0"/>
      <dgm:spPr/>
    </dgm:pt>
    <dgm:pt modelId="{727F0604-E1F9-43A6-A115-F678AE6EAD28}" type="pres">
      <dgm:prSet presAssocID="{6930F6B4-CF28-40E2-804E-77E18E75CD35}" presName="dummy1b" presStyleCnt="0"/>
      <dgm:spPr/>
    </dgm:pt>
    <dgm:pt modelId="{4C63732B-761B-4546-BACA-E5013CD1FB35}" type="pres">
      <dgm:prSet presAssocID="{6930F6B4-CF28-40E2-804E-77E18E75CD3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3F7FF3-6F37-4E87-98DA-D2462532857B}" type="pres">
      <dgm:prSet presAssocID="{6930F6B4-CF28-40E2-804E-77E18E75CD35}" presName="wedge2" presStyleLbl="node1" presStyleIdx="1" presStyleCnt="3"/>
      <dgm:spPr/>
      <dgm:t>
        <a:bodyPr/>
        <a:lstStyle/>
        <a:p>
          <a:endParaRPr lang="pl-PL"/>
        </a:p>
      </dgm:t>
    </dgm:pt>
    <dgm:pt modelId="{37D45A51-6685-40EA-AE41-D5083D5EC850}" type="pres">
      <dgm:prSet presAssocID="{6930F6B4-CF28-40E2-804E-77E18E75CD35}" presName="dummy2a" presStyleCnt="0"/>
      <dgm:spPr/>
    </dgm:pt>
    <dgm:pt modelId="{EE3F7EF8-4C28-4CEE-B757-976374C3F93C}" type="pres">
      <dgm:prSet presAssocID="{6930F6B4-CF28-40E2-804E-77E18E75CD35}" presName="dummy2b" presStyleCnt="0"/>
      <dgm:spPr/>
    </dgm:pt>
    <dgm:pt modelId="{DAD0DA24-E01E-4F16-8FCB-BFFAD2A78A62}" type="pres">
      <dgm:prSet presAssocID="{6930F6B4-CF28-40E2-804E-77E18E75CD3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4D7A5-1D61-4A6D-A1E2-6DC1E248BDD2}" type="pres">
      <dgm:prSet presAssocID="{6930F6B4-CF28-40E2-804E-77E18E75CD35}" presName="wedge3" presStyleLbl="node1" presStyleIdx="2" presStyleCnt="3"/>
      <dgm:spPr/>
      <dgm:t>
        <a:bodyPr/>
        <a:lstStyle/>
        <a:p>
          <a:endParaRPr lang="pl-PL"/>
        </a:p>
      </dgm:t>
    </dgm:pt>
    <dgm:pt modelId="{B3EC2940-DD61-4C33-A286-080DF611B884}" type="pres">
      <dgm:prSet presAssocID="{6930F6B4-CF28-40E2-804E-77E18E75CD35}" presName="dummy3a" presStyleCnt="0"/>
      <dgm:spPr/>
    </dgm:pt>
    <dgm:pt modelId="{B448B5DE-D584-4290-A365-107359E2BA32}" type="pres">
      <dgm:prSet presAssocID="{6930F6B4-CF28-40E2-804E-77E18E75CD35}" presName="dummy3b" presStyleCnt="0"/>
      <dgm:spPr/>
    </dgm:pt>
    <dgm:pt modelId="{D0242C20-216F-4F9B-ACE9-62596E370BDE}" type="pres">
      <dgm:prSet presAssocID="{6930F6B4-CF28-40E2-804E-77E18E75CD3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3FFF19-FCAA-45E7-B154-A9AF2301E891}" type="pres">
      <dgm:prSet presAssocID="{748374E9-EF0F-4CBF-B21F-52149B58C65C}" presName="arrowWedge1" presStyleLbl="fgSibTrans2D1" presStyleIdx="0" presStyleCnt="3"/>
      <dgm:spPr/>
    </dgm:pt>
    <dgm:pt modelId="{C34C298B-6306-44CF-BAF9-8EA03E300967}" type="pres">
      <dgm:prSet presAssocID="{261CE851-6F46-4FA9-A4C5-5F5EE8646D9A}" presName="arrowWedge2" presStyleLbl="fgSibTrans2D1" presStyleIdx="1" presStyleCnt="3"/>
      <dgm:spPr>
        <a:solidFill>
          <a:schemeClr val="tx2"/>
        </a:solidFill>
      </dgm:spPr>
    </dgm:pt>
    <dgm:pt modelId="{D699B4F9-EA4E-435A-9700-AD39704FD86C}" type="pres">
      <dgm:prSet presAssocID="{50EF6523-64E1-4D42-8E65-49D5BFAFB918}" presName="arrowWedge3" presStyleLbl="fgSibTrans2D1" presStyleIdx="2" presStyleCnt="3"/>
      <dgm:spPr>
        <a:solidFill>
          <a:schemeClr val="bg2"/>
        </a:solidFill>
      </dgm:spPr>
    </dgm:pt>
  </dgm:ptLst>
  <dgm:cxnLst>
    <dgm:cxn modelId="{A86E9153-AD31-403F-8BDB-1F4372245CC8}" type="presOf" srcId="{6930F6B4-CF28-40E2-804E-77E18E75CD35}" destId="{6AB957E3-B6B1-42AB-AC16-2DC0C15FF783}" srcOrd="0" destOrd="0" presId="urn:microsoft.com/office/officeart/2005/8/layout/cycle8"/>
    <dgm:cxn modelId="{69B2C0E3-116B-4AA7-B697-E2AAAC38088B}" type="presOf" srcId="{4DB007C7-151F-48D8-8D2D-864A8D728E9A}" destId="{C264D7A5-1D61-4A6D-A1E2-6DC1E248BDD2}" srcOrd="0" destOrd="0" presId="urn:microsoft.com/office/officeart/2005/8/layout/cycle8"/>
    <dgm:cxn modelId="{6626B765-8A05-451F-BAE0-D9145CF1F1DD}" type="presOf" srcId="{B70B43B5-4BB8-4E69-A2B0-56535D1F333C}" destId="{DAD0DA24-E01E-4F16-8FCB-BFFAD2A78A62}" srcOrd="1" destOrd="0" presId="urn:microsoft.com/office/officeart/2005/8/layout/cycle8"/>
    <dgm:cxn modelId="{5AC51E64-0948-40E7-992C-0B2B5C437CEE}" srcId="{6930F6B4-CF28-40E2-804E-77E18E75CD35}" destId="{52C34D76-DA4A-45F2-9643-E7BFC53C4D44}" srcOrd="0" destOrd="0" parTransId="{2330D216-7E74-4092-83BF-DA7A7982C7E9}" sibTransId="{748374E9-EF0F-4CBF-B21F-52149B58C65C}"/>
    <dgm:cxn modelId="{940C93CF-5EDC-4E0D-A113-114BF162A956}" type="presOf" srcId="{4DB007C7-151F-48D8-8D2D-864A8D728E9A}" destId="{D0242C20-216F-4F9B-ACE9-62596E370BDE}" srcOrd="1" destOrd="0" presId="urn:microsoft.com/office/officeart/2005/8/layout/cycle8"/>
    <dgm:cxn modelId="{945FD25E-DB2A-4698-9F04-F0BF4726C5BC}" type="presOf" srcId="{52C34D76-DA4A-45F2-9643-E7BFC53C4D44}" destId="{4C63732B-761B-4546-BACA-E5013CD1FB35}" srcOrd="1" destOrd="0" presId="urn:microsoft.com/office/officeart/2005/8/layout/cycle8"/>
    <dgm:cxn modelId="{144F9530-1DEF-4675-B2A9-D7B553680A9A}" type="presOf" srcId="{52C34D76-DA4A-45F2-9643-E7BFC53C4D44}" destId="{470B6043-1ED6-4272-B91D-E9B375A4EAB8}" srcOrd="0" destOrd="0" presId="urn:microsoft.com/office/officeart/2005/8/layout/cycle8"/>
    <dgm:cxn modelId="{DEBDFD65-F12D-47F9-BE46-1B27EA7D643D}" srcId="{6930F6B4-CF28-40E2-804E-77E18E75CD35}" destId="{B70B43B5-4BB8-4E69-A2B0-56535D1F333C}" srcOrd="1" destOrd="0" parTransId="{B7DA174A-CE3D-486F-BDE7-8C2320CE65A2}" sibTransId="{261CE851-6F46-4FA9-A4C5-5F5EE8646D9A}"/>
    <dgm:cxn modelId="{A7086427-82D3-4FC8-8C16-12DF0B2DC29D}" srcId="{6930F6B4-CF28-40E2-804E-77E18E75CD35}" destId="{4DB007C7-151F-48D8-8D2D-864A8D728E9A}" srcOrd="2" destOrd="0" parTransId="{8D86ADA2-BCE7-4EB8-AB75-286294571351}" sibTransId="{50EF6523-64E1-4D42-8E65-49D5BFAFB918}"/>
    <dgm:cxn modelId="{4648DFF2-E683-4685-B0F8-7216C22F4CEE}" type="presOf" srcId="{B70B43B5-4BB8-4E69-A2B0-56535D1F333C}" destId="{863F7FF3-6F37-4E87-98DA-D2462532857B}" srcOrd="0" destOrd="0" presId="urn:microsoft.com/office/officeart/2005/8/layout/cycle8"/>
    <dgm:cxn modelId="{CD5195CA-2B88-4E18-8B95-6A407526698B}" type="presParOf" srcId="{6AB957E3-B6B1-42AB-AC16-2DC0C15FF783}" destId="{470B6043-1ED6-4272-B91D-E9B375A4EAB8}" srcOrd="0" destOrd="0" presId="urn:microsoft.com/office/officeart/2005/8/layout/cycle8"/>
    <dgm:cxn modelId="{82BB2B2B-3DF5-49E5-B5D3-CBD0F0C1751B}" type="presParOf" srcId="{6AB957E3-B6B1-42AB-AC16-2DC0C15FF783}" destId="{BDBC5C0D-6FCB-4DDC-807D-2472987F0176}" srcOrd="1" destOrd="0" presId="urn:microsoft.com/office/officeart/2005/8/layout/cycle8"/>
    <dgm:cxn modelId="{7D93190D-EC76-49EE-A665-FE94AB545C05}" type="presParOf" srcId="{6AB957E3-B6B1-42AB-AC16-2DC0C15FF783}" destId="{727F0604-E1F9-43A6-A115-F678AE6EAD28}" srcOrd="2" destOrd="0" presId="urn:microsoft.com/office/officeart/2005/8/layout/cycle8"/>
    <dgm:cxn modelId="{3BC1F468-ADE8-4B7D-BB4E-254B5E13EA7E}" type="presParOf" srcId="{6AB957E3-B6B1-42AB-AC16-2DC0C15FF783}" destId="{4C63732B-761B-4546-BACA-E5013CD1FB35}" srcOrd="3" destOrd="0" presId="urn:microsoft.com/office/officeart/2005/8/layout/cycle8"/>
    <dgm:cxn modelId="{E48BF417-2054-4ACB-A488-E08156579F35}" type="presParOf" srcId="{6AB957E3-B6B1-42AB-AC16-2DC0C15FF783}" destId="{863F7FF3-6F37-4E87-98DA-D2462532857B}" srcOrd="4" destOrd="0" presId="urn:microsoft.com/office/officeart/2005/8/layout/cycle8"/>
    <dgm:cxn modelId="{F097F4DD-23BA-4411-8FA0-8DCC6C3E508F}" type="presParOf" srcId="{6AB957E3-B6B1-42AB-AC16-2DC0C15FF783}" destId="{37D45A51-6685-40EA-AE41-D5083D5EC850}" srcOrd="5" destOrd="0" presId="urn:microsoft.com/office/officeart/2005/8/layout/cycle8"/>
    <dgm:cxn modelId="{FC0F7E1D-F96A-4C19-884E-DB1E0DBB1652}" type="presParOf" srcId="{6AB957E3-B6B1-42AB-AC16-2DC0C15FF783}" destId="{EE3F7EF8-4C28-4CEE-B757-976374C3F93C}" srcOrd="6" destOrd="0" presId="urn:microsoft.com/office/officeart/2005/8/layout/cycle8"/>
    <dgm:cxn modelId="{8A233C60-C7F9-4971-B39D-8DBCD3B70134}" type="presParOf" srcId="{6AB957E3-B6B1-42AB-AC16-2DC0C15FF783}" destId="{DAD0DA24-E01E-4F16-8FCB-BFFAD2A78A62}" srcOrd="7" destOrd="0" presId="urn:microsoft.com/office/officeart/2005/8/layout/cycle8"/>
    <dgm:cxn modelId="{00CC493C-1348-40BC-9A61-D42E9DBD2D50}" type="presParOf" srcId="{6AB957E3-B6B1-42AB-AC16-2DC0C15FF783}" destId="{C264D7A5-1D61-4A6D-A1E2-6DC1E248BDD2}" srcOrd="8" destOrd="0" presId="urn:microsoft.com/office/officeart/2005/8/layout/cycle8"/>
    <dgm:cxn modelId="{082EC2C4-CFDE-4CC1-8B53-98EDF48E85B9}" type="presParOf" srcId="{6AB957E3-B6B1-42AB-AC16-2DC0C15FF783}" destId="{B3EC2940-DD61-4C33-A286-080DF611B884}" srcOrd="9" destOrd="0" presId="urn:microsoft.com/office/officeart/2005/8/layout/cycle8"/>
    <dgm:cxn modelId="{C5F44F6D-910E-4D69-BE14-388F52B8DF90}" type="presParOf" srcId="{6AB957E3-B6B1-42AB-AC16-2DC0C15FF783}" destId="{B448B5DE-D584-4290-A365-107359E2BA32}" srcOrd="10" destOrd="0" presId="urn:microsoft.com/office/officeart/2005/8/layout/cycle8"/>
    <dgm:cxn modelId="{88886708-043D-4D6C-A3DB-D1E20AA085E9}" type="presParOf" srcId="{6AB957E3-B6B1-42AB-AC16-2DC0C15FF783}" destId="{D0242C20-216F-4F9B-ACE9-62596E370BDE}" srcOrd="11" destOrd="0" presId="urn:microsoft.com/office/officeart/2005/8/layout/cycle8"/>
    <dgm:cxn modelId="{0ECC4521-CFC8-4BE7-A034-40AB738C46A3}" type="presParOf" srcId="{6AB957E3-B6B1-42AB-AC16-2DC0C15FF783}" destId="{0E3FFF19-FCAA-45E7-B154-A9AF2301E891}" srcOrd="12" destOrd="0" presId="urn:microsoft.com/office/officeart/2005/8/layout/cycle8"/>
    <dgm:cxn modelId="{D9497173-9C2F-43A7-BCF8-300EE050EA83}" type="presParOf" srcId="{6AB957E3-B6B1-42AB-AC16-2DC0C15FF783}" destId="{C34C298B-6306-44CF-BAF9-8EA03E300967}" srcOrd="13" destOrd="0" presId="urn:microsoft.com/office/officeart/2005/8/layout/cycle8"/>
    <dgm:cxn modelId="{2AAA0966-1213-4648-B221-83DA96C9E4A2}" type="presParOf" srcId="{6AB957E3-B6B1-42AB-AC16-2DC0C15FF783}" destId="{D699B4F9-EA4E-435A-9700-AD39704FD86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AF1013-525C-4EFB-9920-FD2BB9477EC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DCAE307-BDA6-4611-B4C5-AFB578D93E29}">
      <dgm:prSet phldrT="[Tekst]"/>
      <dgm:spPr>
        <a:solidFill>
          <a:srgbClr val="85B400"/>
        </a:solidFill>
      </dgm:spPr>
      <dgm:t>
        <a:bodyPr/>
        <a:lstStyle/>
        <a:p>
          <a:r>
            <a:rPr lang="pl-PL" dirty="0" smtClean="0"/>
            <a:t>Rozwój </a:t>
          </a:r>
          <a:r>
            <a:rPr lang="pl-PL" dirty="0" err="1" smtClean="0"/>
            <a:t>eko-innowacji</a:t>
          </a:r>
          <a:endParaRPr lang="pl-PL" dirty="0"/>
        </a:p>
      </dgm:t>
    </dgm:pt>
    <dgm:pt modelId="{EEE8D657-43D4-4451-AF70-D4B0F2743449}" type="parTrans" cxnId="{3492B56E-1311-4B34-9992-69EC01658F7E}">
      <dgm:prSet/>
      <dgm:spPr/>
      <dgm:t>
        <a:bodyPr/>
        <a:lstStyle/>
        <a:p>
          <a:endParaRPr lang="pl-PL"/>
        </a:p>
      </dgm:t>
    </dgm:pt>
    <dgm:pt modelId="{3274FD99-5A8C-4180-A9D7-B39CAD1F9087}" type="sibTrans" cxnId="{3492B56E-1311-4B34-9992-69EC01658F7E}">
      <dgm:prSet/>
      <dgm:spPr/>
      <dgm:t>
        <a:bodyPr/>
        <a:lstStyle/>
        <a:p>
          <a:endParaRPr lang="pl-PL"/>
        </a:p>
      </dgm:t>
    </dgm:pt>
    <dgm:pt modelId="{25938A84-25CF-4AE8-AFFA-ADE9D6577229}">
      <dgm:prSet phldrT="[Tekst]"/>
      <dgm:spPr>
        <a:solidFill>
          <a:srgbClr val="00B0F0"/>
        </a:solidFill>
      </dgm:spPr>
      <dgm:t>
        <a:bodyPr/>
        <a:lstStyle/>
        <a:p>
          <a:r>
            <a:rPr lang="pl-PL" dirty="0" smtClean="0"/>
            <a:t>Osiągnięcie wymiernych korzyści ekologicznych </a:t>
          </a:r>
          <a:endParaRPr lang="pl-PL" dirty="0"/>
        </a:p>
      </dgm:t>
    </dgm:pt>
    <dgm:pt modelId="{4FF16D96-5F0B-4EC0-BBAA-9C76F0F13242}" type="parTrans" cxnId="{40554BB7-01F2-463F-BF36-739A9FF17DED}">
      <dgm:prSet/>
      <dgm:spPr/>
      <dgm:t>
        <a:bodyPr/>
        <a:lstStyle/>
        <a:p>
          <a:endParaRPr lang="pl-PL"/>
        </a:p>
      </dgm:t>
    </dgm:pt>
    <dgm:pt modelId="{0426E8DA-EC7B-43C1-ABA3-05296DD3A7F9}" type="sibTrans" cxnId="{40554BB7-01F2-463F-BF36-739A9FF17DED}">
      <dgm:prSet/>
      <dgm:spPr/>
      <dgm:t>
        <a:bodyPr/>
        <a:lstStyle/>
        <a:p>
          <a:endParaRPr lang="pl-PL"/>
        </a:p>
      </dgm:t>
    </dgm:pt>
    <dgm:pt modelId="{57E62414-D166-4DBB-B7E6-CC2A74BAF957}">
      <dgm:prSet phldrT="[Tekst]"/>
      <dgm:spPr/>
      <dgm:t>
        <a:bodyPr/>
        <a:lstStyle/>
        <a:p>
          <a:r>
            <a:rPr lang="pl-PL" dirty="0" smtClean="0"/>
            <a:t>Zacieśnianie współpracy miedzy biznesem </a:t>
          </a:r>
          <a:br>
            <a:rPr lang="pl-PL" dirty="0" smtClean="0"/>
          </a:br>
          <a:r>
            <a:rPr lang="pl-PL" dirty="0" smtClean="0"/>
            <a:t>i sektorem nauki</a:t>
          </a:r>
          <a:endParaRPr lang="pl-PL" dirty="0"/>
        </a:p>
      </dgm:t>
    </dgm:pt>
    <dgm:pt modelId="{BE0F6B1A-41A3-408B-934F-C6E2D1B19F3B}" type="parTrans" cxnId="{BFDC5ADB-C37C-4553-B85B-14C09BFF455E}">
      <dgm:prSet/>
      <dgm:spPr/>
      <dgm:t>
        <a:bodyPr/>
        <a:lstStyle/>
        <a:p>
          <a:endParaRPr lang="pl-PL"/>
        </a:p>
      </dgm:t>
    </dgm:pt>
    <dgm:pt modelId="{52745856-C222-450A-A2D6-F31431DF0348}" type="sibTrans" cxnId="{BFDC5ADB-C37C-4553-B85B-14C09BFF455E}">
      <dgm:prSet/>
      <dgm:spPr/>
      <dgm:t>
        <a:bodyPr/>
        <a:lstStyle/>
        <a:p>
          <a:endParaRPr lang="pl-PL"/>
        </a:p>
      </dgm:t>
    </dgm:pt>
    <dgm:pt modelId="{ACB20C11-B5B2-4426-A1EB-E4777E21D8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dirty="0" smtClean="0"/>
            <a:t>Pobudzenie innowacyjności polskiej gospodarki</a:t>
          </a:r>
        </a:p>
      </dgm:t>
    </dgm:pt>
    <dgm:pt modelId="{59E2803E-15EC-46AD-8FBA-B518AF5EF719}" type="parTrans" cxnId="{9551CE3D-DDF9-419F-9697-31CCAF561CB2}">
      <dgm:prSet/>
      <dgm:spPr/>
      <dgm:t>
        <a:bodyPr/>
        <a:lstStyle/>
        <a:p>
          <a:endParaRPr lang="pl-PL"/>
        </a:p>
      </dgm:t>
    </dgm:pt>
    <dgm:pt modelId="{A0EE4C9D-4E12-4378-8E00-98F950385448}" type="sibTrans" cxnId="{9551CE3D-DDF9-419F-9697-31CCAF561CB2}">
      <dgm:prSet/>
      <dgm:spPr/>
      <dgm:t>
        <a:bodyPr/>
        <a:lstStyle/>
        <a:p>
          <a:endParaRPr lang="pl-PL"/>
        </a:p>
      </dgm:t>
    </dgm:pt>
    <dgm:pt modelId="{7BFD1706-D4E9-4A1E-94B0-1E4A5E9C4154}" type="pres">
      <dgm:prSet presAssocID="{CEAF1013-525C-4EFB-9920-FD2BB9477E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E3CB14-E455-4FE8-8803-757A3142346E}" type="pres">
      <dgm:prSet presAssocID="{EDCAE307-BDA6-4611-B4C5-AFB578D93E29}" presName="parentLin" presStyleCnt="0"/>
      <dgm:spPr/>
    </dgm:pt>
    <dgm:pt modelId="{65625187-752C-4EF9-8C75-57CE98DDFC53}" type="pres">
      <dgm:prSet presAssocID="{EDCAE307-BDA6-4611-B4C5-AFB578D93E29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0D8D347F-C0C6-4E8F-A87C-FF313CEE2D56}" type="pres">
      <dgm:prSet presAssocID="{EDCAE307-BDA6-4611-B4C5-AFB578D93E2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F366C7-54C6-4E6C-B580-776987CFCE72}" type="pres">
      <dgm:prSet presAssocID="{EDCAE307-BDA6-4611-B4C5-AFB578D93E29}" presName="negativeSpace" presStyleCnt="0"/>
      <dgm:spPr/>
    </dgm:pt>
    <dgm:pt modelId="{39DC4162-33F7-40BB-BD33-C43BB6F4C7CD}" type="pres">
      <dgm:prSet presAssocID="{EDCAE307-BDA6-4611-B4C5-AFB578D93E29}" presName="childText" presStyleLbl="conFgAcc1" presStyleIdx="0" presStyleCnt="4">
        <dgm:presLayoutVars>
          <dgm:bulletEnabled val="1"/>
        </dgm:presLayoutVars>
      </dgm:prSet>
      <dgm:spPr/>
    </dgm:pt>
    <dgm:pt modelId="{3322B6C9-24AF-4F3C-B889-2D0A17E859F8}" type="pres">
      <dgm:prSet presAssocID="{3274FD99-5A8C-4180-A9D7-B39CAD1F9087}" presName="spaceBetweenRectangles" presStyleCnt="0"/>
      <dgm:spPr/>
    </dgm:pt>
    <dgm:pt modelId="{6054F54D-FF04-4D91-8C9C-6022997E32F5}" type="pres">
      <dgm:prSet presAssocID="{25938A84-25CF-4AE8-AFFA-ADE9D6577229}" presName="parentLin" presStyleCnt="0"/>
      <dgm:spPr/>
    </dgm:pt>
    <dgm:pt modelId="{8C0A3CE6-DE97-40FB-8B38-96732DFDA91D}" type="pres">
      <dgm:prSet presAssocID="{25938A84-25CF-4AE8-AFFA-ADE9D6577229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DEBDCB3B-76DB-4BED-8CFA-D8130DFA47EC}" type="pres">
      <dgm:prSet presAssocID="{25938A84-25CF-4AE8-AFFA-ADE9D65772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D39597-F9C2-429D-B8C7-F73B3E5A28E3}" type="pres">
      <dgm:prSet presAssocID="{25938A84-25CF-4AE8-AFFA-ADE9D6577229}" presName="negativeSpace" presStyleCnt="0"/>
      <dgm:spPr/>
    </dgm:pt>
    <dgm:pt modelId="{086EC089-887B-44DF-B404-96BDE67F7A5C}" type="pres">
      <dgm:prSet presAssocID="{25938A84-25CF-4AE8-AFFA-ADE9D6577229}" presName="childText" presStyleLbl="conFgAcc1" presStyleIdx="1" presStyleCnt="4">
        <dgm:presLayoutVars>
          <dgm:bulletEnabled val="1"/>
        </dgm:presLayoutVars>
      </dgm:prSet>
      <dgm:spPr/>
    </dgm:pt>
    <dgm:pt modelId="{17512534-F8EF-4FF6-A366-8F4CB2D511FF}" type="pres">
      <dgm:prSet presAssocID="{0426E8DA-EC7B-43C1-ABA3-05296DD3A7F9}" presName="spaceBetweenRectangles" presStyleCnt="0"/>
      <dgm:spPr/>
    </dgm:pt>
    <dgm:pt modelId="{52527E4B-9AE3-4263-B838-198E8343DCD8}" type="pres">
      <dgm:prSet presAssocID="{57E62414-D166-4DBB-B7E6-CC2A74BAF957}" presName="parentLin" presStyleCnt="0"/>
      <dgm:spPr/>
    </dgm:pt>
    <dgm:pt modelId="{35797987-58C2-4C68-A2A1-30880581E3C4}" type="pres">
      <dgm:prSet presAssocID="{57E62414-D166-4DBB-B7E6-CC2A74BAF957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58A23C9D-226A-4BB8-9F64-E6F57125B7C7}" type="pres">
      <dgm:prSet presAssocID="{57E62414-D166-4DBB-B7E6-CC2A74BAF9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E6B08F-E34B-4A46-B009-3EBF4963D9DB}" type="pres">
      <dgm:prSet presAssocID="{57E62414-D166-4DBB-B7E6-CC2A74BAF957}" presName="negativeSpace" presStyleCnt="0"/>
      <dgm:spPr/>
    </dgm:pt>
    <dgm:pt modelId="{F6611969-E8D6-45B7-A337-43931C2F2FBB}" type="pres">
      <dgm:prSet presAssocID="{57E62414-D166-4DBB-B7E6-CC2A74BAF957}" presName="childText" presStyleLbl="conFgAcc1" presStyleIdx="2" presStyleCnt="4">
        <dgm:presLayoutVars>
          <dgm:bulletEnabled val="1"/>
        </dgm:presLayoutVars>
      </dgm:prSet>
      <dgm:spPr/>
    </dgm:pt>
    <dgm:pt modelId="{E8F6B6B1-3C8F-463B-B875-039C4114E53E}" type="pres">
      <dgm:prSet presAssocID="{52745856-C222-450A-A2D6-F31431DF0348}" presName="spaceBetweenRectangles" presStyleCnt="0"/>
      <dgm:spPr/>
    </dgm:pt>
    <dgm:pt modelId="{E2606630-ABF4-45AB-963C-92FBB636668E}" type="pres">
      <dgm:prSet presAssocID="{ACB20C11-B5B2-4426-A1EB-E4777E21D8C4}" presName="parentLin" presStyleCnt="0"/>
      <dgm:spPr/>
    </dgm:pt>
    <dgm:pt modelId="{F1F603EF-D94C-4CC0-86B9-B76B318976C2}" type="pres">
      <dgm:prSet presAssocID="{ACB20C11-B5B2-4426-A1EB-E4777E21D8C4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DD2767FF-7AD2-4440-930D-A9C1FDB9BF21}" type="pres">
      <dgm:prSet presAssocID="{ACB20C11-B5B2-4426-A1EB-E4777E21D8C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63439B-53E8-4F5D-8710-A621ED49802B}" type="pres">
      <dgm:prSet presAssocID="{ACB20C11-B5B2-4426-A1EB-E4777E21D8C4}" presName="negativeSpace" presStyleCnt="0"/>
      <dgm:spPr/>
    </dgm:pt>
    <dgm:pt modelId="{332DC8DC-2443-42D4-9212-0198EDE9BB73}" type="pres">
      <dgm:prSet presAssocID="{ACB20C11-B5B2-4426-A1EB-E4777E21D8C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B29CDF6-6C37-431A-A498-6CE8B2DB3147}" type="presOf" srcId="{ACB20C11-B5B2-4426-A1EB-E4777E21D8C4}" destId="{F1F603EF-D94C-4CC0-86B9-B76B318976C2}" srcOrd="0" destOrd="0" presId="urn:microsoft.com/office/officeart/2005/8/layout/list1"/>
    <dgm:cxn modelId="{3492B56E-1311-4B34-9992-69EC01658F7E}" srcId="{CEAF1013-525C-4EFB-9920-FD2BB9477EC3}" destId="{EDCAE307-BDA6-4611-B4C5-AFB578D93E29}" srcOrd="0" destOrd="0" parTransId="{EEE8D657-43D4-4451-AF70-D4B0F2743449}" sibTransId="{3274FD99-5A8C-4180-A9D7-B39CAD1F9087}"/>
    <dgm:cxn modelId="{E3D80089-AD0F-4CFC-8CEA-0C06A527D0CD}" type="presOf" srcId="{EDCAE307-BDA6-4611-B4C5-AFB578D93E29}" destId="{65625187-752C-4EF9-8C75-57CE98DDFC53}" srcOrd="0" destOrd="0" presId="urn:microsoft.com/office/officeart/2005/8/layout/list1"/>
    <dgm:cxn modelId="{B15FB240-7BE7-42B5-9B53-FE669B186BF5}" type="presOf" srcId="{57E62414-D166-4DBB-B7E6-CC2A74BAF957}" destId="{58A23C9D-226A-4BB8-9F64-E6F57125B7C7}" srcOrd="1" destOrd="0" presId="urn:microsoft.com/office/officeart/2005/8/layout/list1"/>
    <dgm:cxn modelId="{0F3681D6-E6CD-4E42-BAD7-9B5C87E05A95}" type="presOf" srcId="{25938A84-25CF-4AE8-AFFA-ADE9D6577229}" destId="{8C0A3CE6-DE97-40FB-8B38-96732DFDA91D}" srcOrd="0" destOrd="0" presId="urn:microsoft.com/office/officeart/2005/8/layout/list1"/>
    <dgm:cxn modelId="{F3C63C80-2951-4C6A-8C59-39D97ED25A92}" type="presOf" srcId="{25938A84-25CF-4AE8-AFFA-ADE9D6577229}" destId="{DEBDCB3B-76DB-4BED-8CFA-D8130DFA47EC}" srcOrd="1" destOrd="0" presId="urn:microsoft.com/office/officeart/2005/8/layout/list1"/>
    <dgm:cxn modelId="{06923067-4256-41E4-833F-0EF9EEBCA8E1}" type="presOf" srcId="{ACB20C11-B5B2-4426-A1EB-E4777E21D8C4}" destId="{DD2767FF-7AD2-4440-930D-A9C1FDB9BF21}" srcOrd="1" destOrd="0" presId="urn:microsoft.com/office/officeart/2005/8/layout/list1"/>
    <dgm:cxn modelId="{9551CE3D-DDF9-419F-9697-31CCAF561CB2}" srcId="{CEAF1013-525C-4EFB-9920-FD2BB9477EC3}" destId="{ACB20C11-B5B2-4426-A1EB-E4777E21D8C4}" srcOrd="3" destOrd="0" parTransId="{59E2803E-15EC-46AD-8FBA-B518AF5EF719}" sibTransId="{A0EE4C9D-4E12-4378-8E00-98F950385448}"/>
    <dgm:cxn modelId="{40554BB7-01F2-463F-BF36-739A9FF17DED}" srcId="{CEAF1013-525C-4EFB-9920-FD2BB9477EC3}" destId="{25938A84-25CF-4AE8-AFFA-ADE9D6577229}" srcOrd="1" destOrd="0" parTransId="{4FF16D96-5F0B-4EC0-BBAA-9C76F0F13242}" sibTransId="{0426E8DA-EC7B-43C1-ABA3-05296DD3A7F9}"/>
    <dgm:cxn modelId="{58C75397-AC5B-456B-84CE-5CBAD86B474A}" type="presOf" srcId="{CEAF1013-525C-4EFB-9920-FD2BB9477EC3}" destId="{7BFD1706-D4E9-4A1E-94B0-1E4A5E9C4154}" srcOrd="0" destOrd="0" presId="urn:microsoft.com/office/officeart/2005/8/layout/list1"/>
    <dgm:cxn modelId="{6904D82D-6A1A-4B1F-9340-441AFF5F1B3A}" type="presOf" srcId="{57E62414-D166-4DBB-B7E6-CC2A74BAF957}" destId="{35797987-58C2-4C68-A2A1-30880581E3C4}" srcOrd="0" destOrd="0" presId="urn:microsoft.com/office/officeart/2005/8/layout/list1"/>
    <dgm:cxn modelId="{BFDC5ADB-C37C-4553-B85B-14C09BFF455E}" srcId="{CEAF1013-525C-4EFB-9920-FD2BB9477EC3}" destId="{57E62414-D166-4DBB-B7E6-CC2A74BAF957}" srcOrd="2" destOrd="0" parTransId="{BE0F6B1A-41A3-408B-934F-C6E2D1B19F3B}" sibTransId="{52745856-C222-450A-A2D6-F31431DF0348}"/>
    <dgm:cxn modelId="{C73EC7E7-13C3-4EE4-BDE3-27B2011C492E}" type="presOf" srcId="{EDCAE307-BDA6-4611-B4C5-AFB578D93E29}" destId="{0D8D347F-C0C6-4E8F-A87C-FF313CEE2D56}" srcOrd="1" destOrd="0" presId="urn:microsoft.com/office/officeart/2005/8/layout/list1"/>
    <dgm:cxn modelId="{1766C144-BEF5-4A70-8EF3-59BF7E414FC2}" type="presParOf" srcId="{7BFD1706-D4E9-4A1E-94B0-1E4A5E9C4154}" destId="{6BE3CB14-E455-4FE8-8803-757A3142346E}" srcOrd="0" destOrd="0" presId="urn:microsoft.com/office/officeart/2005/8/layout/list1"/>
    <dgm:cxn modelId="{C6B3AA66-4FEA-43CB-9A7B-CF398C4B402E}" type="presParOf" srcId="{6BE3CB14-E455-4FE8-8803-757A3142346E}" destId="{65625187-752C-4EF9-8C75-57CE98DDFC53}" srcOrd="0" destOrd="0" presId="urn:microsoft.com/office/officeart/2005/8/layout/list1"/>
    <dgm:cxn modelId="{6F64162E-801A-4905-A9CF-8006F45D4E4F}" type="presParOf" srcId="{6BE3CB14-E455-4FE8-8803-757A3142346E}" destId="{0D8D347F-C0C6-4E8F-A87C-FF313CEE2D56}" srcOrd="1" destOrd="0" presId="urn:microsoft.com/office/officeart/2005/8/layout/list1"/>
    <dgm:cxn modelId="{247A6515-3DA8-416E-8B0B-E17AF9B4C182}" type="presParOf" srcId="{7BFD1706-D4E9-4A1E-94B0-1E4A5E9C4154}" destId="{F9F366C7-54C6-4E6C-B580-776987CFCE72}" srcOrd="1" destOrd="0" presId="urn:microsoft.com/office/officeart/2005/8/layout/list1"/>
    <dgm:cxn modelId="{CAA11CE0-4A8C-4AC5-8780-12AB6E0CF62E}" type="presParOf" srcId="{7BFD1706-D4E9-4A1E-94B0-1E4A5E9C4154}" destId="{39DC4162-33F7-40BB-BD33-C43BB6F4C7CD}" srcOrd="2" destOrd="0" presId="urn:microsoft.com/office/officeart/2005/8/layout/list1"/>
    <dgm:cxn modelId="{C747429F-1E7C-45F6-822F-848B29A91636}" type="presParOf" srcId="{7BFD1706-D4E9-4A1E-94B0-1E4A5E9C4154}" destId="{3322B6C9-24AF-4F3C-B889-2D0A17E859F8}" srcOrd="3" destOrd="0" presId="urn:microsoft.com/office/officeart/2005/8/layout/list1"/>
    <dgm:cxn modelId="{7E48B0F1-1AAC-4FFE-8B9E-B46095E4E0E4}" type="presParOf" srcId="{7BFD1706-D4E9-4A1E-94B0-1E4A5E9C4154}" destId="{6054F54D-FF04-4D91-8C9C-6022997E32F5}" srcOrd="4" destOrd="0" presId="urn:microsoft.com/office/officeart/2005/8/layout/list1"/>
    <dgm:cxn modelId="{4B9AD42F-4ECC-4559-B8E3-F323673FA9C8}" type="presParOf" srcId="{6054F54D-FF04-4D91-8C9C-6022997E32F5}" destId="{8C0A3CE6-DE97-40FB-8B38-96732DFDA91D}" srcOrd="0" destOrd="0" presId="urn:microsoft.com/office/officeart/2005/8/layout/list1"/>
    <dgm:cxn modelId="{E969F354-CC0D-44FD-8118-9A276AA8E73F}" type="presParOf" srcId="{6054F54D-FF04-4D91-8C9C-6022997E32F5}" destId="{DEBDCB3B-76DB-4BED-8CFA-D8130DFA47EC}" srcOrd="1" destOrd="0" presId="urn:microsoft.com/office/officeart/2005/8/layout/list1"/>
    <dgm:cxn modelId="{E06D2343-654B-4826-8CC2-871C82D1C461}" type="presParOf" srcId="{7BFD1706-D4E9-4A1E-94B0-1E4A5E9C4154}" destId="{92D39597-F9C2-429D-B8C7-F73B3E5A28E3}" srcOrd="5" destOrd="0" presId="urn:microsoft.com/office/officeart/2005/8/layout/list1"/>
    <dgm:cxn modelId="{368DEC0D-E23C-4602-8135-D0F103608229}" type="presParOf" srcId="{7BFD1706-D4E9-4A1E-94B0-1E4A5E9C4154}" destId="{086EC089-887B-44DF-B404-96BDE67F7A5C}" srcOrd="6" destOrd="0" presId="urn:microsoft.com/office/officeart/2005/8/layout/list1"/>
    <dgm:cxn modelId="{1B094B85-FBBF-46CA-817F-484CBB7037CE}" type="presParOf" srcId="{7BFD1706-D4E9-4A1E-94B0-1E4A5E9C4154}" destId="{17512534-F8EF-4FF6-A366-8F4CB2D511FF}" srcOrd="7" destOrd="0" presId="urn:microsoft.com/office/officeart/2005/8/layout/list1"/>
    <dgm:cxn modelId="{3987E2F0-9B2B-4882-8240-3D061E0C241A}" type="presParOf" srcId="{7BFD1706-D4E9-4A1E-94B0-1E4A5E9C4154}" destId="{52527E4B-9AE3-4263-B838-198E8343DCD8}" srcOrd="8" destOrd="0" presId="urn:microsoft.com/office/officeart/2005/8/layout/list1"/>
    <dgm:cxn modelId="{7096180D-7A03-4F78-B07F-5367037D5FD2}" type="presParOf" srcId="{52527E4B-9AE3-4263-B838-198E8343DCD8}" destId="{35797987-58C2-4C68-A2A1-30880581E3C4}" srcOrd="0" destOrd="0" presId="urn:microsoft.com/office/officeart/2005/8/layout/list1"/>
    <dgm:cxn modelId="{CD3502D8-8863-4160-A4C0-1EBE21FA0375}" type="presParOf" srcId="{52527E4B-9AE3-4263-B838-198E8343DCD8}" destId="{58A23C9D-226A-4BB8-9F64-E6F57125B7C7}" srcOrd="1" destOrd="0" presId="urn:microsoft.com/office/officeart/2005/8/layout/list1"/>
    <dgm:cxn modelId="{8A622A4C-6A17-477D-9F8A-8AA960EEB49E}" type="presParOf" srcId="{7BFD1706-D4E9-4A1E-94B0-1E4A5E9C4154}" destId="{C9E6B08F-E34B-4A46-B009-3EBF4963D9DB}" srcOrd="9" destOrd="0" presId="urn:microsoft.com/office/officeart/2005/8/layout/list1"/>
    <dgm:cxn modelId="{A51B9836-40F5-4C17-839C-81B452261CA5}" type="presParOf" srcId="{7BFD1706-D4E9-4A1E-94B0-1E4A5E9C4154}" destId="{F6611969-E8D6-45B7-A337-43931C2F2FBB}" srcOrd="10" destOrd="0" presId="urn:microsoft.com/office/officeart/2005/8/layout/list1"/>
    <dgm:cxn modelId="{293F8F6D-17AA-4460-A63A-EFA98C034599}" type="presParOf" srcId="{7BFD1706-D4E9-4A1E-94B0-1E4A5E9C4154}" destId="{E8F6B6B1-3C8F-463B-B875-039C4114E53E}" srcOrd="11" destOrd="0" presId="urn:microsoft.com/office/officeart/2005/8/layout/list1"/>
    <dgm:cxn modelId="{DCFDF848-C9A5-44D6-986E-01970AF50226}" type="presParOf" srcId="{7BFD1706-D4E9-4A1E-94B0-1E4A5E9C4154}" destId="{E2606630-ABF4-45AB-963C-92FBB636668E}" srcOrd="12" destOrd="0" presId="urn:microsoft.com/office/officeart/2005/8/layout/list1"/>
    <dgm:cxn modelId="{395226EB-73FE-4757-8006-7FB2E0F4795B}" type="presParOf" srcId="{E2606630-ABF4-45AB-963C-92FBB636668E}" destId="{F1F603EF-D94C-4CC0-86B9-B76B318976C2}" srcOrd="0" destOrd="0" presId="urn:microsoft.com/office/officeart/2005/8/layout/list1"/>
    <dgm:cxn modelId="{4A590192-FAC4-4927-8880-03B5FAB61003}" type="presParOf" srcId="{E2606630-ABF4-45AB-963C-92FBB636668E}" destId="{DD2767FF-7AD2-4440-930D-A9C1FDB9BF21}" srcOrd="1" destOrd="0" presId="urn:microsoft.com/office/officeart/2005/8/layout/list1"/>
    <dgm:cxn modelId="{45D5126A-5A46-40B7-874B-5295929C96FA}" type="presParOf" srcId="{7BFD1706-D4E9-4A1E-94B0-1E4A5E9C4154}" destId="{DD63439B-53E8-4F5D-8710-A621ED49802B}" srcOrd="13" destOrd="0" presId="urn:microsoft.com/office/officeart/2005/8/layout/list1"/>
    <dgm:cxn modelId="{8117136E-8EEC-427F-9A01-1E17573854E8}" type="presParOf" srcId="{7BFD1706-D4E9-4A1E-94B0-1E4A5E9C4154}" destId="{332DC8DC-2443-42D4-9212-0198EDE9BB7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D9930-03E4-42E5-A282-AA62C9B0236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2E4ABCB-B827-4EAD-95F9-196BD46F4807}">
      <dgm:prSet phldrT="[Tekst]" custT="1"/>
      <dgm:spPr/>
      <dgm:t>
        <a:bodyPr/>
        <a:lstStyle/>
        <a:p>
          <a:r>
            <a:rPr lang="pl-PL" sz="2400" dirty="0" smtClean="0"/>
            <a:t>Obszary  finansowania</a:t>
          </a:r>
          <a:endParaRPr lang="pl-PL" sz="2400" dirty="0"/>
        </a:p>
      </dgm:t>
    </dgm:pt>
    <dgm:pt modelId="{E986D205-6C5B-4C69-91AC-80F914099557}" type="parTrans" cxnId="{0DB04AE0-1EEA-471A-88AF-F364275401EA}">
      <dgm:prSet/>
      <dgm:spPr/>
      <dgm:t>
        <a:bodyPr/>
        <a:lstStyle/>
        <a:p>
          <a:endParaRPr lang="pl-PL"/>
        </a:p>
      </dgm:t>
    </dgm:pt>
    <dgm:pt modelId="{741874F1-1D53-423D-BAF9-B79452FAF7A2}" type="sibTrans" cxnId="{0DB04AE0-1EEA-471A-88AF-F364275401EA}">
      <dgm:prSet/>
      <dgm:spPr/>
      <dgm:t>
        <a:bodyPr/>
        <a:lstStyle/>
        <a:p>
          <a:endParaRPr lang="pl-PL"/>
        </a:p>
      </dgm:t>
    </dgm:pt>
    <dgm:pt modelId="{C31EA1EA-4E72-45BC-94D4-05835E7FDF4B}">
      <dgm:prSet phldrT="[Tekst]" custT="1"/>
      <dgm:spPr>
        <a:solidFill>
          <a:srgbClr val="9B6588"/>
        </a:solidFill>
      </dgm:spPr>
      <dgm:t>
        <a:bodyPr/>
        <a:lstStyle/>
        <a:p>
          <a:r>
            <a:rPr lang="pl-PL" sz="1600" dirty="0" smtClean="0"/>
            <a:t>środowiskowe aspekty pozyskiwania gazu niekonwencjonalnego</a:t>
          </a:r>
          <a:endParaRPr lang="pl-PL" sz="1600" dirty="0"/>
        </a:p>
      </dgm:t>
    </dgm:pt>
    <dgm:pt modelId="{56E1D3BA-9862-4615-AE04-51BC6FFEC777}" type="parTrans" cxnId="{EEC6263E-BBEF-4659-BF37-7C3ACDF9AED9}">
      <dgm:prSet/>
      <dgm:spPr/>
      <dgm:t>
        <a:bodyPr/>
        <a:lstStyle/>
        <a:p>
          <a:endParaRPr lang="pl-PL"/>
        </a:p>
      </dgm:t>
    </dgm:pt>
    <dgm:pt modelId="{D971C24F-5F04-4354-AD5A-B302BC1F062D}" type="sibTrans" cxnId="{EEC6263E-BBEF-4659-BF37-7C3ACDF9AED9}">
      <dgm:prSet/>
      <dgm:spPr/>
      <dgm:t>
        <a:bodyPr/>
        <a:lstStyle/>
        <a:p>
          <a:endParaRPr lang="pl-PL"/>
        </a:p>
      </dgm:t>
    </dgm:pt>
    <dgm:pt modelId="{E9DE65CF-E7EE-4B32-B9F7-7819E4176BF4}">
      <dgm:prSet phldrT="[Tekst]" custT="1"/>
      <dgm:spPr>
        <a:solidFill>
          <a:srgbClr val="85B400"/>
        </a:solidFill>
      </dgm:spPr>
      <dgm:t>
        <a:bodyPr/>
        <a:lstStyle/>
        <a:p>
          <a:r>
            <a:rPr lang="pl-PL" sz="1600" dirty="0" smtClean="0"/>
            <a:t>efektywność energetyczna </a:t>
          </a:r>
          <a:br>
            <a:rPr lang="pl-PL" sz="1600" dirty="0" smtClean="0"/>
          </a:br>
          <a:r>
            <a:rPr lang="pl-PL" sz="1600" dirty="0" smtClean="0"/>
            <a:t>i magazynowanie energii</a:t>
          </a:r>
          <a:endParaRPr lang="pl-PL" sz="1600" dirty="0"/>
        </a:p>
      </dgm:t>
    </dgm:pt>
    <dgm:pt modelId="{65A3EEF1-6FA0-4125-BA43-6F40DB8F037E}" type="parTrans" cxnId="{B15B229A-22AA-41A6-A29B-052368AA6995}">
      <dgm:prSet/>
      <dgm:spPr/>
      <dgm:t>
        <a:bodyPr/>
        <a:lstStyle/>
        <a:p>
          <a:endParaRPr lang="pl-PL"/>
        </a:p>
      </dgm:t>
    </dgm:pt>
    <dgm:pt modelId="{DB441A2E-35FA-494B-813A-28CF475241B4}" type="sibTrans" cxnId="{B15B229A-22AA-41A6-A29B-052368AA6995}">
      <dgm:prSet/>
      <dgm:spPr/>
      <dgm:t>
        <a:bodyPr/>
        <a:lstStyle/>
        <a:p>
          <a:endParaRPr lang="pl-PL"/>
        </a:p>
      </dgm:t>
    </dgm:pt>
    <dgm:pt modelId="{B75576D1-E689-4A85-8082-5CD329D6F974}">
      <dgm:prSet phldrT="[Tekst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pl-PL" sz="1600" dirty="0" smtClean="0">
              <a:solidFill>
                <a:schemeClr val="bg1">
                  <a:lumMod val="50000"/>
                </a:schemeClr>
              </a:solidFill>
            </a:rPr>
            <a:t>ochrona </a:t>
          </a:r>
          <a:br>
            <a:rPr lang="pl-PL" sz="1600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sz="1600" dirty="0" smtClean="0">
              <a:solidFill>
                <a:schemeClr val="bg1">
                  <a:lumMod val="50000"/>
                </a:schemeClr>
              </a:solidFill>
            </a:rPr>
            <a:t>i racjonalizacja wykorzystania wód</a:t>
          </a:r>
          <a:endParaRPr lang="pl-PL" sz="1600" dirty="0">
            <a:solidFill>
              <a:schemeClr val="bg1">
                <a:lumMod val="50000"/>
              </a:schemeClr>
            </a:solidFill>
          </a:endParaRPr>
        </a:p>
      </dgm:t>
    </dgm:pt>
    <dgm:pt modelId="{C05E70C3-4A2B-4EA2-B4DB-E0A6E29C7873}" type="parTrans" cxnId="{069092AC-8DFA-4576-8B4F-4A201ACDE02D}">
      <dgm:prSet/>
      <dgm:spPr/>
      <dgm:t>
        <a:bodyPr/>
        <a:lstStyle/>
        <a:p>
          <a:endParaRPr lang="pl-PL"/>
        </a:p>
      </dgm:t>
    </dgm:pt>
    <dgm:pt modelId="{F4E4AC7C-0FD1-4B10-9D4A-8C6FE485823C}" type="sibTrans" cxnId="{069092AC-8DFA-4576-8B4F-4A201ACDE02D}">
      <dgm:prSet/>
      <dgm:spPr/>
      <dgm:t>
        <a:bodyPr/>
        <a:lstStyle/>
        <a:p>
          <a:endParaRPr lang="pl-PL"/>
        </a:p>
      </dgm:t>
    </dgm:pt>
    <dgm:pt modelId="{050AB566-1ADF-4C4F-AED4-8EEBC22DF4A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l-PL" sz="1600" dirty="0" smtClean="0"/>
            <a:t>pozyskiwanie energii z czystych źródeł</a:t>
          </a:r>
          <a:endParaRPr lang="pl-PL" sz="1600" dirty="0"/>
        </a:p>
      </dgm:t>
    </dgm:pt>
    <dgm:pt modelId="{09DFE2FC-A292-4F81-8192-CF52BA481953}" type="parTrans" cxnId="{AB3B1B8C-15FC-47D8-9BDC-165BE3D88E82}">
      <dgm:prSet/>
      <dgm:spPr/>
      <dgm:t>
        <a:bodyPr/>
        <a:lstStyle/>
        <a:p>
          <a:endParaRPr lang="pl-PL"/>
        </a:p>
      </dgm:t>
    </dgm:pt>
    <dgm:pt modelId="{33AE52AB-88A7-4142-BAAB-00AA09C18763}" type="sibTrans" cxnId="{AB3B1B8C-15FC-47D8-9BDC-165BE3D88E82}">
      <dgm:prSet/>
      <dgm:spPr/>
      <dgm:t>
        <a:bodyPr/>
        <a:lstStyle/>
        <a:p>
          <a:endParaRPr lang="pl-PL"/>
        </a:p>
      </dgm:t>
    </dgm:pt>
    <dgm:pt modelId="{A310DDD6-2108-4621-9333-C90999833A87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pl-PL" sz="1600" dirty="0" smtClean="0"/>
            <a:t>nowatorskie metody otrzymywania paliw, energii </a:t>
          </a:r>
          <a:br>
            <a:rPr lang="pl-PL" sz="1600" dirty="0" smtClean="0"/>
          </a:br>
          <a:r>
            <a:rPr lang="pl-PL" sz="1600" dirty="0" smtClean="0"/>
            <a:t>i materiałów </a:t>
          </a:r>
          <a:br>
            <a:rPr lang="pl-PL" sz="1600" dirty="0" smtClean="0"/>
          </a:br>
          <a:r>
            <a:rPr lang="pl-PL" sz="1600" dirty="0" smtClean="0"/>
            <a:t>z odpadów oraz recyklingu odpadów</a:t>
          </a:r>
          <a:endParaRPr lang="pl-PL" sz="1600" dirty="0"/>
        </a:p>
      </dgm:t>
    </dgm:pt>
    <dgm:pt modelId="{132F69BE-C299-4E85-A5F1-B54D146E22DB}" type="parTrans" cxnId="{A736CD8D-CBD3-4984-A6D7-7352F3E13D2C}">
      <dgm:prSet/>
      <dgm:spPr/>
      <dgm:t>
        <a:bodyPr/>
        <a:lstStyle/>
        <a:p>
          <a:endParaRPr lang="pl-PL"/>
        </a:p>
      </dgm:t>
    </dgm:pt>
    <dgm:pt modelId="{6894B7D6-5C15-4AED-B4EA-44B26CA413E6}" type="sibTrans" cxnId="{A736CD8D-CBD3-4984-A6D7-7352F3E13D2C}">
      <dgm:prSet/>
      <dgm:spPr/>
      <dgm:t>
        <a:bodyPr/>
        <a:lstStyle/>
        <a:p>
          <a:endParaRPr lang="pl-PL"/>
        </a:p>
      </dgm:t>
    </dgm:pt>
    <dgm:pt modelId="{66158BBF-731B-4D43-9880-5071B8B3D949}" type="pres">
      <dgm:prSet presAssocID="{B7FD9930-03E4-42E5-A282-AA62C9B0236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DD796CF-AE6D-43EB-A0C9-4EC59F747F1F}" type="pres">
      <dgm:prSet presAssocID="{12E4ABCB-B827-4EAD-95F9-196BD46F4807}" presName="roof" presStyleLbl="dkBgShp" presStyleIdx="0" presStyleCnt="2"/>
      <dgm:spPr/>
      <dgm:t>
        <a:bodyPr/>
        <a:lstStyle/>
        <a:p>
          <a:endParaRPr lang="pl-PL"/>
        </a:p>
      </dgm:t>
    </dgm:pt>
    <dgm:pt modelId="{75730C5D-A09A-41C1-92BC-C64FEF631277}" type="pres">
      <dgm:prSet presAssocID="{12E4ABCB-B827-4EAD-95F9-196BD46F4807}" presName="pillars" presStyleCnt="0"/>
      <dgm:spPr/>
    </dgm:pt>
    <dgm:pt modelId="{1719CC52-6111-4536-8701-0DF74AF67A25}" type="pres">
      <dgm:prSet presAssocID="{12E4ABCB-B827-4EAD-95F9-196BD46F4807}" presName="pillar1" presStyleLbl="node1" presStyleIdx="0" presStyleCnt="5" custLinFactX="101052" custLinFactNeighborX="200000" custLinFactNeighborY="6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80AA3B-2049-493E-A28C-DBE735710F75}" type="pres">
      <dgm:prSet presAssocID="{E9DE65CF-E7EE-4B32-B9F7-7819E4176BF4}" presName="pillarX" presStyleLbl="node1" presStyleIdx="1" presStyleCnt="5" custLinFactX="-1727" custLinFactNeighborX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DA19EF4-E66C-4BF3-B826-C362B37B11C1}" type="pres">
      <dgm:prSet presAssocID="{050AB566-1ADF-4C4F-AED4-8EEBC22DF4A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2BE8DD-F513-4F60-B2E4-DA624AA14ED0}" type="pres">
      <dgm:prSet presAssocID="{A310DDD6-2108-4621-9333-C90999833A87}" presName="pillarX" presStyleLbl="node1" presStyleIdx="3" presStyleCnt="5" custLinFactX="-100000" custLinFactNeighborX="-101166" custLinFactNeighborY="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B91C06-19CC-46AB-8799-5A3763D278AF}" type="pres">
      <dgm:prSet presAssocID="{B75576D1-E689-4A85-8082-5CD329D6F974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FAC5F0-AA01-4339-8F34-4015446F5618}" type="pres">
      <dgm:prSet presAssocID="{12E4ABCB-B827-4EAD-95F9-196BD46F4807}" presName="base" presStyleLbl="dkBgShp" presStyleIdx="1" presStyleCnt="2"/>
      <dgm:spPr/>
    </dgm:pt>
  </dgm:ptLst>
  <dgm:cxnLst>
    <dgm:cxn modelId="{BA1881EE-7F82-486C-AB50-EAF80964EC79}" type="presOf" srcId="{E9DE65CF-E7EE-4B32-B9F7-7819E4176BF4}" destId="{CB80AA3B-2049-493E-A28C-DBE735710F75}" srcOrd="0" destOrd="0" presId="urn:microsoft.com/office/officeart/2005/8/layout/hList3"/>
    <dgm:cxn modelId="{090967AF-0BD1-4DC8-9250-D7F2A4331921}" type="presOf" srcId="{050AB566-1ADF-4C4F-AED4-8EEBC22DF4AF}" destId="{0DA19EF4-E66C-4BF3-B826-C362B37B11C1}" srcOrd="0" destOrd="0" presId="urn:microsoft.com/office/officeart/2005/8/layout/hList3"/>
    <dgm:cxn modelId="{069092AC-8DFA-4576-8B4F-4A201ACDE02D}" srcId="{12E4ABCB-B827-4EAD-95F9-196BD46F4807}" destId="{B75576D1-E689-4A85-8082-5CD329D6F974}" srcOrd="4" destOrd="0" parTransId="{C05E70C3-4A2B-4EA2-B4DB-E0A6E29C7873}" sibTransId="{F4E4AC7C-0FD1-4B10-9D4A-8C6FE485823C}"/>
    <dgm:cxn modelId="{A29A4FAB-5C52-4A11-AB9F-4A22E72A88B4}" type="presOf" srcId="{C31EA1EA-4E72-45BC-94D4-05835E7FDF4B}" destId="{1719CC52-6111-4536-8701-0DF74AF67A25}" srcOrd="0" destOrd="0" presId="urn:microsoft.com/office/officeart/2005/8/layout/hList3"/>
    <dgm:cxn modelId="{68744893-0A6A-437F-AB9F-84400D3C8186}" type="presOf" srcId="{B7FD9930-03E4-42E5-A282-AA62C9B02369}" destId="{66158BBF-731B-4D43-9880-5071B8B3D949}" srcOrd="0" destOrd="0" presId="urn:microsoft.com/office/officeart/2005/8/layout/hList3"/>
    <dgm:cxn modelId="{B15B229A-22AA-41A6-A29B-052368AA6995}" srcId="{12E4ABCB-B827-4EAD-95F9-196BD46F4807}" destId="{E9DE65CF-E7EE-4B32-B9F7-7819E4176BF4}" srcOrd="1" destOrd="0" parTransId="{65A3EEF1-6FA0-4125-BA43-6F40DB8F037E}" sibTransId="{DB441A2E-35FA-494B-813A-28CF475241B4}"/>
    <dgm:cxn modelId="{CEA43C17-8787-456D-B5F5-BA6159A25CE0}" type="presOf" srcId="{12E4ABCB-B827-4EAD-95F9-196BD46F4807}" destId="{7DD796CF-AE6D-43EB-A0C9-4EC59F747F1F}" srcOrd="0" destOrd="0" presId="urn:microsoft.com/office/officeart/2005/8/layout/hList3"/>
    <dgm:cxn modelId="{AB3B1B8C-15FC-47D8-9BDC-165BE3D88E82}" srcId="{12E4ABCB-B827-4EAD-95F9-196BD46F4807}" destId="{050AB566-1ADF-4C4F-AED4-8EEBC22DF4AF}" srcOrd="2" destOrd="0" parTransId="{09DFE2FC-A292-4F81-8192-CF52BA481953}" sibTransId="{33AE52AB-88A7-4142-BAAB-00AA09C18763}"/>
    <dgm:cxn modelId="{5267FC04-66FF-4F71-80FC-DC9FEC050E38}" type="presOf" srcId="{B75576D1-E689-4A85-8082-5CD329D6F974}" destId="{B6B91C06-19CC-46AB-8799-5A3763D278AF}" srcOrd="0" destOrd="0" presId="urn:microsoft.com/office/officeart/2005/8/layout/hList3"/>
    <dgm:cxn modelId="{A736CD8D-CBD3-4984-A6D7-7352F3E13D2C}" srcId="{12E4ABCB-B827-4EAD-95F9-196BD46F4807}" destId="{A310DDD6-2108-4621-9333-C90999833A87}" srcOrd="3" destOrd="0" parTransId="{132F69BE-C299-4E85-A5F1-B54D146E22DB}" sibTransId="{6894B7D6-5C15-4AED-B4EA-44B26CA413E6}"/>
    <dgm:cxn modelId="{0DB04AE0-1EEA-471A-88AF-F364275401EA}" srcId="{B7FD9930-03E4-42E5-A282-AA62C9B02369}" destId="{12E4ABCB-B827-4EAD-95F9-196BD46F4807}" srcOrd="0" destOrd="0" parTransId="{E986D205-6C5B-4C69-91AC-80F914099557}" sibTransId="{741874F1-1D53-423D-BAF9-B79452FAF7A2}"/>
    <dgm:cxn modelId="{EEC6263E-BBEF-4659-BF37-7C3ACDF9AED9}" srcId="{12E4ABCB-B827-4EAD-95F9-196BD46F4807}" destId="{C31EA1EA-4E72-45BC-94D4-05835E7FDF4B}" srcOrd="0" destOrd="0" parTransId="{56E1D3BA-9862-4615-AE04-51BC6FFEC777}" sibTransId="{D971C24F-5F04-4354-AD5A-B302BC1F062D}"/>
    <dgm:cxn modelId="{6E723203-20EE-4E30-8CE4-963EE8E95977}" type="presOf" srcId="{A310DDD6-2108-4621-9333-C90999833A87}" destId="{272BE8DD-F513-4F60-B2E4-DA624AA14ED0}" srcOrd="0" destOrd="0" presId="urn:microsoft.com/office/officeart/2005/8/layout/hList3"/>
    <dgm:cxn modelId="{F2F974CB-F3A3-48EA-B391-8390E041DBD3}" type="presParOf" srcId="{66158BBF-731B-4D43-9880-5071B8B3D949}" destId="{7DD796CF-AE6D-43EB-A0C9-4EC59F747F1F}" srcOrd="0" destOrd="0" presId="urn:microsoft.com/office/officeart/2005/8/layout/hList3"/>
    <dgm:cxn modelId="{9ECA9CAA-2341-471C-A668-84A2384C956D}" type="presParOf" srcId="{66158BBF-731B-4D43-9880-5071B8B3D949}" destId="{75730C5D-A09A-41C1-92BC-C64FEF631277}" srcOrd="1" destOrd="0" presId="urn:microsoft.com/office/officeart/2005/8/layout/hList3"/>
    <dgm:cxn modelId="{04032AF2-58B7-4A73-8A18-F8E518310E25}" type="presParOf" srcId="{75730C5D-A09A-41C1-92BC-C64FEF631277}" destId="{1719CC52-6111-4536-8701-0DF74AF67A25}" srcOrd="0" destOrd="0" presId="urn:microsoft.com/office/officeart/2005/8/layout/hList3"/>
    <dgm:cxn modelId="{A5F7D669-CC4E-411B-A0B6-E29D4485E19D}" type="presParOf" srcId="{75730C5D-A09A-41C1-92BC-C64FEF631277}" destId="{CB80AA3B-2049-493E-A28C-DBE735710F75}" srcOrd="1" destOrd="0" presId="urn:microsoft.com/office/officeart/2005/8/layout/hList3"/>
    <dgm:cxn modelId="{A029D1F2-9A36-4A37-BD34-EA6977B39C6C}" type="presParOf" srcId="{75730C5D-A09A-41C1-92BC-C64FEF631277}" destId="{0DA19EF4-E66C-4BF3-B826-C362B37B11C1}" srcOrd="2" destOrd="0" presId="urn:microsoft.com/office/officeart/2005/8/layout/hList3"/>
    <dgm:cxn modelId="{3819428C-AA55-464F-9A94-838A66942FE3}" type="presParOf" srcId="{75730C5D-A09A-41C1-92BC-C64FEF631277}" destId="{272BE8DD-F513-4F60-B2E4-DA624AA14ED0}" srcOrd="3" destOrd="0" presId="urn:microsoft.com/office/officeart/2005/8/layout/hList3"/>
    <dgm:cxn modelId="{C5BC717B-8AEF-4CAA-97BE-D167758233E8}" type="presParOf" srcId="{75730C5D-A09A-41C1-92BC-C64FEF631277}" destId="{B6B91C06-19CC-46AB-8799-5A3763D278AF}" srcOrd="4" destOrd="0" presId="urn:microsoft.com/office/officeart/2005/8/layout/hList3"/>
    <dgm:cxn modelId="{5E8C9CE3-9E94-4FCC-ABAF-C0CE82BD2BC8}" type="presParOf" srcId="{66158BBF-731B-4D43-9880-5071B8B3D949}" destId="{67FAC5F0-AA01-4339-8F34-4015446F561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DEF904-2C72-459E-8FCE-E1B5E6732367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9CFEE4BA-75AE-4E7F-9733-5E52D884AE85}">
      <dgm:prSet phldrT="[Tekst]"/>
      <dgm:spPr/>
      <dgm:t>
        <a:bodyPr/>
        <a:lstStyle/>
        <a:p>
          <a:r>
            <a:rPr lang="pl-PL" dirty="0" smtClean="0"/>
            <a:t>Faza </a:t>
          </a:r>
          <a:r>
            <a:rPr lang="pl-PL" dirty="0" err="1" smtClean="0"/>
            <a:t>B+R</a:t>
          </a:r>
          <a:r>
            <a:rPr lang="pl-PL" dirty="0" smtClean="0"/>
            <a:t>: </a:t>
          </a:r>
          <a:br>
            <a:rPr lang="pl-PL" dirty="0" smtClean="0"/>
          </a:br>
          <a:r>
            <a:rPr lang="pl-PL" dirty="0" smtClean="0"/>
            <a:t>od 0,5 do 10 mln PLN</a:t>
          </a:r>
          <a:endParaRPr lang="pl-PL" dirty="0"/>
        </a:p>
      </dgm:t>
    </dgm:pt>
    <dgm:pt modelId="{465507D8-05D3-4DC3-BD2F-533535F91E2B}" type="parTrans" cxnId="{D0C627BF-8031-49C2-B584-90379A12C6FD}">
      <dgm:prSet/>
      <dgm:spPr/>
      <dgm:t>
        <a:bodyPr/>
        <a:lstStyle/>
        <a:p>
          <a:endParaRPr lang="pl-PL"/>
        </a:p>
      </dgm:t>
    </dgm:pt>
    <dgm:pt modelId="{AC8BA44E-7F25-4CD9-A54E-5853C204D788}" type="sibTrans" cxnId="{D0C627BF-8031-49C2-B584-90379A12C6FD}">
      <dgm:prSet/>
      <dgm:spPr/>
      <dgm:t>
        <a:bodyPr/>
        <a:lstStyle/>
        <a:p>
          <a:endParaRPr lang="pl-PL"/>
        </a:p>
      </dgm:t>
    </dgm:pt>
    <dgm:pt modelId="{72EA5E50-CFDD-4B0A-B722-A8460C0A1869}">
      <dgm:prSet phldrT="[Tekst]"/>
      <dgm:spPr/>
      <dgm:t>
        <a:bodyPr/>
        <a:lstStyle/>
        <a:p>
          <a:r>
            <a:rPr lang="pl-PL" dirty="0" smtClean="0"/>
            <a:t>Faza W:</a:t>
          </a:r>
          <a:br>
            <a:rPr lang="pl-PL" dirty="0" smtClean="0"/>
          </a:br>
          <a:r>
            <a:rPr lang="pl-PL" dirty="0" smtClean="0"/>
            <a:t>do 20 mln PLN, </a:t>
          </a:r>
          <a:br>
            <a:rPr lang="pl-PL" dirty="0" smtClean="0"/>
          </a:br>
          <a:r>
            <a:rPr lang="pl-PL" dirty="0" smtClean="0"/>
            <a:t>lecz nie więcej niż </a:t>
          </a:r>
          <a:br>
            <a:rPr lang="pl-PL" dirty="0" smtClean="0"/>
          </a:br>
          <a:r>
            <a:rPr lang="pl-PL" dirty="0" smtClean="0"/>
            <a:t>5-krotność  dofinansowania fazy </a:t>
          </a:r>
          <a:r>
            <a:rPr lang="pl-PL" dirty="0" err="1" smtClean="0"/>
            <a:t>B+R</a:t>
          </a:r>
          <a:endParaRPr lang="pl-PL" dirty="0"/>
        </a:p>
      </dgm:t>
    </dgm:pt>
    <dgm:pt modelId="{C6933371-3FD8-4834-8B1D-93DE8A80D9D7}" type="parTrans" cxnId="{5A786299-7CAC-4CA0-9B59-97BB307A0F5B}">
      <dgm:prSet/>
      <dgm:spPr/>
      <dgm:t>
        <a:bodyPr/>
        <a:lstStyle/>
        <a:p>
          <a:endParaRPr lang="pl-PL"/>
        </a:p>
      </dgm:t>
    </dgm:pt>
    <dgm:pt modelId="{5048A778-E560-43C6-A340-1F2212D3744D}" type="sibTrans" cxnId="{5A786299-7CAC-4CA0-9B59-97BB307A0F5B}">
      <dgm:prSet/>
      <dgm:spPr/>
      <dgm:t>
        <a:bodyPr/>
        <a:lstStyle/>
        <a:p>
          <a:endParaRPr lang="pl-PL"/>
        </a:p>
      </dgm:t>
    </dgm:pt>
    <dgm:pt modelId="{54588D72-804F-45C6-8AF5-048E4A44E85C}" type="pres">
      <dgm:prSet presAssocID="{10DEF904-2C72-459E-8FCE-E1B5E6732367}" presName="linearFlow" presStyleCnt="0">
        <dgm:presLayoutVars>
          <dgm:dir/>
          <dgm:resizeHandles val="exact"/>
        </dgm:presLayoutVars>
      </dgm:prSet>
      <dgm:spPr/>
    </dgm:pt>
    <dgm:pt modelId="{480E948F-3B4F-4439-AF88-9F0BB44B5D73}" type="pres">
      <dgm:prSet presAssocID="{9CFEE4BA-75AE-4E7F-9733-5E52D884AE85}" presName="composite" presStyleCnt="0"/>
      <dgm:spPr/>
    </dgm:pt>
    <dgm:pt modelId="{56121538-4447-4BCE-A788-9A24DFFA116C}" type="pres">
      <dgm:prSet presAssocID="{9CFEE4BA-75AE-4E7F-9733-5E52D884AE85}" presName="imgShp" presStyleLbl="fgImgPlace1" presStyleIdx="0" presStyleCnt="2" custScaleX="85150" custScaleY="939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13E091-E759-494B-973D-1E731BCA9260}" type="pres">
      <dgm:prSet presAssocID="{9CFEE4BA-75AE-4E7F-9733-5E52D884AE85}" presName="txShp" presStyleLbl="node1" presStyleIdx="0" presStyleCnt="2" custLinFactNeighborX="85" custLinFactNeighborY="-77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1CDF55-A456-491E-B636-DCCFC1FBABA5}" type="pres">
      <dgm:prSet presAssocID="{AC8BA44E-7F25-4CD9-A54E-5853C204D788}" presName="spacing" presStyleCnt="0"/>
      <dgm:spPr/>
    </dgm:pt>
    <dgm:pt modelId="{B79BDF71-5950-4E74-B43F-E2FB4F9A246B}" type="pres">
      <dgm:prSet presAssocID="{72EA5E50-CFDD-4B0A-B722-A8460C0A1869}" presName="composite" presStyleCnt="0"/>
      <dgm:spPr/>
    </dgm:pt>
    <dgm:pt modelId="{9892D1C5-534C-4F1A-9BE1-F86B5B017C29}" type="pres">
      <dgm:prSet presAssocID="{72EA5E50-CFDD-4B0A-B722-A8460C0A186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A58C9AE-944B-42C6-961F-07EEEA9C3DFE}" type="pres">
      <dgm:prSet presAssocID="{72EA5E50-CFDD-4B0A-B722-A8460C0A1869}" presName="txShp" presStyleLbl="node1" presStyleIdx="1" presStyleCnt="2" custLinFactNeighborX="-11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C627BF-8031-49C2-B584-90379A12C6FD}" srcId="{10DEF904-2C72-459E-8FCE-E1B5E6732367}" destId="{9CFEE4BA-75AE-4E7F-9733-5E52D884AE85}" srcOrd="0" destOrd="0" parTransId="{465507D8-05D3-4DC3-BD2F-533535F91E2B}" sibTransId="{AC8BA44E-7F25-4CD9-A54E-5853C204D788}"/>
    <dgm:cxn modelId="{7DBFBF0E-E3F3-4CE7-A6DA-9D4600D0DF41}" type="presOf" srcId="{72EA5E50-CFDD-4B0A-B722-A8460C0A1869}" destId="{2A58C9AE-944B-42C6-961F-07EEEA9C3DFE}" srcOrd="0" destOrd="0" presId="urn:microsoft.com/office/officeart/2005/8/layout/vList3#3"/>
    <dgm:cxn modelId="{EF4260F5-DED2-4798-8C00-3D95F7F4B769}" type="presOf" srcId="{9CFEE4BA-75AE-4E7F-9733-5E52D884AE85}" destId="{3E13E091-E759-494B-973D-1E731BCA9260}" srcOrd="0" destOrd="0" presId="urn:microsoft.com/office/officeart/2005/8/layout/vList3#3"/>
    <dgm:cxn modelId="{5A786299-7CAC-4CA0-9B59-97BB307A0F5B}" srcId="{10DEF904-2C72-459E-8FCE-E1B5E6732367}" destId="{72EA5E50-CFDD-4B0A-B722-A8460C0A1869}" srcOrd="1" destOrd="0" parTransId="{C6933371-3FD8-4834-8B1D-93DE8A80D9D7}" sibTransId="{5048A778-E560-43C6-A340-1F2212D3744D}"/>
    <dgm:cxn modelId="{4E14B36D-81AD-48E5-9100-5F3D5E8AF5A9}" type="presOf" srcId="{10DEF904-2C72-459E-8FCE-E1B5E6732367}" destId="{54588D72-804F-45C6-8AF5-048E4A44E85C}" srcOrd="0" destOrd="0" presId="urn:microsoft.com/office/officeart/2005/8/layout/vList3#3"/>
    <dgm:cxn modelId="{79EEE588-626D-4B3D-A9BA-AAF25E3DB7B4}" type="presParOf" srcId="{54588D72-804F-45C6-8AF5-048E4A44E85C}" destId="{480E948F-3B4F-4439-AF88-9F0BB44B5D73}" srcOrd="0" destOrd="0" presId="urn:microsoft.com/office/officeart/2005/8/layout/vList3#3"/>
    <dgm:cxn modelId="{D5E07720-D2DA-4D21-91E0-0CDCE93ABF15}" type="presParOf" srcId="{480E948F-3B4F-4439-AF88-9F0BB44B5D73}" destId="{56121538-4447-4BCE-A788-9A24DFFA116C}" srcOrd="0" destOrd="0" presId="urn:microsoft.com/office/officeart/2005/8/layout/vList3#3"/>
    <dgm:cxn modelId="{3D19A83D-B511-473B-8C6C-E418B25DC2B1}" type="presParOf" srcId="{480E948F-3B4F-4439-AF88-9F0BB44B5D73}" destId="{3E13E091-E759-494B-973D-1E731BCA9260}" srcOrd="1" destOrd="0" presId="urn:microsoft.com/office/officeart/2005/8/layout/vList3#3"/>
    <dgm:cxn modelId="{F2E64849-CF56-4C9B-8608-56ECB2D0F5AA}" type="presParOf" srcId="{54588D72-804F-45C6-8AF5-048E4A44E85C}" destId="{1A1CDF55-A456-491E-B636-DCCFC1FBABA5}" srcOrd="1" destOrd="0" presId="urn:microsoft.com/office/officeart/2005/8/layout/vList3#3"/>
    <dgm:cxn modelId="{EED78416-FE22-4667-9F4B-F3FD3BCA0803}" type="presParOf" srcId="{54588D72-804F-45C6-8AF5-048E4A44E85C}" destId="{B79BDF71-5950-4E74-B43F-E2FB4F9A246B}" srcOrd="2" destOrd="0" presId="urn:microsoft.com/office/officeart/2005/8/layout/vList3#3"/>
    <dgm:cxn modelId="{4C794049-BD44-4890-99D6-9BCAC4A9E928}" type="presParOf" srcId="{B79BDF71-5950-4E74-B43F-E2FB4F9A246B}" destId="{9892D1C5-534C-4F1A-9BE1-F86B5B017C29}" srcOrd="0" destOrd="0" presId="urn:microsoft.com/office/officeart/2005/8/layout/vList3#3"/>
    <dgm:cxn modelId="{87A99DF3-E7A1-4ABE-B78A-EC11683C25D1}" type="presParOf" srcId="{B79BDF71-5950-4E74-B43F-E2FB4F9A246B}" destId="{2A58C9AE-944B-42C6-961F-07EEEA9C3DF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47ACD3-4576-4372-A759-9638E755AE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5BD7B3-264C-4DED-934B-482F24E4A178}">
      <dgm:prSet phldrT="[Tekst]"/>
      <dgm:spPr/>
      <dgm:t>
        <a:bodyPr/>
        <a:lstStyle/>
        <a:p>
          <a:r>
            <a:rPr lang="pl-PL" dirty="0" smtClean="0"/>
            <a:t>Modułowy system magazynowania energii elektrycznej</a:t>
          </a:r>
          <a:endParaRPr lang="pl-PL" dirty="0"/>
        </a:p>
      </dgm:t>
    </dgm:pt>
    <dgm:pt modelId="{C4065142-A1CD-42C2-893C-43E76A65BE20}" type="parTrans" cxnId="{7F0E51A1-4328-4CE7-BCD5-251507ABCD04}">
      <dgm:prSet/>
      <dgm:spPr/>
      <dgm:t>
        <a:bodyPr/>
        <a:lstStyle/>
        <a:p>
          <a:endParaRPr lang="pl-PL"/>
        </a:p>
      </dgm:t>
    </dgm:pt>
    <dgm:pt modelId="{658E0B79-FE5E-4428-A628-DAD76C90A21F}" type="sibTrans" cxnId="{7F0E51A1-4328-4CE7-BCD5-251507ABCD04}">
      <dgm:prSet/>
      <dgm:spPr/>
      <dgm:t>
        <a:bodyPr/>
        <a:lstStyle/>
        <a:p>
          <a:endParaRPr lang="pl-PL"/>
        </a:p>
      </dgm:t>
    </dgm:pt>
    <dgm:pt modelId="{14BF6439-F616-4215-A894-7F2387228618}">
      <dgm:prSet phldrT="[Tekst]"/>
      <dgm:spPr/>
      <dgm:t>
        <a:bodyPr/>
        <a:lstStyle/>
        <a:p>
          <a:r>
            <a:rPr lang="pl-PL" dirty="0" smtClean="0"/>
            <a:t>Innowacyjny budynek wielorodzinny</a:t>
          </a:r>
          <a:endParaRPr lang="pl-PL" dirty="0"/>
        </a:p>
      </dgm:t>
    </dgm:pt>
    <dgm:pt modelId="{B3E60797-98E4-4CBD-BC6D-C4553F538024}" type="parTrans" cxnId="{E8FF0523-9339-4A83-97C6-3C0427BF0E4C}">
      <dgm:prSet/>
      <dgm:spPr/>
      <dgm:t>
        <a:bodyPr/>
        <a:lstStyle/>
        <a:p>
          <a:endParaRPr lang="pl-PL"/>
        </a:p>
      </dgm:t>
    </dgm:pt>
    <dgm:pt modelId="{F2DD4D34-3D24-47F5-8503-8C2618A3AA01}" type="sibTrans" cxnId="{E8FF0523-9339-4A83-97C6-3C0427BF0E4C}">
      <dgm:prSet/>
      <dgm:spPr/>
      <dgm:t>
        <a:bodyPr/>
        <a:lstStyle/>
        <a:p>
          <a:endParaRPr lang="pl-PL"/>
        </a:p>
      </dgm:t>
    </dgm:pt>
    <dgm:pt modelId="{28B97242-53DE-4152-8661-94678816AC69}">
      <dgm:prSet phldrT="[Tekst]"/>
      <dgm:spPr/>
      <dgm:t>
        <a:bodyPr/>
        <a:lstStyle/>
        <a:p>
          <a:r>
            <a:rPr lang="pl-PL" dirty="0" smtClean="0"/>
            <a:t>Zintegrowana platforma poprawy efektywności eksploatacji energetycznych sieci dystrybucyjnych.</a:t>
          </a:r>
          <a:endParaRPr lang="pl-PL" dirty="0"/>
        </a:p>
      </dgm:t>
    </dgm:pt>
    <dgm:pt modelId="{B6B62D4B-267F-4D46-A417-ABBD034E274B}" type="parTrans" cxnId="{18B5D736-095D-4354-9706-ED8D4B5F6FDF}">
      <dgm:prSet/>
      <dgm:spPr/>
      <dgm:t>
        <a:bodyPr/>
        <a:lstStyle/>
        <a:p>
          <a:endParaRPr lang="pl-PL"/>
        </a:p>
      </dgm:t>
    </dgm:pt>
    <dgm:pt modelId="{3A22BA2E-4099-4B0E-AF1C-F5D47245509E}" type="sibTrans" cxnId="{18B5D736-095D-4354-9706-ED8D4B5F6FDF}">
      <dgm:prSet/>
      <dgm:spPr/>
      <dgm:t>
        <a:bodyPr/>
        <a:lstStyle/>
        <a:p>
          <a:endParaRPr lang="pl-PL"/>
        </a:p>
      </dgm:t>
    </dgm:pt>
    <dgm:pt modelId="{1381C9BC-C893-4573-9891-43376771380B}">
      <dgm:prSet phldrT="[Tekst]"/>
      <dgm:spPr/>
      <dgm:t>
        <a:bodyPr/>
        <a:lstStyle/>
        <a:p>
          <a:r>
            <a:rPr lang="pl-PL" dirty="0" smtClean="0"/>
            <a:t>Optymalizacja procesu wytwarzania energii cieplnej i elektrycznej w systemach kogeneracyjnych w elektrociepłowniach</a:t>
          </a:r>
          <a:endParaRPr lang="pl-PL" dirty="0"/>
        </a:p>
      </dgm:t>
    </dgm:pt>
    <dgm:pt modelId="{06FB6D2C-5CF3-4D8F-999A-CCF85C7D89C3}" type="parTrans" cxnId="{B985EEC2-4B3B-4987-9A97-F09FBD7E2E59}">
      <dgm:prSet/>
      <dgm:spPr/>
      <dgm:t>
        <a:bodyPr/>
        <a:lstStyle/>
        <a:p>
          <a:endParaRPr lang="pl-PL"/>
        </a:p>
      </dgm:t>
    </dgm:pt>
    <dgm:pt modelId="{8A70E9A5-6085-489A-9C03-5C8E20AFDC22}" type="sibTrans" cxnId="{B985EEC2-4B3B-4987-9A97-F09FBD7E2E59}">
      <dgm:prSet/>
      <dgm:spPr/>
      <dgm:t>
        <a:bodyPr/>
        <a:lstStyle/>
        <a:p>
          <a:endParaRPr lang="pl-PL"/>
        </a:p>
      </dgm:t>
    </dgm:pt>
    <dgm:pt modelId="{43221D97-718E-41D1-A047-66F41528D36F}">
      <dgm:prSet phldrT="[Tekst]"/>
      <dgm:spPr/>
      <dgm:t>
        <a:bodyPr/>
        <a:lstStyle/>
        <a:p>
          <a:r>
            <a:rPr lang="pl-PL" dirty="0" smtClean="0"/>
            <a:t>Komplementarne magazyny energii dla Odnawialnych Źródeł Energii</a:t>
          </a:r>
          <a:endParaRPr lang="pl-PL" dirty="0"/>
        </a:p>
      </dgm:t>
    </dgm:pt>
    <dgm:pt modelId="{02D1695E-1537-44A5-B231-D88CE47C1132}" type="parTrans" cxnId="{EF13CCB8-FC80-41AF-A715-02FBE91B7919}">
      <dgm:prSet/>
      <dgm:spPr/>
      <dgm:t>
        <a:bodyPr/>
        <a:lstStyle/>
        <a:p>
          <a:endParaRPr lang="pl-PL"/>
        </a:p>
      </dgm:t>
    </dgm:pt>
    <dgm:pt modelId="{42548161-7C8F-4074-8C5D-EA2FF5CF6CE7}" type="sibTrans" cxnId="{EF13CCB8-FC80-41AF-A715-02FBE91B7919}">
      <dgm:prSet/>
      <dgm:spPr/>
      <dgm:t>
        <a:bodyPr/>
        <a:lstStyle/>
        <a:p>
          <a:endParaRPr lang="pl-PL"/>
        </a:p>
      </dgm:t>
    </dgm:pt>
    <dgm:pt modelId="{DDC71104-7A8D-45C1-AE0B-288CA89ECDCF}">
      <dgm:prSet phldrT="[Tekst]"/>
      <dgm:spPr/>
      <dgm:t>
        <a:bodyPr/>
        <a:lstStyle/>
        <a:p>
          <a:r>
            <a:rPr lang="pl-PL" smtClean="0"/>
            <a:t>Smart Grids w Budownictwie Wielorodzinnym</a:t>
          </a:r>
          <a:endParaRPr lang="pl-PL" dirty="0"/>
        </a:p>
      </dgm:t>
    </dgm:pt>
    <dgm:pt modelId="{7710ACDD-BD94-48E9-8060-43F857F218DE}" type="parTrans" cxnId="{43ACCEF6-7724-4C59-825D-00A8BBC4AA80}">
      <dgm:prSet/>
      <dgm:spPr/>
      <dgm:t>
        <a:bodyPr/>
        <a:lstStyle/>
        <a:p>
          <a:endParaRPr lang="pl-PL"/>
        </a:p>
      </dgm:t>
    </dgm:pt>
    <dgm:pt modelId="{4F462570-B9EE-4455-9CB6-8B9DDF37B98C}" type="sibTrans" cxnId="{43ACCEF6-7724-4C59-825D-00A8BBC4AA80}">
      <dgm:prSet/>
      <dgm:spPr/>
      <dgm:t>
        <a:bodyPr/>
        <a:lstStyle/>
        <a:p>
          <a:endParaRPr lang="pl-PL"/>
        </a:p>
      </dgm:t>
    </dgm:pt>
    <dgm:pt modelId="{FB7D1D20-0FB4-4964-9606-F3BD81C96CF2}">
      <dgm:prSet phldrT="[Tekst]"/>
      <dgm:spPr/>
      <dgm:t>
        <a:bodyPr/>
        <a:lstStyle/>
        <a:p>
          <a:r>
            <a:rPr lang="pl-PL" dirty="0" smtClean="0"/>
            <a:t>Innowacyjny System Inteligentnego Zarządzania Energią Elektryczną</a:t>
          </a:r>
          <a:endParaRPr lang="pl-PL" dirty="0"/>
        </a:p>
      </dgm:t>
    </dgm:pt>
    <dgm:pt modelId="{F76B702E-3319-4770-86E2-30A9A108FCFC}" type="parTrans" cxnId="{C6D7E378-B965-4E4B-B1DD-1BE2541DD033}">
      <dgm:prSet/>
      <dgm:spPr/>
      <dgm:t>
        <a:bodyPr/>
        <a:lstStyle/>
        <a:p>
          <a:endParaRPr lang="pl-PL"/>
        </a:p>
      </dgm:t>
    </dgm:pt>
    <dgm:pt modelId="{45422BF2-E626-4151-88F3-180AAE787330}" type="sibTrans" cxnId="{C6D7E378-B965-4E4B-B1DD-1BE2541DD033}">
      <dgm:prSet/>
      <dgm:spPr/>
      <dgm:t>
        <a:bodyPr/>
        <a:lstStyle/>
        <a:p>
          <a:endParaRPr lang="pl-PL"/>
        </a:p>
      </dgm:t>
    </dgm:pt>
    <dgm:pt modelId="{BBAE8D3B-FED7-483A-9CED-11FA5668F3CF}">
      <dgm:prSet phldrT="[Tekst]"/>
      <dgm:spPr/>
      <dgm:t>
        <a:bodyPr/>
        <a:lstStyle/>
        <a:p>
          <a:endParaRPr lang="pl-PL"/>
        </a:p>
      </dgm:t>
    </dgm:pt>
    <dgm:pt modelId="{888F8419-010E-4BD9-BB0D-481ADE0BB0BD}" type="parTrans" cxnId="{62F97E9A-9A8C-42E4-9F4A-B61E7BF8267C}">
      <dgm:prSet/>
      <dgm:spPr/>
      <dgm:t>
        <a:bodyPr/>
        <a:lstStyle/>
        <a:p>
          <a:endParaRPr lang="pl-PL"/>
        </a:p>
      </dgm:t>
    </dgm:pt>
    <dgm:pt modelId="{74C57B0C-EF46-4EE5-886C-A7D5A59061D7}" type="sibTrans" cxnId="{62F97E9A-9A8C-42E4-9F4A-B61E7BF8267C}">
      <dgm:prSet/>
      <dgm:spPr/>
      <dgm:t>
        <a:bodyPr/>
        <a:lstStyle/>
        <a:p>
          <a:endParaRPr lang="pl-PL"/>
        </a:p>
      </dgm:t>
    </dgm:pt>
    <dgm:pt modelId="{873B79AA-C9CE-4BB6-B950-5D09EF6D8532}">
      <dgm:prSet phldrT="[Tekst]"/>
      <dgm:spPr/>
      <dgm:t>
        <a:bodyPr/>
        <a:lstStyle/>
        <a:p>
          <a:endParaRPr lang="pl-PL"/>
        </a:p>
      </dgm:t>
    </dgm:pt>
    <dgm:pt modelId="{D2A7D92B-E20F-44CE-A59B-444DD4CAB15D}" type="parTrans" cxnId="{2239A8A8-9B8E-4A49-AED5-0D31CE4234C5}">
      <dgm:prSet/>
      <dgm:spPr/>
      <dgm:t>
        <a:bodyPr/>
        <a:lstStyle/>
        <a:p>
          <a:endParaRPr lang="pl-PL"/>
        </a:p>
      </dgm:t>
    </dgm:pt>
    <dgm:pt modelId="{BA016CE3-22D7-4A91-9399-30FFF5A4CDF7}" type="sibTrans" cxnId="{2239A8A8-9B8E-4A49-AED5-0D31CE4234C5}">
      <dgm:prSet/>
      <dgm:spPr/>
      <dgm:t>
        <a:bodyPr/>
        <a:lstStyle/>
        <a:p>
          <a:endParaRPr lang="pl-PL"/>
        </a:p>
      </dgm:t>
    </dgm:pt>
    <dgm:pt modelId="{B36838D3-EB5D-4332-8749-7EB35C9588BE}">
      <dgm:prSet phldrT="[Tekst]"/>
      <dgm:spPr/>
      <dgm:t>
        <a:bodyPr/>
        <a:lstStyle/>
        <a:p>
          <a:endParaRPr lang="pl-PL"/>
        </a:p>
      </dgm:t>
    </dgm:pt>
    <dgm:pt modelId="{B219EF4D-C0A3-489D-9975-1F89CC1B9F58}" type="parTrans" cxnId="{DA75C149-9EB6-4ADA-8AFB-8E554B4EFAD6}">
      <dgm:prSet/>
      <dgm:spPr/>
      <dgm:t>
        <a:bodyPr/>
        <a:lstStyle/>
        <a:p>
          <a:endParaRPr lang="pl-PL"/>
        </a:p>
      </dgm:t>
    </dgm:pt>
    <dgm:pt modelId="{A740B7CF-3F0B-46D8-A460-CCBA437D0FE1}" type="sibTrans" cxnId="{DA75C149-9EB6-4ADA-8AFB-8E554B4EFAD6}">
      <dgm:prSet/>
      <dgm:spPr/>
      <dgm:t>
        <a:bodyPr/>
        <a:lstStyle/>
        <a:p>
          <a:endParaRPr lang="pl-PL"/>
        </a:p>
      </dgm:t>
    </dgm:pt>
    <dgm:pt modelId="{B15C05CE-8A66-4217-8588-A5EC52277AF4}">
      <dgm:prSet phldrT="[Tekst]"/>
      <dgm:spPr/>
      <dgm:t>
        <a:bodyPr/>
        <a:lstStyle/>
        <a:p>
          <a:endParaRPr lang="pl-PL"/>
        </a:p>
      </dgm:t>
    </dgm:pt>
    <dgm:pt modelId="{A3DAFD6C-1816-4B96-9911-D54EA7299FA6}" type="parTrans" cxnId="{6915EAD0-818C-4DC7-B19B-17F9DCF8F7AA}">
      <dgm:prSet/>
      <dgm:spPr/>
      <dgm:t>
        <a:bodyPr/>
        <a:lstStyle/>
        <a:p>
          <a:endParaRPr lang="pl-PL"/>
        </a:p>
      </dgm:t>
    </dgm:pt>
    <dgm:pt modelId="{C563532C-1494-4458-9EF3-1842E598D9AE}" type="sibTrans" cxnId="{6915EAD0-818C-4DC7-B19B-17F9DCF8F7AA}">
      <dgm:prSet/>
      <dgm:spPr/>
      <dgm:t>
        <a:bodyPr/>
        <a:lstStyle/>
        <a:p>
          <a:endParaRPr lang="pl-PL"/>
        </a:p>
      </dgm:t>
    </dgm:pt>
    <dgm:pt modelId="{5C7EDB70-CFA2-4DA3-B904-396B2EF55738}">
      <dgm:prSet phldrT="[Tekst]"/>
      <dgm:spPr/>
      <dgm:t>
        <a:bodyPr/>
        <a:lstStyle/>
        <a:p>
          <a:endParaRPr lang="pl-PL"/>
        </a:p>
      </dgm:t>
    </dgm:pt>
    <dgm:pt modelId="{58A90874-16B8-415C-B0E6-3DEAC983B6E9}" type="parTrans" cxnId="{6C407727-34DB-4142-B514-6387B8CB84DB}">
      <dgm:prSet/>
      <dgm:spPr/>
      <dgm:t>
        <a:bodyPr/>
        <a:lstStyle/>
        <a:p>
          <a:endParaRPr lang="pl-PL"/>
        </a:p>
      </dgm:t>
    </dgm:pt>
    <dgm:pt modelId="{A4F92249-B209-48BC-9645-FECD930C9230}" type="sibTrans" cxnId="{6C407727-34DB-4142-B514-6387B8CB84DB}">
      <dgm:prSet/>
      <dgm:spPr/>
      <dgm:t>
        <a:bodyPr/>
        <a:lstStyle/>
        <a:p>
          <a:endParaRPr lang="pl-PL"/>
        </a:p>
      </dgm:t>
    </dgm:pt>
    <dgm:pt modelId="{C3D4C6F9-5607-49AE-A9DC-B08BA8FF4BB9}" type="pres">
      <dgm:prSet presAssocID="{4747ACD3-4576-4372-A759-9638E755A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EFD814B5-E280-451D-AE1B-C3BC09BAC8BA}" type="pres">
      <dgm:prSet presAssocID="{4747ACD3-4576-4372-A759-9638E755AE1C}" presName="Name1" presStyleCnt="0"/>
      <dgm:spPr/>
    </dgm:pt>
    <dgm:pt modelId="{D053FF2A-644B-4CFA-B553-597A6F2B07F8}" type="pres">
      <dgm:prSet presAssocID="{4747ACD3-4576-4372-A759-9638E755AE1C}" presName="cycle" presStyleCnt="0"/>
      <dgm:spPr/>
    </dgm:pt>
    <dgm:pt modelId="{55E6A7CA-EC41-4D7F-8B03-D9B450E0774D}" type="pres">
      <dgm:prSet presAssocID="{4747ACD3-4576-4372-A759-9638E755AE1C}" presName="srcNode" presStyleLbl="node1" presStyleIdx="0" presStyleCnt="7"/>
      <dgm:spPr/>
    </dgm:pt>
    <dgm:pt modelId="{D3B0F60A-8B55-4F8A-85C8-3043B48DE261}" type="pres">
      <dgm:prSet presAssocID="{4747ACD3-4576-4372-A759-9638E755AE1C}" presName="conn" presStyleLbl="parChTrans1D2" presStyleIdx="0" presStyleCnt="1"/>
      <dgm:spPr/>
      <dgm:t>
        <a:bodyPr/>
        <a:lstStyle/>
        <a:p>
          <a:endParaRPr lang="pl-PL"/>
        </a:p>
      </dgm:t>
    </dgm:pt>
    <dgm:pt modelId="{30B70A0F-1139-4B21-ACC4-704B1BC93380}" type="pres">
      <dgm:prSet presAssocID="{4747ACD3-4576-4372-A759-9638E755AE1C}" presName="extraNode" presStyleLbl="node1" presStyleIdx="0" presStyleCnt="7"/>
      <dgm:spPr/>
    </dgm:pt>
    <dgm:pt modelId="{EE2537F1-E7BE-4E0F-9D13-ABB9E06CFD55}" type="pres">
      <dgm:prSet presAssocID="{4747ACD3-4576-4372-A759-9638E755AE1C}" presName="dstNode" presStyleLbl="node1" presStyleIdx="0" presStyleCnt="7"/>
      <dgm:spPr/>
    </dgm:pt>
    <dgm:pt modelId="{83F50516-9AB5-467C-82F2-CE48B2141F3F}" type="pres">
      <dgm:prSet presAssocID="{5B5BD7B3-264C-4DED-934B-482F24E4A17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A182ED-420B-4C68-A18A-ED138710DF9D}" type="pres">
      <dgm:prSet presAssocID="{5B5BD7B3-264C-4DED-934B-482F24E4A178}" presName="accent_1" presStyleCnt="0"/>
      <dgm:spPr/>
    </dgm:pt>
    <dgm:pt modelId="{61329835-2BE6-4843-B040-9B708E7F04D0}" type="pres">
      <dgm:prSet presAssocID="{5B5BD7B3-264C-4DED-934B-482F24E4A178}" presName="accentRepeatNode" presStyleLbl="solidFgAcc1" presStyleIdx="0" presStyleCnt="7"/>
      <dgm:spPr/>
    </dgm:pt>
    <dgm:pt modelId="{B2B7D610-F217-462C-A768-01F8FB921628}" type="pres">
      <dgm:prSet presAssocID="{14BF6439-F616-4215-A894-7F238722861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91B10D-ACBC-47A0-83D1-EFD49F3128A5}" type="pres">
      <dgm:prSet presAssocID="{14BF6439-F616-4215-A894-7F2387228618}" presName="accent_2" presStyleCnt="0"/>
      <dgm:spPr/>
    </dgm:pt>
    <dgm:pt modelId="{DDA38D6D-72FA-4111-98F8-99F3EF917A47}" type="pres">
      <dgm:prSet presAssocID="{14BF6439-F616-4215-A894-7F2387228618}" presName="accentRepeatNode" presStyleLbl="solidFgAcc1" presStyleIdx="1" presStyleCnt="7"/>
      <dgm:spPr/>
    </dgm:pt>
    <dgm:pt modelId="{FAA1ADB0-5663-4209-9270-0C80701C1476}" type="pres">
      <dgm:prSet presAssocID="{28B97242-53DE-4152-8661-94678816AC6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06B508-D862-48A7-9070-7E6F51639C6B}" type="pres">
      <dgm:prSet presAssocID="{28B97242-53DE-4152-8661-94678816AC69}" presName="accent_3" presStyleCnt="0"/>
      <dgm:spPr/>
    </dgm:pt>
    <dgm:pt modelId="{06569CB3-0C69-461F-9D82-329EEE7482D6}" type="pres">
      <dgm:prSet presAssocID="{28B97242-53DE-4152-8661-94678816AC69}" presName="accentRepeatNode" presStyleLbl="solidFgAcc1" presStyleIdx="2" presStyleCnt="7"/>
      <dgm:spPr/>
    </dgm:pt>
    <dgm:pt modelId="{6DD3329E-F08F-4B88-AF52-D86A06093837}" type="pres">
      <dgm:prSet presAssocID="{1381C9BC-C893-4573-9891-43376771380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C5389C-64BE-4CD7-BB30-AB827AC7F696}" type="pres">
      <dgm:prSet presAssocID="{1381C9BC-C893-4573-9891-43376771380B}" presName="accent_4" presStyleCnt="0"/>
      <dgm:spPr/>
    </dgm:pt>
    <dgm:pt modelId="{267E62BB-432C-4F3A-A1B3-1D409C6D113C}" type="pres">
      <dgm:prSet presAssocID="{1381C9BC-C893-4573-9891-43376771380B}" presName="accentRepeatNode" presStyleLbl="solidFgAcc1" presStyleIdx="3" presStyleCnt="7"/>
      <dgm:spPr/>
    </dgm:pt>
    <dgm:pt modelId="{D6F52EE8-776E-478F-9B2D-D7E1D490E661}" type="pres">
      <dgm:prSet presAssocID="{43221D97-718E-41D1-A047-66F41528D36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5AA4B-6928-4EAB-B164-81F6E794A204}" type="pres">
      <dgm:prSet presAssocID="{43221D97-718E-41D1-A047-66F41528D36F}" presName="accent_5" presStyleCnt="0"/>
      <dgm:spPr/>
    </dgm:pt>
    <dgm:pt modelId="{439F4B84-47A8-46D9-95D6-29E21B3B007A}" type="pres">
      <dgm:prSet presAssocID="{43221D97-718E-41D1-A047-66F41528D36F}" presName="accentRepeatNode" presStyleLbl="solidFgAcc1" presStyleIdx="4" presStyleCnt="7"/>
      <dgm:spPr/>
    </dgm:pt>
    <dgm:pt modelId="{94516815-F249-4156-B468-D27B8663DA1D}" type="pres">
      <dgm:prSet presAssocID="{DDC71104-7A8D-45C1-AE0B-288CA89ECDC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B049DD-30BF-40B8-9F8A-AC722AC64260}" type="pres">
      <dgm:prSet presAssocID="{DDC71104-7A8D-45C1-AE0B-288CA89ECDCF}" presName="accent_6" presStyleCnt="0"/>
      <dgm:spPr/>
    </dgm:pt>
    <dgm:pt modelId="{546A12CB-9D0A-439D-9373-3543F25728A5}" type="pres">
      <dgm:prSet presAssocID="{DDC71104-7A8D-45C1-AE0B-288CA89ECDCF}" presName="accentRepeatNode" presStyleLbl="solidFgAcc1" presStyleIdx="5" presStyleCnt="7"/>
      <dgm:spPr/>
    </dgm:pt>
    <dgm:pt modelId="{F4BCE87D-155D-4BB5-A256-4A87FB6FDFD8}" type="pres">
      <dgm:prSet presAssocID="{FB7D1D20-0FB4-4964-9606-F3BD81C96C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D2129E-7E6A-4A2C-B00C-E942CB795B19}" type="pres">
      <dgm:prSet presAssocID="{FB7D1D20-0FB4-4964-9606-F3BD81C96CF2}" presName="accent_7" presStyleCnt="0"/>
      <dgm:spPr/>
    </dgm:pt>
    <dgm:pt modelId="{3DEA32CC-3535-4079-A6F8-7AAFCCE1DBD0}" type="pres">
      <dgm:prSet presAssocID="{FB7D1D20-0FB4-4964-9606-F3BD81C96CF2}" presName="accentRepeatNode" presStyleLbl="solidFgAcc1" presStyleIdx="6" presStyleCnt="7"/>
      <dgm:spPr/>
    </dgm:pt>
  </dgm:ptLst>
  <dgm:cxnLst>
    <dgm:cxn modelId="{C6D7E378-B965-4E4B-B1DD-1BE2541DD033}" srcId="{4747ACD3-4576-4372-A759-9638E755AE1C}" destId="{FB7D1D20-0FB4-4964-9606-F3BD81C96CF2}" srcOrd="6" destOrd="0" parTransId="{F76B702E-3319-4770-86E2-30A9A108FCFC}" sibTransId="{45422BF2-E626-4151-88F3-180AAE787330}"/>
    <dgm:cxn modelId="{5C5D8AA6-702C-4C40-B5E6-B75A109E7EEC}" type="presOf" srcId="{4747ACD3-4576-4372-A759-9638E755AE1C}" destId="{C3D4C6F9-5607-49AE-A9DC-B08BA8FF4BB9}" srcOrd="0" destOrd="0" presId="urn:microsoft.com/office/officeart/2008/layout/VerticalCurvedList"/>
    <dgm:cxn modelId="{08114A8A-3B47-4A36-8CFE-9BC9F4CBE175}" type="presOf" srcId="{1381C9BC-C893-4573-9891-43376771380B}" destId="{6DD3329E-F08F-4B88-AF52-D86A06093837}" srcOrd="0" destOrd="0" presId="urn:microsoft.com/office/officeart/2008/layout/VerticalCurvedList"/>
    <dgm:cxn modelId="{62F97E9A-9A8C-42E4-9F4A-B61E7BF8267C}" srcId="{4747ACD3-4576-4372-A759-9638E755AE1C}" destId="{BBAE8D3B-FED7-483A-9CED-11FA5668F3CF}" srcOrd="7" destOrd="0" parTransId="{888F8419-010E-4BD9-BB0D-481ADE0BB0BD}" sibTransId="{74C57B0C-EF46-4EE5-886C-A7D5A59061D7}"/>
    <dgm:cxn modelId="{2E2673A2-06C5-483C-98BC-6A6A1F133E8C}" type="presOf" srcId="{43221D97-718E-41D1-A047-66F41528D36F}" destId="{D6F52EE8-776E-478F-9B2D-D7E1D490E661}" srcOrd="0" destOrd="0" presId="urn:microsoft.com/office/officeart/2008/layout/VerticalCurvedList"/>
    <dgm:cxn modelId="{09ED63C8-13AB-4E93-A836-DDDC8CD8A16B}" type="presOf" srcId="{FB7D1D20-0FB4-4964-9606-F3BD81C96CF2}" destId="{F4BCE87D-155D-4BB5-A256-4A87FB6FDFD8}" srcOrd="0" destOrd="0" presId="urn:microsoft.com/office/officeart/2008/layout/VerticalCurvedList"/>
    <dgm:cxn modelId="{EF13CCB8-FC80-41AF-A715-02FBE91B7919}" srcId="{4747ACD3-4576-4372-A759-9638E755AE1C}" destId="{43221D97-718E-41D1-A047-66F41528D36F}" srcOrd="4" destOrd="0" parTransId="{02D1695E-1537-44A5-B231-D88CE47C1132}" sibTransId="{42548161-7C8F-4074-8C5D-EA2FF5CF6CE7}"/>
    <dgm:cxn modelId="{18B5D736-095D-4354-9706-ED8D4B5F6FDF}" srcId="{4747ACD3-4576-4372-A759-9638E755AE1C}" destId="{28B97242-53DE-4152-8661-94678816AC69}" srcOrd="2" destOrd="0" parTransId="{B6B62D4B-267F-4D46-A417-ABBD034E274B}" sibTransId="{3A22BA2E-4099-4B0E-AF1C-F5D47245509E}"/>
    <dgm:cxn modelId="{43ACCEF6-7724-4C59-825D-00A8BBC4AA80}" srcId="{4747ACD3-4576-4372-A759-9638E755AE1C}" destId="{DDC71104-7A8D-45C1-AE0B-288CA89ECDCF}" srcOrd="5" destOrd="0" parTransId="{7710ACDD-BD94-48E9-8060-43F857F218DE}" sibTransId="{4F462570-B9EE-4455-9CB6-8B9DDF37B98C}"/>
    <dgm:cxn modelId="{2239A8A8-9B8E-4A49-AED5-0D31CE4234C5}" srcId="{4747ACD3-4576-4372-A759-9638E755AE1C}" destId="{873B79AA-C9CE-4BB6-B950-5D09EF6D8532}" srcOrd="8" destOrd="0" parTransId="{D2A7D92B-E20F-44CE-A59B-444DD4CAB15D}" sibTransId="{BA016CE3-22D7-4A91-9399-30FFF5A4CDF7}"/>
    <dgm:cxn modelId="{6915EAD0-818C-4DC7-B19B-17F9DCF8F7AA}" srcId="{4747ACD3-4576-4372-A759-9638E755AE1C}" destId="{B15C05CE-8A66-4217-8588-A5EC52277AF4}" srcOrd="10" destOrd="0" parTransId="{A3DAFD6C-1816-4B96-9911-D54EA7299FA6}" sibTransId="{C563532C-1494-4458-9EF3-1842E598D9AE}"/>
    <dgm:cxn modelId="{6C407727-34DB-4142-B514-6387B8CB84DB}" srcId="{4747ACD3-4576-4372-A759-9638E755AE1C}" destId="{5C7EDB70-CFA2-4DA3-B904-396B2EF55738}" srcOrd="11" destOrd="0" parTransId="{58A90874-16B8-415C-B0E6-3DEAC983B6E9}" sibTransId="{A4F92249-B209-48BC-9645-FECD930C9230}"/>
    <dgm:cxn modelId="{B985EEC2-4B3B-4987-9A97-F09FBD7E2E59}" srcId="{4747ACD3-4576-4372-A759-9638E755AE1C}" destId="{1381C9BC-C893-4573-9891-43376771380B}" srcOrd="3" destOrd="0" parTransId="{06FB6D2C-5CF3-4D8F-999A-CCF85C7D89C3}" sibTransId="{8A70E9A5-6085-489A-9C03-5C8E20AFDC22}"/>
    <dgm:cxn modelId="{7F0E51A1-4328-4CE7-BCD5-251507ABCD04}" srcId="{4747ACD3-4576-4372-A759-9638E755AE1C}" destId="{5B5BD7B3-264C-4DED-934B-482F24E4A178}" srcOrd="0" destOrd="0" parTransId="{C4065142-A1CD-42C2-893C-43E76A65BE20}" sibTransId="{658E0B79-FE5E-4428-A628-DAD76C90A21F}"/>
    <dgm:cxn modelId="{51A93F9F-E448-4333-91C3-C4F698A66C7A}" type="presOf" srcId="{5B5BD7B3-264C-4DED-934B-482F24E4A178}" destId="{83F50516-9AB5-467C-82F2-CE48B2141F3F}" srcOrd="0" destOrd="0" presId="urn:microsoft.com/office/officeart/2008/layout/VerticalCurvedList"/>
    <dgm:cxn modelId="{CBD9637C-6074-451A-A1AD-E6749A42B33C}" type="presOf" srcId="{DDC71104-7A8D-45C1-AE0B-288CA89ECDCF}" destId="{94516815-F249-4156-B468-D27B8663DA1D}" srcOrd="0" destOrd="0" presId="urn:microsoft.com/office/officeart/2008/layout/VerticalCurvedList"/>
    <dgm:cxn modelId="{7AB499C6-29B7-4485-A260-031E8F187CD8}" type="presOf" srcId="{28B97242-53DE-4152-8661-94678816AC69}" destId="{FAA1ADB0-5663-4209-9270-0C80701C1476}" srcOrd="0" destOrd="0" presId="urn:microsoft.com/office/officeart/2008/layout/VerticalCurvedList"/>
    <dgm:cxn modelId="{5C58F9D9-64DB-4954-9372-6E8E7228867D}" type="presOf" srcId="{14BF6439-F616-4215-A894-7F2387228618}" destId="{B2B7D610-F217-462C-A768-01F8FB921628}" srcOrd="0" destOrd="0" presId="urn:microsoft.com/office/officeart/2008/layout/VerticalCurvedList"/>
    <dgm:cxn modelId="{E8FF0523-9339-4A83-97C6-3C0427BF0E4C}" srcId="{4747ACD3-4576-4372-A759-9638E755AE1C}" destId="{14BF6439-F616-4215-A894-7F2387228618}" srcOrd="1" destOrd="0" parTransId="{B3E60797-98E4-4CBD-BC6D-C4553F538024}" sibTransId="{F2DD4D34-3D24-47F5-8503-8C2618A3AA01}"/>
    <dgm:cxn modelId="{DA75C149-9EB6-4ADA-8AFB-8E554B4EFAD6}" srcId="{4747ACD3-4576-4372-A759-9638E755AE1C}" destId="{B36838D3-EB5D-4332-8749-7EB35C9588BE}" srcOrd="9" destOrd="0" parTransId="{B219EF4D-C0A3-489D-9975-1F89CC1B9F58}" sibTransId="{A740B7CF-3F0B-46D8-A460-CCBA437D0FE1}"/>
    <dgm:cxn modelId="{C49BE21F-52C1-4606-9D21-F3BC9EE82F1D}" type="presOf" srcId="{658E0B79-FE5E-4428-A628-DAD76C90A21F}" destId="{D3B0F60A-8B55-4F8A-85C8-3043B48DE261}" srcOrd="0" destOrd="0" presId="urn:microsoft.com/office/officeart/2008/layout/VerticalCurvedList"/>
    <dgm:cxn modelId="{0F1D1FE9-A5BD-477C-9712-CEF422A9CC91}" type="presParOf" srcId="{C3D4C6F9-5607-49AE-A9DC-B08BA8FF4BB9}" destId="{EFD814B5-E280-451D-AE1B-C3BC09BAC8BA}" srcOrd="0" destOrd="0" presId="urn:microsoft.com/office/officeart/2008/layout/VerticalCurvedList"/>
    <dgm:cxn modelId="{1E9BB307-89E7-402B-B751-4240D03BBD52}" type="presParOf" srcId="{EFD814B5-E280-451D-AE1B-C3BC09BAC8BA}" destId="{D053FF2A-644B-4CFA-B553-597A6F2B07F8}" srcOrd="0" destOrd="0" presId="urn:microsoft.com/office/officeart/2008/layout/VerticalCurvedList"/>
    <dgm:cxn modelId="{F4A38140-D259-4D52-866E-D9498E070040}" type="presParOf" srcId="{D053FF2A-644B-4CFA-B553-597A6F2B07F8}" destId="{55E6A7CA-EC41-4D7F-8B03-D9B450E0774D}" srcOrd="0" destOrd="0" presId="urn:microsoft.com/office/officeart/2008/layout/VerticalCurvedList"/>
    <dgm:cxn modelId="{8FD0D205-615B-49DF-BAFC-045F08324B7B}" type="presParOf" srcId="{D053FF2A-644B-4CFA-B553-597A6F2B07F8}" destId="{D3B0F60A-8B55-4F8A-85C8-3043B48DE261}" srcOrd="1" destOrd="0" presId="urn:microsoft.com/office/officeart/2008/layout/VerticalCurvedList"/>
    <dgm:cxn modelId="{15C7CB71-5F11-4C0E-A267-82155F68073B}" type="presParOf" srcId="{D053FF2A-644B-4CFA-B553-597A6F2B07F8}" destId="{30B70A0F-1139-4B21-ACC4-704B1BC93380}" srcOrd="2" destOrd="0" presId="urn:microsoft.com/office/officeart/2008/layout/VerticalCurvedList"/>
    <dgm:cxn modelId="{B80298CA-4B22-4C16-9B7D-036F38000B00}" type="presParOf" srcId="{D053FF2A-644B-4CFA-B553-597A6F2B07F8}" destId="{EE2537F1-E7BE-4E0F-9D13-ABB9E06CFD55}" srcOrd="3" destOrd="0" presId="urn:microsoft.com/office/officeart/2008/layout/VerticalCurvedList"/>
    <dgm:cxn modelId="{77A052F5-650D-4BFD-8F53-F06D298A1A84}" type="presParOf" srcId="{EFD814B5-E280-451D-AE1B-C3BC09BAC8BA}" destId="{83F50516-9AB5-467C-82F2-CE48B2141F3F}" srcOrd="1" destOrd="0" presId="urn:microsoft.com/office/officeart/2008/layout/VerticalCurvedList"/>
    <dgm:cxn modelId="{665B15D0-C2F1-4A29-BDD4-A350003F8611}" type="presParOf" srcId="{EFD814B5-E280-451D-AE1B-C3BC09BAC8BA}" destId="{0EA182ED-420B-4C68-A18A-ED138710DF9D}" srcOrd="2" destOrd="0" presId="urn:microsoft.com/office/officeart/2008/layout/VerticalCurvedList"/>
    <dgm:cxn modelId="{ADAB4BDA-7F17-49D6-83A8-B369E89CF80F}" type="presParOf" srcId="{0EA182ED-420B-4C68-A18A-ED138710DF9D}" destId="{61329835-2BE6-4843-B040-9B708E7F04D0}" srcOrd="0" destOrd="0" presId="urn:microsoft.com/office/officeart/2008/layout/VerticalCurvedList"/>
    <dgm:cxn modelId="{252AF314-27D4-48E2-8604-DD586640896E}" type="presParOf" srcId="{EFD814B5-E280-451D-AE1B-C3BC09BAC8BA}" destId="{B2B7D610-F217-462C-A768-01F8FB921628}" srcOrd="3" destOrd="0" presId="urn:microsoft.com/office/officeart/2008/layout/VerticalCurvedList"/>
    <dgm:cxn modelId="{10377F9A-150C-4FD5-9469-72C9A4910824}" type="presParOf" srcId="{EFD814B5-E280-451D-AE1B-C3BC09BAC8BA}" destId="{8291B10D-ACBC-47A0-83D1-EFD49F3128A5}" srcOrd="4" destOrd="0" presId="urn:microsoft.com/office/officeart/2008/layout/VerticalCurvedList"/>
    <dgm:cxn modelId="{BE21CA54-5A4A-403B-BBCC-ADAD5DDF8D35}" type="presParOf" srcId="{8291B10D-ACBC-47A0-83D1-EFD49F3128A5}" destId="{DDA38D6D-72FA-4111-98F8-99F3EF917A47}" srcOrd="0" destOrd="0" presId="urn:microsoft.com/office/officeart/2008/layout/VerticalCurvedList"/>
    <dgm:cxn modelId="{5DFA93F9-3ADD-4E38-AFA1-2A2505613F8D}" type="presParOf" srcId="{EFD814B5-E280-451D-AE1B-C3BC09BAC8BA}" destId="{FAA1ADB0-5663-4209-9270-0C80701C1476}" srcOrd="5" destOrd="0" presId="urn:microsoft.com/office/officeart/2008/layout/VerticalCurvedList"/>
    <dgm:cxn modelId="{60B931A2-FFBD-4445-857F-95E9E4446BA1}" type="presParOf" srcId="{EFD814B5-E280-451D-AE1B-C3BC09BAC8BA}" destId="{BA06B508-D862-48A7-9070-7E6F51639C6B}" srcOrd="6" destOrd="0" presId="urn:microsoft.com/office/officeart/2008/layout/VerticalCurvedList"/>
    <dgm:cxn modelId="{295FFF06-CAA6-44C0-8271-FAF60C62DAC5}" type="presParOf" srcId="{BA06B508-D862-48A7-9070-7E6F51639C6B}" destId="{06569CB3-0C69-461F-9D82-329EEE7482D6}" srcOrd="0" destOrd="0" presId="urn:microsoft.com/office/officeart/2008/layout/VerticalCurvedList"/>
    <dgm:cxn modelId="{90AE80DD-8B55-480F-A07C-6FF7BD710150}" type="presParOf" srcId="{EFD814B5-E280-451D-AE1B-C3BC09BAC8BA}" destId="{6DD3329E-F08F-4B88-AF52-D86A06093837}" srcOrd="7" destOrd="0" presId="urn:microsoft.com/office/officeart/2008/layout/VerticalCurvedList"/>
    <dgm:cxn modelId="{65A812C7-7AFC-4AE2-986F-5685E0935F4A}" type="presParOf" srcId="{EFD814B5-E280-451D-AE1B-C3BC09BAC8BA}" destId="{2FC5389C-64BE-4CD7-BB30-AB827AC7F696}" srcOrd="8" destOrd="0" presId="urn:microsoft.com/office/officeart/2008/layout/VerticalCurvedList"/>
    <dgm:cxn modelId="{9A1ADA34-4051-431E-BCE2-561B66BB97B4}" type="presParOf" srcId="{2FC5389C-64BE-4CD7-BB30-AB827AC7F696}" destId="{267E62BB-432C-4F3A-A1B3-1D409C6D113C}" srcOrd="0" destOrd="0" presId="urn:microsoft.com/office/officeart/2008/layout/VerticalCurvedList"/>
    <dgm:cxn modelId="{D0B4077A-EEB4-4B76-AA8F-23771E745AB5}" type="presParOf" srcId="{EFD814B5-E280-451D-AE1B-C3BC09BAC8BA}" destId="{D6F52EE8-776E-478F-9B2D-D7E1D490E661}" srcOrd="9" destOrd="0" presId="urn:microsoft.com/office/officeart/2008/layout/VerticalCurvedList"/>
    <dgm:cxn modelId="{3124E771-A15A-44A1-BEA3-73666F8EFCC3}" type="presParOf" srcId="{EFD814B5-E280-451D-AE1B-C3BC09BAC8BA}" destId="{29D5AA4B-6928-4EAB-B164-81F6E794A204}" srcOrd="10" destOrd="0" presId="urn:microsoft.com/office/officeart/2008/layout/VerticalCurvedList"/>
    <dgm:cxn modelId="{92C1C305-CD88-4C91-8106-A71A89816B39}" type="presParOf" srcId="{29D5AA4B-6928-4EAB-B164-81F6E794A204}" destId="{439F4B84-47A8-46D9-95D6-29E21B3B007A}" srcOrd="0" destOrd="0" presId="urn:microsoft.com/office/officeart/2008/layout/VerticalCurvedList"/>
    <dgm:cxn modelId="{6B0326A0-4B3C-4427-9CE7-DC90EF1073D9}" type="presParOf" srcId="{EFD814B5-E280-451D-AE1B-C3BC09BAC8BA}" destId="{94516815-F249-4156-B468-D27B8663DA1D}" srcOrd="11" destOrd="0" presId="urn:microsoft.com/office/officeart/2008/layout/VerticalCurvedList"/>
    <dgm:cxn modelId="{8999FD47-73FF-4C59-BF03-3DDC78EE80EF}" type="presParOf" srcId="{EFD814B5-E280-451D-AE1B-C3BC09BAC8BA}" destId="{AAB049DD-30BF-40B8-9F8A-AC722AC64260}" srcOrd="12" destOrd="0" presId="urn:microsoft.com/office/officeart/2008/layout/VerticalCurvedList"/>
    <dgm:cxn modelId="{0DAAB83D-0316-4D33-9337-774FFD0BB2BD}" type="presParOf" srcId="{AAB049DD-30BF-40B8-9F8A-AC722AC64260}" destId="{546A12CB-9D0A-439D-9373-3543F25728A5}" srcOrd="0" destOrd="0" presId="urn:microsoft.com/office/officeart/2008/layout/VerticalCurvedList"/>
    <dgm:cxn modelId="{F38C8996-9E46-4C7A-9DA4-6BCB74640D1B}" type="presParOf" srcId="{EFD814B5-E280-451D-AE1B-C3BC09BAC8BA}" destId="{F4BCE87D-155D-4BB5-A256-4A87FB6FDFD8}" srcOrd="13" destOrd="0" presId="urn:microsoft.com/office/officeart/2008/layout/VerticalCurvedList"/>
    <dgm:cxn modelId="{2F5E495F-49D0-4438-BBF1-E6BAAC1EBA8E}" type="presParOf" srcId="{EFD814B5-E280-451D-AE1B-C3BC09BAC8BA}" destId="{6ED2129E-7E6A-4A2C-B00C-E942CB795B19}" srcOrd="14" destOrd="0" presId="urn:microsoft.com/office/officeart/2008/layout/VerticalCurvedList"/>
    <dgm:cxn modelId="{AE3E7A48-9A62-49B1-9512-A5C942D48EC0}" type="presParOf" srcId="{6ED2129E-7E6A-4A2C-B00C-E942CB795B19}" destId="{3DEA32CC-3535-4079-A6F8-7AAFCCE1DB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47ACD3-4576-4372-A759-9638E755AE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B5BD7B3-264C-4DED-934B-482F24E4A178}">
      <dgm:prSet phldrT="[Tekst]"/>
      <dgm:spPr/>
      <dgm:t>
        <a:bodyPr/>
        <a:lstStyle/>
        <a:p>
          <a:r>
            <a:rPr lang="pl-PL" dirty="0" smtClean="0"/>
            <a:t>Hybrydowy system ogrzewania i klimatyzacji budynku</a:t>
          </a:r>
          <a:endParaRPr lang="pl-PL" dirty="0"/>
        </a:p>
      </dgm:t>
    </dgm:pt>
    <dgm:pt modelId="{C4065142-A1CD-42C2-893C-43E76A65BE20}" type="parTrans" cxnId="{7F0E51A1-4328-4CE7-BCD5-251507ABCD04}">
      <dgm:prSet/>
      <dgm:spPr/>
      <dgm:t>
        <a:bodyPr/>
        <a:lstStyle/>
        <a:p>
          <a:endParaRPr lang="pl-PL"/>
        </a:p>
      </dgm:t>
    </dgm:pt>
    <dgm:pt modelId="{658E0B79-FE5E-4428-A628-DAD76C90A21F}" type="sibTrans" cxnId="{7F0E51A1-4328-4CE7-BCD5-251507ABCD04}">
      <dgm:prSet/>
      <dgm:spPr/>
      <dgm:t>
        <a:bodyPr/>
        <a:lstStyle/>
        <a:p>
          <a:endParaRPr lang="pl-PL"/>
        </a:p>
      </dgm:t>
    </dgm:pt>
    <dgm:pt modelId="{14BF6439-F616-4215-A894-7F2387228618}">
      <dgm:prSet phldrT="[Tekst]"/>
      <dgm:spPr/>
      <dgm:t>
        <a:bodyPr/>
        <a:lstStyle/>
        <a:p>
          <a:r>
            <a:rPr lang="pl-PL" dirty="0" smtClean="0"/>
            <a:t>Innowacyjna technologia produkcji biopaliw stałych</a:t>
          </a:r>
          <a:endParaRPr lang="pl-PL" dirty="0"/>
        </a:p>
      </dgm:t>
    </dgm:pt>
    <dgm:pt modelId="{B3E60797-98E4-4CBD-BC6D-C4553F538024}" type="parTrans" cxnId="{E8FF0523-9339-4A83-97C6-3C0427BF0E4C}">
      <dgm:prSet/>
      <dgm:spPr/>
      <dgm:t>
        <a:bodyPr/>
        <a:lstStyle/>
        <a:p>
          <a:endParaRPr lang="pl-PL"/>
        </a:p>
      </dgm:t>
    </dgm:pt>
    <dgm:pt modelId="{F2DD4D34-3D24-47F5-8503-8C2618A3AA01}" type="sibTrans" cxnId="{E8FF0523-9339-4A83-97C6-3C0427BF0E4C}">
      <dgm:prSet/>
      <dgm:spPr/>
      <dgm:t>
        <a:bodyPr/>
        <a:lstStyle/>
        <a:p>
          <a:endParaRPr lang="pl-PL"/>
        </a:p>
      </dgm:t>
    </dgm:pt>
    <dgm:pt modelId="{28B97242-53DE-4152-8661-94678816AC69}">
      <dgm:prSet phldrT="[Tekst]"/>
      <dgm:spPr/>
      <dgm:t>
        <a:bodyPr/>
        <a:lstStyle/>
        <a:p>
          <a:r>
            <a:rPr lang="pl-PL" dirty="0" smtClean="0"/>
            <a:t>Produkcja energii elektrycznej z biomasy z zastosowaniem ogniw paliwowych</a:t>
          </a:r>
          <a:endParaRPr lang="pl-PL" dirty="0"/>
        </a:p>
      </dgm:t>
    </dgm:pt>
    <dgm:pt modelId="{B6B62D4B-267F-4D46-A417-ABBD034E274B}" type="parTrans" cxnId="{18B5D736-095D-4354-9706-ED8D4B5F6FDF}">
      <dgm:prSet/>
      <dgm:spPr/>
      <dgm:t>
        <a:bodyPr/>
        <a:lstStyle/>
        <a:p>
          <a:endParaRPr lang="pl-PL"/>
        </a:p>
      </dgm:t>
    </dgm:pt>
    <dgm:pt modelId="{3A22BA2E-4099-4B0E-AF1C-F5D47245509E}" type="sibTrans" cxnId="{18B5D736-095D-4354-9706-ED8D4B5F6FDF}">
      <dgm:prSet/>
      <dgm:spPr/>
      <dgm:t>
        <a:bodyPr/>
        <a:lstStyle/>
        <a:p>
          <a:endParaRPr lang="pl-PL"/>
        </a:p>
      </dgm:t>
    </dgm:pt>
    <dgm:pt modelId="{1381C9BC-C893-4573-9891-43376771380B}">
      <dgm:prSet phldrT="[Tekst]"/>
      <dgm:spPr/>
      <dgm:t>
        <a:bodyPr/>
        <a:lstStyle/>
        <a:p>
          <a:r>
            <a:rPr lang="pl-PL" dirty="0" smtClean="0"/>
            <a:t>Elektrownie wiatrowe z maszyną indukcyjną i przetwarzaniem energii opartym na falowniku prądu</a:t>
          </a:r>
          <a:endParaRPr lang="pl-PL" dirty="0"/>
        </a:p>
      </dgm:t>
    </dgm:pt>
    <dgm:pt modelId="{06FB6D2C-5CF3-4D8F-999A-CCF85C7D89C3}" type="parTrans" cxnId="{B985EEC2-4B3B-4987-9A97-F09FBD7E2E59}">
      <dgm:prSet/>
      <dgm:spPr/>
      <dgm:t>
        <a:bodyPr/>
        <a:lstStyle/>
        <a:p>
          <a:endParaRPr lang="pl-PL"/>
        </a:p>
      </dgm:t>
    </dgm:pt>
    <dgm:pt modelId="{8A70E9A5-6085-489A-9C03-5C8E20AFDC22}" type="sibTrans" cxnId="{B985EEC2-4B3B-4987-9A97-F09FBD7E2E59}">
      <dgm:prSet/>
      <dgm:spPr/>
      <dgm:t>
        <a:bodyPr/>
        <a:lstStyle/>
        <a:p>
          <a:endParaRPr lang="pl-PL"/>
        </a:p>
      </dgm:t>
    </dgm:pt>
    <dgm:pt modelId="{43221D97-718E-41D1-A047-66F41528D36F}">
      <dgm:prSet phldrT="[Tekst]"/>
      <dgm:spPr/>
      <dgm:t>
        <a:bodyPr/>
        <a:lstStyle/>
        <a:p>
          <a:r>
            <a:rPr lang="pl-PL" dirty="0" smtClean="0"/>
            <a:t>Innowacyjny system wysokoefektywnego wytwarzania energii elektrycznej w elektrowniach fotowoltaicznych z czynnym monitoringiem</a:t>
          </a:r>
          <a:endParaRPr lang="pl-PL" dirty="0"/>
        </a:p>
      </dgm:t>
    </dgm:pt>
    <dgm:pt modelId="{02D1695E-1537-44A5-B231-D88CE47C1132}" type="parTrans" cxnId="{EF13CCB8-FC80-41AF-A715-02FBE91B7919}">
      <dgm:prSet/>
      <dgm:spPr/>
      <dgm:t>
        <a:bodyPr/>
        <a:lstStyle/>
        <a:p>
          <a:endParaRPr lang="pl-PL"/>
        </a:p>
      </dgm:t>
    </dgm:pt>
    <dgm:pt modelId="{42548161-7C8F-4074-8C5D-EA2FF5CF6CE7}" type="sibTrans" cxnId="{EF13CCB8-FC80-41AF-A715-02FBE91B7919}">
      <dgm:prSet/>
      <dgm:spPr/>
      <dgm:t>
        <a:bodyPr/>
        <a:lstStyle/>
        <a:p>
          <a:endParaRPr lang="pl-PL"/>
        </a:p>
      </dgm:t>
    </dgm:pt>
    <dgm:pt modelId="{DDC71104-7A8D-45C1-AE0B-288CA89ECDCF}">
      <dgm:prSet phldrT="[Tekst]"/>
      <dgm:spPr/>
      <dgm:t>
        <a:bodyPr/>
        <a:lstStyle/>
        <a:p>
          <a:r>
            <a:rPr lang="pl-PL" dirty="0" smtClean="0"/>
            <a:t>Lokalna Biogazownia Odpadowa</a:t>
          </a:r>
          <a:endParaRPr lang="pl-PL" dirty="0"/>
        </a:p>
      </dgm:t>
    </dgm:pt>
    <dgm:pt modelId="{7710ACDD-BD94-48E9-8060-43F857F218DE}" type="parTrans" cxnId="{43ACCEF6-7724-4C59-825D-00A8BBC4AA80}">
      <dgm:prSet/>
      <dgm:spPr/>
      <dgm:t>
        <a:bodyPr/>
        <a:lstStyle/>
        <a:p>
          <a:endParaRPr lang="pl-PL"/>
        </a:p>
      </dgm:t>
    </dgm:pt>
    <dgm:pt modelId="{4F462570-B9EE-4455-9CB6-8B9DDF37B98C}" type="sibTrans" cxnId="{43ACCEF6-7724-4C59-825D-00A8BBC4AA80}">
      <dgm:prSet/>
      <dgm:spPr/>
      <dgm:t>
        <a:bodyPr/>
        <a:lstStyle/>
        <a:p>
          <a:endParaRPr lang="pl-PL"/>
        </a:p>
      </dgm:t>
    </dgm:pt>
    <dgm:pt modelId="{FB7D1D20-0FB4-4964-9606-F3BD81C96CF2}">
      <dgm:prSet phldrT="[Tekst]"/>
      <dgm:spPr/>
      <dgm:t>
        <a:bodyPr/>
        <a:lstStyle/>
        <a:p>
          <a:r>
            <a:rPr lang="pl-PL" dirty="0" smtClean="0"/>
            <a:t>Technologie solarne podstawą ekologicznej, opłacalnej i zdecentralizowanej energii XXI wieku</a:t>
          </a:r>
          <a:endParaRPr lang="pl-PL" dirty="0"/>
        </a:p>
      </dgm:t>
    </dgm:pt>
    <dgm:pt modelId="{F76B702E-3319-4770-86E2-30A9A108FCFC}" type="parTrans" cxnId="{C6D7E378-B965-4E4B-B1DD-1BE2541DD033}">
      <dgm:prSet/>
      <dgm:spPr/>
      <dgm:t>
        <a:bodyPr/>
        <a:lstStyle/>
        <a:p>
          <a:endParaRPr lang="pl-PL"/>
        </a:p>
      </dgm:t>
    </dgm:pt>
    <dgm:pt modelId="{45422BF2-E626-4151-88F3-180AAE787330}" type="sibTrans" cxnId="{C6D7E378-B965-4E4B-B1DD-1BE2541DD033}">
      <dgm:prSet/>
      <dgm:spPr/>
      <dgm:t>
        <a:bodyPr/>
        <a:lstStyle/>
        <a:p>
          <a:endParaRPr lang="pl-PL"/>
        </a:p>
      </dgm:t>
    </dgm:pt>
    <dgm:pt modelId="{BBAE8D3B-FED7-483A-9CED-11FA5668F3CF}">
      <dgm:prSet phldrT="[Tekst]"/>
      <dgm:spPr/>
      <dgm:t>
        <a:bodyPr/>
        <a:lstStyle/>
        <a:p>
          <a:endParaRPr lang="pl-PL"/>
        </a:p>
      </dgm:t>
    </dgm:pt>
    <dgm:pt modelId="{888F8419-010E-4BD9-BB0D-481ADE0BB0BD}" type="parTrans" cxnId="{62F97E9A-9A8C-42E4-9F4A-B61E7BF8267C}">
      <dgm:prSet/>
      <dgm:spPr/>
      <dgm:t>
        <a:bodyPr/>
        <a:lstStyle/>
        <a:p>
          <a:endParaRPr lang="pl-PL"/>
        </a:p>
      </dgm:t>
    </dgm:pt>
    <dgm:pt modelId="{74C57B0C-EF46-4EE5-886C-A7D5A59061D7}" type="sibTrans" cxnId="{62F97E9A-9A8C-42E4-9F4A-B61E7BF8267C}">
      <dgm:prSet/>
      <dgm:spPr/>
      <dgm:t>
        <a:bodyPr/>
        <a:lstStyle/>
        <a:p>
          <a:endParaRPr lang="pl-PL"/>
        </a:p>
      </dgm:t>
    </dgm:pt>
    <dgm:pt modelId="{873B79AA-C9CE-4BB6-B950-5D09EF6D8532}">
      <dgm:prSet phldrT="[Tekst]"/>
      <dgm:spPr/>
      <dgm:t>
        <a:bodyPr/>
        <a:lstStyle/>
        <a:p>
          <a:endParaRPr lang="pl-PL"/>
        </a:p>
      </dgm:t>
    </dgm:pt>
    <dgm:pt modelId="{D2A7D92B-E20F-44CE-A59B-444DD4CAB15D}" type="parTrans" cxnId="{2239A8A8-9B8E-4A49-AED5-0D31CE4234C5}">
      <dgm:prSet/>
      <dgm:spPr/>
      <dgm:t>
        <a:bodyPr/>
        <a:lstStyle/>
        <a:p>
          <a:endParaRPr lang="pl-PL"/>
        </a:p>
      </dgm:t>
    </dgm:pt>
    <dgm:pt modelId="{BA016CE3-22D7-4A91-9399-30FFF5A4CDF7}" type="sibTrans" cxnId="{2239A8A8-9B8E-4A49-AED5-0D31CE4234C5}">
      <dgm:prSet/>
      <dgm:spPr/>
      <dgm:t>
        <a:bodyPr/>
        <a:lstStyle/>
        <a:p>
          <a:endParaRPr lang="pl-PL"/>
        </a:p>
      </dgm:t>
    </dgm:pt>
    <dgm:pt modelId="{B36838D3-EB5D-4332-8749-7EB35C9588BE}">
      <dgm:prSet phldrT="[Tekst]"/>
      <dgm:spPr/>
      <dgm:t>
        <a:bodyPr/>
        <a:lstStyle/>
        <a:p>
          <a:endParaRPr lang="pl-PL"/>
        </a:p>
      </dgm:t>
    </dgm:pt>
    <dgm:pt modelId="{B219EF4D-C0A3-489D-9975-1F89CC1B9F58}" type="parTrans" cxnId="{DA75C149-9EB6-4ADA-8AFB-8E554B4EFAD6}">
      <dgm:prSet/>
      <dgm:spPr/>
      <dgm:t>
        <a:bodyPr/>
        <a:lstStyle/>
        <a:p>
          <a:endParaRPr lang="pl-PL"/>
        </a:p>
      </dgm:t>
    </dgm:pt>
    <dgm:pt modelId="{A740B7CF-3F0B-46D8-A460-CCBA437D0FE1}" type="sibTrans" cxnId="{DA75C149-9EB6-4ADA-8AFB-8E554B4EFAD6}">
      <dgm:prSet/>
      <dgm:spPr/>
      <dgm:t>
        <a:bodyPr/>
        <a:lstStyle/>
        <a:p>
          <a:endParaRPr lang="pl-PL"/>
        </a:p>
      </dgm:t>
    </dgm:pt>
    <dgm:pt modelId="{B15C05CE-8A66-4217-8588-A5EC52277AF4}">
      <dgm:prSet phldrT="[Tekst]"/>
      <dgm:spPr/>
      <dgm:t>
        <a:bodyPr/>
        <a:lstStyle/>
        <a:p>
          <a:endParaRPr lang="pl-PL"/>
        </a:p>
      </dgm:t>
    </dgm:pt>
    <dgm:pt modelId="{A3DAFD6C-1816-4B96-9911-D54EA7299FA6}" type="parTrans" cxnId="{6915EAD0-818C-4DC7-B19B-17F9DCF8F7AA}">
      <dgm:prSet/>
      <dgm:spPr/>
      <dgm:t>
        <a:bodyPr/>
        <a:lstStyle/>
        <a:p>
          <a:endParaRPr lang="pl-PL"/>
        </a:p>
      </dgm:t>
    </dgm:pt>
    <dgm:pt modelId="{C563532C-1494-4458-9EF3-1842E598D9AE}" type="sibTrans" cxnId="{6915EAD0-818C-4DC7-B19B-17F9DCF8F7AA}">
      <dgm:prSet/>
      <dgm:spPr/>
      <dgm:t>
        <a:bodyPr/>
        <a:lstStyle/>
        <a:p>
          <a:endParaRPr lang="pl-PL"/>
        </a:p>
      </dgm:t>
    </dgm:pt>
    <dgm:pt modelId="{5C7EDB70-CFA2-4DA3-B904-396B2EF55738}">
      <dgm:prSet phldrT="[Tekst]"/>
      <dgm:spPr/>
      <dgm:t>
        <a:bodyPr/>
        <a:lstStyle/>
        <a:p>
          <a:endParaRPr lang="pl-PL"/>
        </a:p>
      </dgm:t>
    </dgm:pt>
    <dgm:pt modelId="{58A90874-16B8-415C-B0E6-3DEAC983B6E9}" type="parTrans" cxnId="{6C407727-34DB-4142-B514-6387B8CB84DB}">
      <dgm:prSet/>
      <dgm:spPr/>
      <dgm:t>
        <a:bodyPr/>
        <a:lstStyle/>
        <a:p>
          <a:endParaRPr lang="pl-PL"/>
        </a:p>
      </dgm:t>
    </dgm:pt>
    <dgm:pt modelId="{A4F92249-B209-48BC-9645-FECD930C9230}" type="sibTrans" cxnId="{6C407727-34DB-4142-B514-6387B8CB84DB}">
      <dgm:prSet/>
      <dgm:spPr/>
      <dgm:t>
        <a:bodyPr/>
        <a:lstStyle/>
        <a:p>
          <a:endParaRPr lang="pl-PL"/>
        </a:p>
      </dgm:t>
    </dgm:pt>
    <dgm:pt modelId="{C3D4C6F9-5607-49AE-A9DC-B08BA8FF4BB9}" type="pres">
      <dgm:prSet presAssocID="{4747ACD3-4576-4372-A759-9638E755AE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EFD814B5-E280-451D-AE1B-C3BC09BAC8BA}" type="pres">
      <dgm:prSet presAssocID="{4747ACD3-4576-4372-A759-9638E755AE1C}" presName="Name1" presStyleCnt="0"/>
      <dgm:spPr/>
    </dgm:pt>
    <dgm:pt modelId="{D053FF2A-644B-4CFA-B553-597A6F2B07F8}" type="pres">
      <dgm:prSet presAssocID="{4747ACD3-4576-4372-A759-9638E755AE1C}" presName="cycle" presStyleCnt="0"/>
      <dgm:spPr/>
    </dgm:pt>
    <dgm:pt modelId="{55E6A7CA-EC41-4D7F-8B03-D9B450E0774D}" type="pres">
      <dgm:prSet presAssocID="{4747ACD3-4576-4372-A759-9638E755AE1C}" presName="srcNode" presStyleLbl="node1" presStyleIdx="0" presStyleCnt="7"/>
      <dgm:spPr/>
    </dgm:pt>
    <dgm:pt modelId="{D3B0F60A-8B55-4F8A-85C8-3043B48DE261}" type="pres">
      <dgm:prSet presAssocID="{4747ACD3-4576-4372-A759-9638E755AE1C}" presName="conn" presStyleLbl="parChTrans1D2" presStyleIdx="0" presStyleCnt="1"/>
      <dgm:spPr/>
      <dgm:t>
        <a:bodyPr/>
        <a:lstStyle/>
        <a:p>
          <a:endParaRPr lang="pl-PL"/>
        </a:p>
      </dgm:t>
    </dgm:pt>
    <dgm:pt modelId="{30B70A0F-1139-4B21-ACC4-704B1BC93380}" type="pres">
      <dgm:prSet presAssocID="{4747ACD3-4576-4372-A759-9638E755AE1C}" presName="extraNode" presStyleLbl="node1" presStyleIdx="0" presStyleCnt="7"/>
      <dgm:spPr/>
    </dgm:pt>
    <dgm:pt modelId="{EE2537F1-E7BE-4E0F-9D13-ABB9E06CFD55}" type="pres">
      <dgm:prSet presAssocID="{4747ACD3-4576-4372-A759-9638E755AE1C}" presName="dstNode" presStyleLbl="node1" presStyleIdx="0" presStyleCnt="7"/>
      <dgm:spPr/>
    </dgm:pt>
    <dgm:pt modelId="{83F50516-9AB5-467C-82F2-CE48B2141F3F}" type="pres">
      <dgm:prSet presAssocID="{5B5BD7B3-264C-4DED-934B-482F24E4A17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EA182ED-420B-4C68-A18A-ED138710DF9D}" type="pres">
      <dgm:prSet presAssocID="{5B5BD7B3-264C-4DED-934B-482F24E4A178}" presName="accent_1" presStyleCnt="0"/>
      <dgm:spPr/>
    </dgm:pt>
    <dgm:pt modelId="{61329835-2BE6-4843-B040-9B708E7F04D0}" type="pres">
      <dgm:prSet presAssocID="{5B5BD7B3-264C-4DED-934B-482F24E4A178}" presName="accentRepeatNode" presStyleLbl="solidFgAcc1" presStyleIdx="0" presStyleCnt="7"/>
      <dgm:spPr/>
    </dgm:pt>
    <dgm:pt modelId="{B2B7D610-F217-462C-A768-01F8FB921628}" type="pres">
      <dgm:prSet presAssocID="{14BF6439-F616-4215-A894-7F238722861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291B10D-ACBC-47A0-83D1-EFD49F3128A5}" type="pres">
      <dgm:prSet presAssocID="{14BF6439-F616-4215-A894-7F2387228618}" presName="accent_2" presStyleCnt="0"/>
      <dgm:spPr/>
    </dgm:pt>
    <dgm:pt modelId="{DDA38D6D-72FA-4111-98F8-99F3EF917A47}" type="pres">
      <dgm:prSet presAssocID="{14BF6439-F616-4215-A894-7F2387228618}" presName="accentRepeatNode" presStyleLbl="solidFgAcc1" presStyleIdx="1" presStyleCnt="7"/>
      <dgm:spPr/>
    </dgm:pt>
    <dgm:pt modelId="{FAA1ADB0-5663-4209-9270-0C80701C1476}" type="pres">
      <dgm:prSet presAssocID="{28B97242-53DE-4152-8661-94678816AC6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06B508-D862-48A7-9070-7E6F51639C6B}" type="pres">
      <dgm:prSet presAssocID="{28B97242-53DE-4152-8661-94678816AC69}" presName="accent_3" presStyleCnt="0"/>
      <dgm:spPr/>
    </dgm:pt>
    <dgm:pt modelId="{06569CB3-0C69-461F-9D82-329EEE7482D6}" type="pres">
      <dgm:prSet presAssocID="{28B97242-53DE-4152-8661-94678816AC69}" presName="accentRepeatNode" presStyleLbl="solidFgAcc1" presStyleIdx="2" presStyleCnt="7"/>
      <dgm:spPr/>
    </dgm:pt>
    <dgm:pt modelId="{6DD3329E-F08F-4B88-AF52-D86A06093837}" type="pres">
      <dgm:prSet presAssocID="{1381C9BC-C893-4573-9891-43376771380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C5389C-64BE-4CD7-BB30-AB827AC7F696}" type="pres">
      <dgm:prSet presAssocID="{1381C9BC-C893-4573-9891-43376771380B}" presName="accent_4" presStyleCnt="0"/>
      <dgm:spPr/>
    </dgm:pt>
    <dgm:pt modelId="{267E62BB-432C-4F3A-A1B3-1D409C6D113C}" type="pres">
      <dgm:prSet presAssocID="{1381C9BC-C893-4573-9891-43376771380B}" presName="accentRepeatNode" presStyleLbl="solidFgAcc1" presStyleIdx="3" presStyleCnt="7"/>
      <dgm:spPr/>
    </dgm:pt>
    <dgm:pt modelId="{D6F52EE8-776E-478F-9B2D-D7E1D490E661}" type="pres">
      <dgm:prSet presAssocID="{43221D97-718E-41D1-A047-66F41528D36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D5AA4B-6928-4EAB-B164-81F6E794A204}" type="pres">
      <dgm:prSet presAssocID="{43221D97-718E-41D1-A047-66F41528D36F}" presName="accent_5" presStyleCnt="0"/>
      <dgm:spPr/>
    </dgm:pt>
    <dgm:pt modelId="{439F4B84-47A8-46D9-95D6-29E21B3B007A}" type="pres">
      <dgm:prSet presAssocID="{43221D97-718E-41D1-A047-66F41528D36F}" presName="accentRepeatNode" presStyleLbl="solidFgAcc1" presStyleIdx="4" presStyleCnt="7"/>
      <dgm:spPr/>
    </dgm:pt>
    <dgm:pt modelId="{94516815-F249-4156-B468-D27B8663DA1D}" type="pres">
      <dgm:prSet presAssocID="{DDC71104-7A8D-45C1-AE0B-288CA89ECDC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B049DD-30BF-40B8-9F8A-AC722AC64260}" type="pres">
      <dgm:prSet presAssocID="{DDC71104-7A8D-45C1-AE0B-288CA89ECDCF}" presName="accent_6" presStyleCnt="0"/>
      <dgm:spPr/>
    </dgm:pt>
    <dgm:pt modelId="{546A12CB-9D0A-439D-9373-3543F25728A5}" type="pres">
      <dgm:prSet presAssocID="{DDC71104-7A8D-45C1-AE0B-288CA89ECDCF}" presName="accentRepeatNode" presStyleLbl="solidFgAcc1" presStyleIdx="5" presStyleCnt="7"/>
      <dgm:spPr/>
    </dgm:pt>
    <dgm:pt modelId="{F4BCE87D-155D-4BB5-A256-4A87FB6FDFD8}" type="pres">
      <dgm:prSet presAssocID="{FB7D1D20-0FB4-4964-9606-F3BD81C96CF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D2129E-7E6A-4A2C-B00C-E942CB795B19}" type="pres">
      <dgm:prSet presAssocID="{FB7D1D20-0FB4-4964-9606-F3BD81C96CF2}" presName="accent_7" presStyleCnt="0"/>
      <dgm:spPr/>
    </dgm:pt>
    <dgm:pt modelId="{3DEA32CC-3535-4079-A6F8-7AAFCCE1DBD0}" type="pres">
      <dgm:prSet presAssocID="{FB7D1D20-0FB4-4964-9606-F3BD81C96CF2}" presName="accentRepeatNode" presStyleLbl="solidFgAcc1" presStyleIdx="6" presStyleCnt="7"/>
      <dgm:spPr/>
    </dgm:pt>
  </dgm:ptLst>
  <dgm:cxnLst>
    <dgm:cxn modelId="{C6D7E378-B965-4E4B-B1DD-1BE2541DD033}" srcId="{4747ACD3-4576-4372-A759-9638E755AE1C}" destId="{FB7D1D20-0FB4-4964-9606-F3BD81C96CF2}" srcOrd="6" destOrd="0" parTransId="{F76B702E-3319-4770-86E2-30A9A108FCFC}" sibTransId="{45422BF2-E626-4151-88F3-180AAE787330}"/>
    <dgm:cxn modelId="{62F97E9A-9A8C-42E4-9F4A-B61E7BF8267C}" srcId="{4747ACD3-4576-4372-A759-9638E755AE1C}" destId="{BBAE8D3B-FED7-483A-9CED-11FA5668F3CF}" srcOrd="7" destOrd="0" parTransId="{888F8419-010E-4BD9-BB0D-481ADE0BB0BD}" sibTransId="{74C57B0C-EF46-4EE5-886C-A7D5A59061D7}"/>
    <dgm:cxn modelId="{FB7EAB9C-6558-4683-9975-FB1DB413BE27}" type="presOf" srcId="{658E0B79-FE5E-4428-A628-DAD76C90A21F}" destId="{D3B0F60A-8B55-4F8A-85C8-3043B48DE261}" srcOrd="0" destOrd="0" presId="urn:microsoft.com/office/officeart/2008/layout/VerticalCurvedList"/>
    <dgm:cxn modelId="{EF13CCB8-FC80-41AF-A715-02FBE91B7919}" srcId="{4747ACD3-4576-4372-A759-9638E755AE1C}" destId="{43221D97-718E-41D1-A047-66F41528D36F}" srcOrd="4" destOrd="0" parTransId="{02D1695E-1537-44A5-B231-D88CE47C1132}" sibTransId="{42548161-7C8F-4074-8C5D-EA2FF5CF6CE7}"/>
    <dgm:cxn modelId="{D11532EA-9B33-4EC9-BE57-EE3D304FB782}" type="presOf" srcId="{43221D97-718E-41D1-A047-66F41528D36F}" destId="{D6F52EE8-776E-478F-9B2D-D7E1D490E661}" srcOrd="0" destOrd="0" presId="urn:microsoft.com/office/officeart/2008/layout/VerticalCurvedList"/>
    <dgm:cxn modelId="{18B5D736-095D-4354-9706-ED8D4B5F6FDF}" srcId="{4747ACD3-4576-4372-A759-9638E755AE1C}" destId="{28B97242-53DE-4152-8661-94678816AC69}" srcOrd="2" destOrd="0" parTransId="{B6B62D4B-267F-4D46-A417-ABBD034E274B}" sibTransId="{3A22BA2E-4099-4B0E-AF1C-F5D47245509E}"/>
    <dgm:cxn modelId="{43ACCEF6-7724-4C59-825D-00A8BBC4AA80}" srcId="{4747ACD3-4576-4372-A759-9638E755AE1C}" destId="{DDC71104-7A8D-45C1-AE0B-288CA89ECDCF}" srcOrd="5" destOrd="0" parTransId="{7710ACDD-BD94-48E9-8060-43F857F218DE}" sibTransId="{4F462570-B9EE-4455-9CB6-8B9DDF37B98C}"/>
    <dgm:cxn modelId="{7DAF026F-0C88-4B69-BC96-6DDEB951F571}" type="presOf" srcId="{14BF6439-F616-4215-A894-7F2387228618}" destId="{B2B7D610-F217-462C-A768-01F8FB921628}" srcOrd="0" destOrd="0" presId="urn:microsoft.com/office/officeart/2008/layout/VerticalCurvedList"/>
    <dgm:cxn modelId="{2239A8A8-9B8E-4A49-AED5-0D31CE4234C5}" srcId="{4747ACD3-4576-4372-A759-9638E755AE1C}" destId="{873B79AA-C9CE-4BB6-B950-5D09EF6D8532}" srcOrd="8" destOrd="0" parTransId="{D2A7D92B-E20F-44CE-A59B-444DD4CAB15D}" sibTransId="{BA016CE3-22D7-4A91-9399-30FFF5A4CDF7}"/>
    <dgm:cxn modelId="{6915EAD0-818C-4DC7-B19B-17F9DCF8F7AA}" srcId="{4747ACD3-4576-4372-A759-9638E755AE1C}" destId="{B15C05CE-8A66-4217-8588-A5EC52277AF4}" srcOrd="10" destOrd="0" parTransId="{A3DAFD6C-1816-4B96-9911-D54EA7299FA6}" sibTransId="{C563532C-1494-4458-9EF3-1842E598D9AE}"/>
    <dgm:cxn modelId="{9F8A9E8C-F209-4FB2-8454-C581C8DAEB02}" type="presOf" srcId="{FB7D1D20-0FB4-4964-9606-F3BD81C96CF2}" destId="{F4BCE87D-155D-4BB5-A256-4A87FB6FDFD8}" srcOrd="0" destOrd="0" presId="urn:microsoft.com/office/officeart/2008/layout/VerticalCurvedList"/>
    <dgm:cxn modelId="{D1870121-7F84-4259-A15E-E0E1733792C3}" type="presOf" srcId="{28B97242-53DE-4152-8661-94678816AC69}" destId="{FAA1ADB0-5663-4209-9270-0C80701C1476}" srcOrd="0" destOrd="0" presId="urn:microsoft.com/office/officeart/2008/layout/VerticalCurvedList"/>
    <dgm:cxn modelId="{6C407727-34DB-4142-B514-6387B8CB84DB}" srcId="{4747ACD3-4576-4372-A759-9638E755AE1C}" destId="{5C7EDB70-CFA2-4DA3-B904-396B2EF55738}" srcOrd="11" destOrd="0" parTransId="{58A90874-16B8-415C-B0E6-3DEAC983B6E9}" sibTransId="{A4F92249-B209-48BC-9645-FECD930C9230}"/>
    <dgm:cxn modelId="{DE136A58-7C84-4354-8613-DA5671751D1F}" type="presOf" srcId="{DDC71104-7A8D-45C1-AE0B-288CA89ECDCF}" destId="{94516815-F249-4156-B468-D27B8663DA1D}" srcOrd="0" destOrd="0" presId="urn:microsoft.com/office/officeart/2008/layout/VerticalCurvedList"/>
    <dgm:cxn modelId="{B985EEC2-4B3B-4987-9A97-F09FBD7E2E59}" srcId="{4747ACD3-4576-4372-A759-9638E755AE1C}" destId="{1381C9BC-C893-4573-9891-43376771380B}" srcOrd="3" destOrd="0" parTransId="{06FB6D2C-5CF3-4D8F-999A-CCF85C7D89C3}" sibTransId="{8A70E9A5-6085-489A-9C03-5C8E20AFDC22}"/>
    <dgm:cxn modelId="{7F0E51A1-4328-4CE7-BCD5-251507ABCD04}" srcId="{4747ACD3-4576-4372-A759-9638E755AE1C}" destId="{5B5BD7B3-264C-4DED-934B-482F24E4A178}" srcOrd="0" destOrd="0" parTransId="{C4065142-A1CD-42C2-893C-43E76A65BE20}" sibTransId="{658E0B79-FE5E-4428-A628-DAD76C90A21F}"/>
    <dgm:cxn modelId="{1BCF0DDA-30C6-4F3F-BCD4-5ADD4D22E11B}" type="presOf" srcId="{1381C9BC-C893-4573-9891-43376771380B}" destId="{6DD3329E-F08F-4B88-AF52-D86A06093837}" srcOrd="0" destOrd="0" presId="urn:microsoft.com/office/officeart/2008/layout/VerticalCurvedList"/>
    <dgm:cxn modelId="{E8FF0523-9339-4A83-97C6-3C0427BF0E4C}" srcId="{4747ACD3-4576-4372-A759-9638E755AE1C}" destId="{14BF6439-F616-4215-A894-7F2387228618}" srcOrd="1" destOrd="0" parTransId="{B3E60797-98E4-4CBD-BC6D-C4553F538024}" sibTransId="{F2DD4D34-3D24-47F5-8503-8C2618A3AA01}"/>
    <dgm:cxn modelId="{890C655E-E75D-47F6-9C19-04442EEC94A4}" type="presOf" srcId="{4747ACD3-4576-4372-A759-9638E755AE1C}" destId="{C3D4C6F9-5607-49AE-A9DC-B08BA8FF4BB9}" srcOrd="0" destOrd="0" presId="urn:microsoft.com/office/officeart/2008/layout/VerticalCurvedList"/>
    <dgm:cxn modelId="{57397FB3-7AC6-49FA-9756-F1155B3BA1E3}" type="presOf" srcId="{5B5BD7B3-264C-4DED-934B-482F24E4A178}" destId="{83F50516-9AB5-467C-82F2-CE48B2141F3F}" srcOrd="0" destOrd="0" presId="urn:microsoft.com/office/officeart/2008/layout/VerticalCurvedList"/>
    <dgm:cxn modelId="{DA75C149-9EB6-4ADA-8AFB-8E554B4EFAD6}" srcId="{4747ACD3-4576-4372-A759-9638E755AE1C}" destId="{B36838D3-EB5D-4332-8749-7EB35C9588BE}" srcOrd="9" destOrd="0" parTransId="{B219EF4D-C0A3-489D-9975-1F89CC1B9F58}" sibTransId="{A740B7CF-3F0B-46D8-A460-CCBA437D0FE1}"/>
    <dgm:cxn modelId="{C90BED15-1795-4F16-A9E3-E865A799C175}" type="presParOf" srcId="{C3D4C6F9-5607-49AE-A9DC-B08BA8FF4BB9}" destId="{EFD814B5-E280-451D-AE1B-C3BC09BAC8BA}" srcOrd="0" destOrd="0" presId="urn:microsoft.com/office/officeart/2008/layout/VerticalCurvedList"/>
    <dgm:cxn modelId="{B84BB298-5D3A-4546-B044-0A017B117A96}" type="presParOf" srcId="{EFD814B5-E280-451D-AE1B-C3BC09BAC8BA}" destId="{D053FF2A-644B-4CFA-B553-597A6F2B07F8}" srcOrd="0" destOrd="0" presId="urn:microsoft.com/office/officeart/2008/layout/VerticalCurvedList"/>
    <dgm:cxn modelId="{672F840E-97B1-4FE9-B333-C7229E1F78AF}" type="presParOf" srcId="{D053FF2A-644B-4CFA-B553-597A6F2B07F8}" destId="{55E6A7CA-EC41-4D7F-8B03-D9B450E0774D}" srcOrd="0" destOrd="0" presId="urn:microsoft.com/office/officeart/2008/layout/VerticalCurvedList"/>
    <dgm:cxn modelId="{FAF54874-6A19-4447-AF86-A4DF3609B89F}" type="presParOf" srcId="{D053FF2A-644B-4CFA-B553-597A6F2B07F8}" destId="{D3B0F60A-8B55-4F8A-85C8-3043B48DE261}" srcOrd="1" destOrd="0" presId="urn:microsoft.com/office/officeart/2008/layout/VerticalCurvedList"/>
    <dgm:cxn modelId="{94F4FF8A-FA3D-476B-B40F-EA3A8304545F}" type="presParOf" srcId="{D053FF2A-644B-4CFA-B553-597A6F2B07F8}" destId="{30B70A0F-1139-4B21-ACC4-704B1BC93380}" srcOrd="2" destOrd="0" presId="urn:microsoft.com/office/officeart/2008/layout/VerticalCurvedList"/>
    <dgm:cxn modelId="{CAB7751D-7ECD-43CB-8533-2F51242DB127}" type="presParOf" srcId="{D053FF2A-644B-4CFA-B553-597A6F2B07F8}" destId="{EE2537F1-E7BE-4E0F-9D13-ABB9E06CFD55}" srcOrd="3" destOrd="0" presId="urn:microsoft.com/office/officeart/2008/layout/VerticalCurvedList"/>
    <dgm:cxn modelId="{DE68439C-FE05-406D-873D-C7473888DDAE}" type="presParOf" srcId="{EFD814B5-E280-451D-AE1B-C3BC09BAC8BA}" destId="{83F50516-9AB5-467C-82F2-CE48B2141F3F}" srcOrd="1" destOrd="0" presId="urn:microsoft.com/office/officeart/2008/layout/VerticalCurvedList"/>
    <dgm:cxn modelId="{C4BC625C-4BB0-4163-BBE4-D1F1B7DB0111}" type="presParOf" srcId="{EFD814B5-E280-451D-AE1B-C3BC09BAC8BA}" destId="{0EA182ED-420B-4C68-A18A-ED138710DF9D}" srcOrd="2" destOrd="0" presId="urn:microsoft.com/office/officeart/2008/layout/VerticalCurvedList"/>
    <dgm:cxn modelId="{1440EEDA-980C-4FD0-85D8-24CF32F0206D}" type="presParOf" srcId="{0EA182ED-420B-4C68-A18A-ED138710DF9D}" destId="{61329835-2BE6-4843-B040-9B708E7F04D0}" srcOrd="0" destOrd="0" presId="urn:microsoft.com/office/officeart/2008/layout/VerticalCurvedList"/>
    <dgm:cxn modelId="{13CBE9B3-4B28-4E12-B2D2-692DD754FA5B}" type="presParOf" srcId="{EFD814B5-E280-451D-AE1B-C3BC09BAC8BA}" destId="{B2B7D610-F217-462C-A768-01F8FB921628}" srcOrd="3" destOrd="0" presId="urn:microsoft.com/office/officeart/2008/layout/VerticalCurvedList"/>
    <dgm:cxn modelId="{B18434CB-8A3C-47E9-B22F-0E57CD45816B}" type="presParOf" srcId="{EFD814B5-E280-451D-AE1B-C3BC09BAC8BA}" destId="{8291B10D-ACBC-47A0-83D1-EFD49F3128A5}" srcOrd="4" destOrd="0" presId="urn:microsoft.com/office/officeart/2008/layout/VerticalCurvedList"/>
    <dgm:cxn modelId="{8A8ED172-1885-4AC9-9182-0A4344DF1221}" type="presParOf" srcId="{8291B10D-ACBC-47A0-83D1-EFD49F3128A5}" destId="{DDA38D6D-72FA-4111-98F8-99F3EF917A47}" srcOrd="0" destOrd="0" presId="urn:microsoft.com/office/officeart/2008/layout/VerticalCurvedList"/>
    <dgm:cxn modelId="{D63FC063-536D-450A-86A2-B6E3DA692120}" type="presParOf" srcId="{EFD814B5-E280-451D-AE1B-C3BC09BAC8BA}" destId="{FAA1ADB0-5663-4209-9270-0C80701C1476}" srcOrd="5" destOrd="0" presId="urn:microsoft.com/office/officeart/2008/layout/VerticalCurvedList"/>
    <dgm:cxn modelId="{E26B1A40-6EBE-4EFC-BF74-22CB084307B5}" type="presParOf" srcId="{EFD814B5-E280-451D-AE1B-C3BC09BAC8BA}" destId="{BA06B508-D862-48A7-9070-7E6F51639C6B}" srcOrd="6" destOrd="0" presId="urn:microsoft.com/office/officeart/2008/layout/VerticalCurvedList"/>
    <dgm:cxn modelId="{60BCFB7C-CAF8-4459-8D19-2B5DE539CB24}" type="presParOf" srcId="{BA06B508-D862-48A7-9070-7E6F51639C6B}" destId="{06569CB3-0C69-461F-9D82-329EEE7482D6}" srcOrd="0" destOrd="0" presId="urn:microsoft.com/office/officeart/2008/layout/VerticalCurvedList"/>
    <dgm:cxn modelId="{A5C75A74-24EC-49EC-8D25-C9054D003FA4}" type="presParOf" srcId="{EFD814B5-E280-451D-AE1B-C3BC09BAC8BA}" destId="{6DD3329E-F08F-4B88-AF52-D86A06093837}" srcOrd="7" destOrd="0" presId="urn:microsoft.com/office/officeart/2008/layout/VerticalCurvedList"/>
    <dgm:cxn modelId="{B773A2FD-B985-44DB-8921-7A06CDA9614B}" type="presParOf" srcId="{EFD814B5-E280-451D-AE1B-C3BC09BAC8BA}" destId="{2FC5389C-64BE-4CD7-BB30-AB827AC7F696}" srcOrd="8" destOrd="0" presId="urn:microsoft.com/office/officeart/2008/layout/VerticalCurvedList"/>
    <dgm:cxn modelId="{28F35D43-57A7-4E91-A695-E8C022B9829E}" type="presParOf" srcId="{2FC5389C-64BE-4CD7-BB30-AB827AC7F696}" destId="{267E62BB-432C-4F3A-A1B3-1D409C6D113C}" srcOrd="0" destOrd="0" presId="urn:microsoft.com/office/officeart/2008/layout/VerticalCurvedList"/>
    <dgm:cxn modelId="{95DF65E6-7105-4809-8048-758B6DD7BBBE}" type="presParOf" srcId="{EFD814B5-E280-451D-AE1B-C3BC09BAC8BA}" destId="{D6F52EE8-776E-478F-9B2D-D7E1D490E661}" srcOrd="9" destOrd="0" presId="urn:microsoft.com/office/officeart/2008/layout/VerticalCurvedList"/>
    <dgm:cxn modelId="{BA4F6B38-ECC5-4129-839A-2F85036ECD34}" type="presParOf" srcId="{EFD814B5-E280-451D-AE1B-C3BC09BAC8BA}" destId="{29D5AA4B-6928-4EAB-B164-81F6E794A204}" srcOrd="10" destOrd="0" presId="urn:microsoft.com/office/officeart/2008/layout/VerticalCurvedList"/>
    <dgm:cxn modelId="{385DEFDB-FC45-4AD8-954D-F7B430DAF417}" type="presParOf" srcId="{29D5AA4B-6928-4EAB-B164-81F6E794A204}" destId="{439F4B84-47A8-46D9-95D6-29E21B3B007A}" srcOrd="0" destOrd="0" presId="urn:microsoft.com/office/officeart/2008/layout/VerticalCurvedList"/>
    <dgm:cxn modelId="{0DBCE904-69C8-4F40-8BE9-936C45330823}" type="presParOf" srcId="{EFD814B5-E280-451D-AE1B-C3BC09BAC8BA}" destId="{94516815-F249-4156-B468-D27B8663DA1D}" srcOrd="11" destOrd="0" presId="urn:microsoft.com/office/officeart/2008/layout/VerticalCurvedList"/>
    <dgm:cxn modelId="{41911CEF-9536-4D53-BE1E-9183E2A2FBCB}" type="presParOf" srcId="{EFD814B5-E280-451D-AE1B-C3BC09BAC8BA}" destId="{AAB049DD-30BF-40B8-9F8A-AC722AC64260}" srcOrd="12" destOrd="0" presId="urn:microsoft.com/office/officeart/2008/layout/VerticalCurvedList"/>
    <dgm:cxn modelId="{6B096DF3-D357-468E-AE60-05688853C1BC}" type="presParOf" srcId="{AAB049DD-30BF-40B8-9F8A-AC722AC64260}" destId="{546A12CB-9D0A-439D-9373-3543F25728A5}" srcOrd="0" destOrd="0" presId="urn:microsoft.com/office/officeart/2008/layout/VerticalCurvedList"/>
    <dgm:cxn modelId="{DFCD6976-B344-46A4-B543-1306B968D2D7}" type="presParOf" srcId="{EFD814B5-E280-451D-AE1B-C3BC09BAC8BA}" destId="{F4BCE87D-155D-4BB5-A256-4A87FB6FDFD8}" srcOrd="13" destOrd="0" presId="urn:microsoft.com/office/officeart/2008/layout/VerticalCurvedList"/>
    <dgm:cxn modelId="{F6E87B43-BDB1-4DCE-AAB9-9EF8FEAC5060}" type="presParOf" srcId="{EFD814B5-E280-451D-AE1B-C3BC09BAC8BA}" destId="{6ED2129E-7E6A-4A2C-B00C-E942CB795B19}" srcOrd="14" destOrd="0" presId="urn:microsoft.com/office/officeart/2008/layout/VerticalCurvedList"/>
    <dgm:cxn modelId="{5F230E25-53B8-49A7-B26B-BB6505128C40}" type="presParOf" srcId="{6ED2129E-7E6A-4A2C-B00C-E942CB795B19}" destId="{3DEA32CC-3535-4079-A6F8-7AAFCCE1DB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073DDF-AAE4-4948-BA9D-D0309CB747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D38CF5A-531C-4D9F-B4A0-3827FBD24879}">
      <dgm:prSet phldrT="[Tekst]" custT="1"/>
      <dgm:spPr/>
      <dgm:t>
        <a:bodyPr/>
        <a:lstStyle/>
        <a:p>
          <a:r>
            <a:rPr lang="pl-PL" altLang="pl-PL" sz="1600" dirty="0" smtClean="0">
              <a:latin typeface="Arial" charset="0"/>
              <a:cs typeface="Arial" charset="0"/>
            </a:rPr>
            <a:t>Zrównoważona energetyka</a:t>
          </a:r>
          <a:endParaRPr lang="pl-PL" sz="1600" dirty="0"/>
        </a:p>
      </dgm:t>
    </dgm:pt>
    <dgm:pt modelId="{88F0B755-8D54-4D50-BE1A-5F20BC540649}" type="parTrans" cxnId="{59D779D3-67EA-4757-9C6A-34177507D207}">
      <dgm:prSet/>
      <dgm:spPr/>
      <dgm:t>
        <a:bodyPr/>
        <a:lstStyle/>
        <a:p>
          <a:endParaRPr lang="pl-PL"/>
        </a:p>
      </dgm:t>
    </dgm:pt>
    <dgm:pt modelId="{CE1C1593-4839-4654-862E-98AFDA538204}" type="sibTrans" cxnId="{59D779D3-67EA-4757-9C6A-34177507D207}">
      <dgm:prSet/>
      <dgm:spPr/>
      <dgm:t>
        <a:bodyPr/>
        <a:lstStyle/>
        <a:p>
          <a:endParaRPr lang="pl-PL"/>
        </a:p>
      </dgm:t>
    </dgm:pt>
    <dgm:pt modelId="{0DB0BC16-2836-41AA-8920-6745FC6D851B}">
      <dgm:prSet phldrT="[Tekst]" custT="1"/>
      <dgm:spPr/>
      <dgm:t>
        <a:bodyPr/>
        <a:lstStyle/>
        <a:p>
          <a:r>
            <a:rPr lang="pl-PL" altLang="pl-PL" sz="1600" dirty="0" smtClean="0">
              <a:latin typeface="Arial" charset="0"/>
              <a:cs typeface="Arial" charset="0"/>
            </a:rPr>
            <a:t>Biogospodarka rolno-spożywcza, leśno-drzewna i środowiskowa</a:t>
          </a:r>
          <a:endParaRPr lang="pl-PL" sz="1600" dirty="0"/>
        </a:p>
      </dgm:t>
    </dgm:pt>
    <dgm:pt modelId="{D4ED4758-B981-4554-965B-904653F08D3B}" type="parTrans" cxnId="{9A7EF76C-D7FF-4EC6-9747-1D5E08B700A6}">
      <dgm:prSet/>
      <dgm:spPr/>
      <dgm:t>
        <a:bodyPr/>
        <a:lstStyle/>
        <a:p>
          <a:endParaRPr lang="pl-PL"/>
        </a:p>
      </dgm:t>
    </dgm:pt>
    <dgm:pt modelId="{1DD2B665-83F9-40D9-86A2-157ACF911CE4}" type="sibTrans" cxnId="{9A7EF76C-D7FF-4EC6-9747-1D5E08B700A6}">
      <dgm:prSet/>
      <dgm:spPr/>
      <dgm:t>
        <a:bodyPr/>
        <a:lstStyle/>
        <a:p>
          <a:endParaRPr lang="pl-PL"/>
        </a:p>
      </dgm:t>
    </dgm:pt>
    <dgm:pt modelId="{FE38CBE4-876E-449E-822B-A980E51D9DC5}">
      <dgm:prSet phldrT="[Tekst]" custT="1"/>
      <dgm:spPr/>
      <dgm:t>
        <a:bodyPr/>
        <a:lstStyle/>
        <a:p>
          <a:r>
            <a:rPr lang="pl-PL" altLang="pl-PL" sz="1600" dirty="0" smtClean="0">
              <a:latin typeface="Arial" charset="0"/>
              <a:cs typeface="Arial" charset="0"/>
            </a:rPr>
            <a:t>Surowce naturalne i gospodarka odpadami</a:t>
          </a:r>
          <a:endParaRPr lang="pl-PL" sz="1600" dirty="0"/>
        </a:p>
      </dgm:t>
    </dgm:pt>
    <dgm:pt modelId="{BE8A6856-07F6-4CD7-B9C2-E000CC520F8B}" type="parTrans" cxnId="{AA288E28-D47B-46A1-88C8-F1544FA0CAEE}">
      <dgm:prSet/>
      <dgm:spPr/>
      <dgm:t>
        <a:bodyPr/>
        <a:lstStyle/>
        <a:p>
          <a:endParaRPr lang="pl-PL"/>
        </a:p>
      </dgm:t>
    </dgm:pt>
    <dgm:pt modelId="{058DCDB7-F268-42E0-A79F-3F872D3EE5DB}" type="sibTrans" cxnId="{AA288E28-D47B-46A1-88C8-F1544FA0CAEE}">
      <dgm:prSet/>
      <dgm:spPr/>
      <dgm:t>
        <a:bodyPr/>
        <a:lstStyle/>
        <a:p>
          <a:endParaRPr lang="pl-PL"/>
        </a:p>
      </dgm:t>
    </dgm:pt>
    <dgm:pt modelId="{8868723A-452D-4ED4-AFA3-511887C2A013}">
      <dgm:prSet custT="1"/>
      <dgm:spPr/>
      <dgm:t>
        <a:bodyPr/>
        <a:lstStyle/>
        <a:p>
          <a:r>
            <a:rPr lang="pl-PL" altLang="pl-PL" sz="1600" dirty="0" smtClean="0">
              <a:latin typeface="Arial" charset="0"/>
              <a:cs typeface="Arial" charset="0"/>
            </a:rPr>
            <a:t>Zdrowe społeczeństwo</a:t>
          </a:r>
          <a:endParaRPr lang="pl-PL" altLang="pl-PL" sz="1600" dirty="0">
            <a:latin typeface="Arial" charset="0"/>
            <a:cs typeface="Arial" charset="0"/>
          </a:endParaRPr>
        </a:p>
      </dgm:t>
    </dgm:pt>
    <dgm:pt modelId="{B3A58952-1446-43C4-8B88-D0BBF6597C07}" type="parTrans" cxnId="{174A4E25-EA08-4467-ADBC-AA47FC926EC4}">
      <dgm:prSet/>
      <dgm:spPr/>
      <dgm:t>
        <a:bodyPr/>
        <a:lstStyle/>
        <a:p>
          <a:endParaRPr lang="pl-PL"/>
        </a:p>
      </dgm:t>
    </dgm:pt>
    <dgm:pt modelId="{5138B48E-81A1-4F6E-A294-41B465561FB7}" type="sibTrans" cxnId="{174A4E25-EA08-4467-ADBC-AA47FC926EC4}">
      <dgm:prSet/>
      <dgm:spPr/>
      <dgm:t>
        <a:bodyPr/>
        <a:lstStyle/>
        <a:p>
          <a:endParaRPr lang="pl-PL"/>
        </a:p>
      </dgm:t>
    </dgm:pt>
    <dgm:pt modelId="{0C88991C-CF78-4BEF-8B09-23B7FA3C9EB8}">
      <dgm:prSet custT="1"/>
      <dgm:spPr/>
      <dgm:t>
        <a:bodyPr/>
        <a:lstStyle/>
        <a:p>
          <a:r>
            <a:rPr lang="pl-PL" altLang="pl-PL" sz="1600" dirty="0" smtClean="0">
              <a:latin typeface="Arial" charset="0"/>
              <a:cs typeface="Arial" charset="0"/>
            </a:rPr>
            <a:t>Innowacyjne technologie i procesy przemysłowe</a:t>
          </a:r>
          <a:endParaRPr lang="pl-PL" altLang="pl-PL" sz="1600" dirty="0">
            <a:solidFill>
              <a:schemeClr val="accent2"/>
            </a:solidFill>
          </a:endParaRPr>
        </a:p>
      </dgm:t>
    </dgm:pt>
    <dgm:pt modelId="{37B200E9-3754-4869-984C-6B0BF470A4A3}" type="parTrans" cxnId="{B637E94B-14BF-40FB-AFCB-446CAA5EC1A1}">
      <dgm:prSet/>
      <dgm:spPr/>
      <dgm:t>
        <a:bodyPr/>
        <a:lstStyle/>
        <a:p>
          <a:endParaRPr lang="pl-PL"/>
        </a:p>
      </dgm:t>
    </dgm:pt>
    <dgm:pt modelId="{BE24602A-9FB9-4931-BB6B-7D9D7F4C11E2}" type="sibTrans" cxnId="{B637E94B-14BF-40FB-AFCB-446CAA5EC1A1}">
      <dgm:prSet/>
      <dgm:spPr/>
      <dgm:t>
        <a:bodyPr/>
        <a:lstStyle/>
        <a:p>
          <a:endParaRPr lang="pl-PL"/>
        </a:p>
      </dgm:t>
    </dgm:pt>
    <dgm:pt modelId="{00DAA0AD-FCE8-4A9D-AEE4-D4A72F1D0DED}" type="pres">
      <dgm:prSet presAssocID="{77073DDF-AAE4-4948-BA9D-D0309CB747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367B4AB-7F5C-4A23-931B-2D6CA5C061AD}" type="pres">
      <dgm:prSet presAssocID="{3D38CF5A-531C-4D9F-B4A0-3827FBD24879}" presName="parentLin" presStyleCnt="0"/>
      <dgm:spPr/>
    </dgm:pt>
    <dgm:pt modelId="{A6BC3959-E451-4064-983A-131BC4A68088}" type="pres">
      <dgm:prSet presAssocID="{3D38CF5A-531C-4D9F-B4A0-3827FBD24879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3D780A5D-CADB-4A1B-A285-C65AF07DCF9A}" type="pres">
      <dgm:prSet presAssocID="{3D38CF5A-531C-4D9F-B4A0-3827FBD24879}" presName="parentText" presStyleLbl="node1" presStyleIdx="0" presStyleCnt="5" custScaleY="20375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E36D2E-4840-4881-BA65-F7D80A609055}" type="pres">
      <dgm:prSet presAssocID="{3D38CF5A-531C-4D9F-B4A0-3827FBD24879}" presName="negativeSpace" presStyleCnt="0"/>
      <dgm:spPr/>
    </dgm:pt>
    <dgm:pt modelId="{3E5CB585-5EF0-4B84-88C7-A9BCAB0DF55D}" type="pres">
      <dgm:prSet presAssocID="{3D38CF5A-531C-4D9F-B4A0-3827FBD24879}" presName="childText" presStyleLbl="conFgAcc1" presStyleIdx="0" presStyleCnt="5">
        <dgm:presLayoutVars>
          <dgm:bulletEnabled val="1"/>
        </dgm:presLayoutVars>
      </dgm:prSet>
      <dgm:spPr/>
    </dgm:pt>
    <dgm:pt modelId="{221FD2C3-572A-4464-8402-231D9EEA172C}" type="pres">
      <dgm:prSet presAssocID="{CE1C1593-4839-4654-862E-98AFDA538204}" presName="spaceBetweenRectangles" presStyleCnt="0"/>
      <dgm:spPr/>
    </dgm:pt>
    <dgm:pt modelId="{F27E0E13-C11B-4FD4-B8DA-DB74FE0B4E29}" type="pres">
      <dgm:prSet presAssocID="{8868723A-452D-4ED4-AFA3-511887C2A013}" presName="parentLin" presStyleCnt="0"/>
      <dgm:spPr/>
    </dgm:pt>
    <dgm:pt modelId="{7655F7A9-2955-480A-AA4E-857035F7AAD8}" type="pres">
      <dgm:prSet presAssocID="{8868723A-452D-4ED4-AFA3-511887C2A013}" presName="parentLeftMargin" presStyleLbl="node1" presStyleIdx="0" presStyleCnt="5"/>
      <dgm:spPr/>
      <dgm:t>
        <a:bodyPr/>
        <a:lstStyle/>
        <a:p>
          <a:endParaRPr lang="pl-PL"/>
        </a:p>
      </dgm:t>
    </dgm:pt>
    <dgm:pt modelId="{F2EBB730-0016-4F37-810F-63D1850A4E00}" type="pres">
      <dgm:prSet presAssocID="{8868723A-452D-4ED4-AFA3-511887C2A013}" presName="parentText" presStyleLbl="node1" presStyleIdx="1" presStyleCnt="5" custScaleY="20827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96FF2D-9FB8-4944-9E74-D2B01C28F1B6}" type="pres">
      <dgm:prSet presAssocID="{8868723A-452D-4ED4-AFA3-511887C2A013}" presName="negativeSpace" presStyleCnt="0"/>
      <dgm:spPr/>
    </dgm:pt>
    <dgm:pt modelId="{EF084A53-830A-4EF0-BF2A-7053469E7D68}" type="pres">
      <dgm:prSet presAssocID="{8868723A-452D-4ED4-AFA3-511887C2A013}" presName="childText" presStyleLbl="conFgAcc1" presStyleIdx="1" presStyleCnt="5">
        <dgm:presLayoutVars>
          <dgm:bulletEnabled val="1"/>
        </dgm:presLayoutVars>
      </dgm:prSet>
      <dgm:spPr/>
    </dgm:pt>
    <dgm:pt modelId="{68891ECC-27AC-40FE-933A-F0C114EEEDC3}" type="pres">
      <dgm:prSet presAssocID="{5138B48E-81A1-4F6E-A294-41B465561FB7}" presName="spaceBetweenRectangles" presStyleCnt="0"/>
      <dgm:spPr/>
    </dgm:pt>
    <dgm:pt modelId="{62B5B1FE-6E39-4803-9CB5-83405D9532FD}" type="pres">
      <dgm:prSet presAssocID="{0DB0BC16-2836-41AA-8920-6745FC6D851B}" presName="parentLin" presStyleCnt="0"/>
      <dgm:spPr/>
    </dgm:pt>
    <dgm:pt modelId="{A0F2AF82-E98D-4087-9C6A-EEE29EEF31AA}" type="pres">
      <dgm:prSet presAssocID="{0DB0BC16-2836-41AA-8920-6745FC6D851B}" presName="parentLeftMargin" presStyleLbl="node1" presStyleIdx="1" presStyleCnt="5"/>
      <dgm:spPr/>
      <dgm:t>
        <a:bodyPr/>
        <a:lstStyle/>
        <a:p>
          <a:endParaRPr lang="pl-PL"/>
        </a:p>
      </dgm:t>
    </dgm:pt>
    <dgm:pt modelId="{06D8D40A-A2EC-425E-A260-814184048592}" type="pres">
      <dgm:prSet presAssocID="{0DB0BC16-2836-41AA-8920-6745FC6D851B}" presName="parentText" presStyleLbl="node1" presStyleIdx="2" presStyleCnt="5" custScaleY="17666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93BC56-BC70-4DE8-A877-D4436A9ACD43}" type="pres">
      <dgm:prSet presAssocID="{0DB0BC16-2836-41AA-8920-6745FC6D851B}" presName="negativeSpace" presStyleCnt="0"/>
      <dgm:spPr/>
    </dgm:pt>
    <dgm:pt modelId="{7C31FEF5-72D2-4BF4-93CA-5349B8A5790C}" type="pres">
      <dgm:prSet presAssocID="{0DB0BC16-2836-41AA-8920-6745FC6D851B}" presName="childText" presStyleLbl="conFgAcc1" presStyleIdx="2" presStyleCnt="5">
        <dgm:presLayoutVars>
          <dgm:bulletEnabled val="1"/>
        </dgm:presLayoutVars>
      </dgm:prSet>
      <dgm:spPr/>
    </dgm:pt>
    <dgm:pt modelId="{5CFD6645-9F58-4EC7-93F6-01CDFCFB66E4}" type="pres">
      <dgm:prSet presAssocID="{1DD2B665-83F9-40D9-86A2-157ACF911CE4}" presName="spaceBetweenRectangles" presStyleCnt="0"/>
      <dgm:spPr/>
    </dgm:pt>
    <dgm:pt modelId="{854DBA6A-321F-4ECC-B560-DCE7B15E1127}" type="pres">
      <dgm:prSet presAssocID="{FE38CBE4-876E-449E-822B-A980E51D9DC5}" presName="parentLin" presStyleCnt="0"/>
      <dgm:spPr/>
    </dgm:pt>
    <dgm:pt modelId="{D80B28A6-9667-4B00-AF1C-B1DC39D6C151}" type="pres">
      <dgm:prSet presAssocID="{FE38CBE4-876E-449E-822B-A980E51D9DC5}" presName="parentLeftMargin" presStyleLbl="node1" presStyleIdx="2" presStyleCnt="5"/>
      <dgm:spPr/>
      <dgm:t>
        <a:bodyPr/>
        <a:lstStyle/>
        <a:p>
          <a:endParaRPr lang="pl-PL"/>
        </a:p>
      </dgm:t>
    </dgm:pt>
    <dgm:pt modelId="{26533232-1E36-44B9-A673-2B2580079C03}" type="pres">
      <dgm:prSet presAssocID="{FE38CBE4-876E-449E-822B-A980E51D9DC5}" presName="parentText" presStyleLbl="node1" presStyleIdx="3" presStyleCnt="5" custScaleY="19474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F644C05-B0C7-48E5-9A04-22305BF7DCDE}" type="pres">
      <dgm:prSet presAssocID="{FE38CBE4-876E-449E-822B-A980E51D9DC5}" presName="negativeSpace" presStyleCnt="0"/>
      <dgm:spPr/>
    </dgm:pt>
    <dgm:pt modelId="{45F52DB4-C190-4788-A1ED-25C0C068EA86}" type="pres">
      <dgm:prSet presAssocID="{FE38CBE4-876E-449E-822B-A980E51D9DC5}" presName="childText" presStyleLbl="conFgAcc1" presStyleIdx="3" presStyleCnt="5">
        <dgm:presLayoutVars>
          <dgm:bulletEnabled val="1"/>
        </dgm:presLayoutVars>
      </dgm:prSet>
      <dgm:spPr/>
    </dgm:pt>
    <dgm:pt modelId="{441EDA2E-5C90-4C97-AA7E-EA2C21D7ACCD}" type="pres">
      <dgm:prSet presAssocID="{058DCDB7-F268-42E0-A79F-3F872D3EE5DB}" presName="spaceBetweenRectangles" presStyleCnt="0"/>
      <dgm:spPr/>
    </dgm:pt>
    <dgm:pt modelId="{8062E871-8150-4C73-814E-11319A29AC51}" type="pres">
      <dgm:prSet presAssocID="{0C88991C-CF78-4BEF-8B09-23B7FA3C9EB8}" presName="parentLin" presStyleCnt="0"/>
      <dgm:spPr/>
    </dgm:pt>
    <dgm:pt modelId="{9080B248-AC1E-4F51-AE1E-CB4670D43A96}" type="pres">
      <dgm:prSet presAssocID="{0C88991C-CF78-4BEF-8B09-23B7FA3C9EB8}" presName="parentLeftMargin" presStyleLbl="node1" presStyleIdx="3" presStyleCnt="5"/>
      <dgm:spPr/>
      <dgm:t>
        <a:bodyPr/>
        <a:lstStyle/>
        <a:p>
          <a:endParaRPr lang="pl-PL"/>
        </a:p>
      </dgm:t>
    </dgm:pt>
    <dgm:pt modelId="{8055F23B-1564-4791-928A-76C498E332E7}" type="pres">
      <dgm:prSet presAssocID="{0C88991C-CF78-4BEF-8B09-23B7FA3C9EB8}" presName="parentText" presStyleLbl="node1" presStyleIdx="4" presStyleCnt="5" custScaleY="1902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173969-B126-4AED-BF2F-C0DFE2EE7C61}" type="pres">
      <dgm:prSet presAssocID="{0C88991C-CF78-4BEF-8B09-23B7FA3C9EB8}" presName="negativeSpace" presStyleCnt="0"/>
      <dgm:spPr/>
    </dgm:pt>
    <dgm:pt modelId="{BEB39A89-1CD2-46B1-AC68-5E1226A05874}" type="pres">
      <dgm:prSet presAssocID="{0C88991C-CF78-4BEF-8B09-23B7FA3C9EB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59BF7FF-282D-4CB1-A999-C2BECE10FA0F}" type="presOf" srcId="{FE38CBE4-876E-449E-822B-A980E51D9DC5}" destId="{26533232-1E36-44B9-A673-2B2580079C03}" srcOrd="1" destOrd="0" presId="urn:microsoft.com/office/officeart/2005/8/layout/list1"/>
    <dgm:cxn modelId="{59D779D3-67EA-4757-9C6A-34177507D207}" srcId="{77073DDF-AAE4-4948-BA9D-D0309CB747CE}" destId="{3D38CF5A-531C-4D9F-B4A0-3827FBD24879}" srcOrd="0" destOrd="0" parTransId="{88F0B755-8D54-4D50-BE1A-5F20BC540649}" sibTransId="{CE1C1593-4839-4654-862E-98AFDA538204}"/>
    <dgm:cxn modelId="{105D3F44-7B51-42DF-9C9C-5C64C6892C8E}" type="presOf" srcId="{0C88991C-CF78-4BEF-8B09-23B7FA3C9EB8}" destId="{8055F23B-1564-4791-928A-76C498E332E7}" srcOrd="1" destOrd="0" presId="urn:microsoft.com/office/officeart/2005/8/layout/list1"/>
    <dgm:cxn modelId="{AA288E28-D47B-46A1-88C8-F1544FA0CAEE}" srcId="{77073DDF-AAE4-4948-BA9D-D0309CB747CE}" destId="{FE38CBE4-876E-449E-822B-A980E51D9DC5}" srcOrd="3" destOrd="0" parTransId="{BE8A6856-07F6-4CD7-B9C2-E000CC520F8B}" sibTransId="{058DCDB7-F268-42E0-A79F-3F872D3EE5DB}"/>
    <dgm:cxn modelId="{B637E94B-14BF-40FB-AFCB-446CAA5EC1A1}" srcId="{77073DDF-AAE4-4948-BA9D-D0309CB747CE}" destId="{0C88991C-CF78-4BEF-8B09-23B7FA3C9EB8}" srcOrd="4" destOrd="0" parTransId="{37B200E9-3754-4869-984C-6B0BF470A4A3}" sibTransId="{BE24602A-9FB9-4931-BB6B-7D9D7F4C11E2}"/>
    <dgm:cxn modelId="{9A7EF76C-D7FF-4EC6-9747-1D5E08B700A6}" srcId="{77073DDF-AAE4-4948-BA9D-D0309CB747CE}" destId="{0DB0BC16-2836-41AA-8920-6745FC6D851B}" srcOrd="2" destOrd="0" parTransId="{D4ED4758-B981-4554-965B-904653F08D3B}" sibTransId="{1DD2B665-83F9-40D9-86A2-157ACF911CE4}"/>
    <dgm:cxn modelId="{E4858AC6-9A9E-4E61-8FB5-72E12A9E83A2}" type="presOf" srcId="{FE38CBE4-876E-449E-822B-A980E51D9DC5}" destId="{D80B28A6-9667-4B00-AF1C-B1DC39D6C151}" srcOrd="0" destOrd="0" presId="urn:microsoft.com/office/officeart/2005/8/layout/list1"/>
    <dgm:cxn modelId="{DD9BE9DA-69FF-41FC-9B1E-FBD9107429C9}" type="presOf" srcId="{77073DDF-AAE4-4948-BA9D-D0309CB747CE}" destId="{00DAA0AD-FCE8-4A9D-AEE4-D4A72F1D0DED}" srcOrd="0" destOrd="0" presId="urn:microsoft.com/office/officeart/2005/8/layout/list1"/>
    <dgm:cxn modelId="{B9F858F3-9677-4419-9FC1-1A9CD4CA59FD}" type="presOf" srcId="{0C88991C-CF78-4BEF-8B09-23B7FA3C9EB8}" destId="{9080B248-AC1E-4F51-AE1E-CB4670D43A96}" srcOrd="0" destOrd="0" presId="urn:microsoft.com/office/officeart/2005/8/layout/list1"/>
    <dgm:cxn modelId="{F99D67D2-4A7E-4DFE-AAC7-4AD33E466B18}" type="presOf" srcId="{0DB0BC16-2836-41AA-8920-6745FC6D851B}" destId="{06D8D40A-A2EC-425E-A260-814184048592}" srcOrd="1" destOrd="0" presId="urn:microsoft.com/office/officeart/2005/8/layout/list1"/>
    <dgm:cxn modelId="{0305C071-94E4-4985-B6F7-34EA74EDAA87}" type="presOf" srcId="{0DB0BC16-2836-41AA-8920-6745FC6D851B}" destId="{A0F2AF82-E98D-4087-9C6A-EEE29EEF31AA}" srcOrd="0" destOrd="0" presId="urn:microsoft.com/office/officeart/2005/8/layout/list1"/>
    <dgm:cxn modelId="{B817EF25-43E1-422F-85DB-D23118046DED}" type="presOf" srcId="{3D38CF5A-531C-4D9F-B4A0-3827FBD24879}" destId="{3D780A5D-CADB-4A1B-A285-C65AF07DCF9A}" srcOrd="1" destOrd="0" presId="urn:microsoft.com/office/officeart/2005/8/layout/list1"/>
    <dgm:cxn modelId="{FB1AD641-58C3-44AA-B8E7-C76B85F663EC}" type="presOf" srcId="{3D38CF5A-531C-4D9F-B4A0-3827FBD24879}" destId="{A6BC3959-E451-4064-983A-131BC4A68088}" srcOrd="0" destOrd="0" presId="urn:microsoft.com/office/officeart/2005/8/layout/list1"/>
    <dgm:cxn modelId="{174A4E25-EA08-4467-ADBC-AA47FC926EC4}" srcId="{77073DDF-AAE4-4948-BA9D-D0309CB747CE}" destId="{8868723A-452D-4ED4-AFA3-511887C2A013}" srcOrd="1" destOrd="0" parTransId="{B3A58952-1446-43C4-8B88-D0BBF6597C07}" sibTransId="{5138B48E-81A1-4F6E-A294-41B465561FB7}"/>
    <dgm:cxn modelId="{409C517F-AB9D-4E00-ABE6-553FBD87DFE0}" type="presOf" srcId="{8868723A-452D-4ED4-AFA3-511887C2A013}" destId="{F2EBB730-0016-4F37-810F-63D1850A4E00}" srcOrd="1" destOrd="0" presId="urn:microsoft.com/office/officeart/2005/8/layout/list1"/>
    <dgm:cxn modelId="{810C1E7B-D6CB-41A3-9206-A4C4E3C0CC31}" type="presOf" srcId="{8868723A-452D-4ED4-AFA3-511887C2A013}" destId="{7655F7A9-2955-480A-AA4E-857035F7AAD8}" srcOrd="0" destOrd="0" presId="urn:microsoft.com/office/officeart/2005/8/layout/list1"/>
    <dgm:cxn modelId="{3F7B4B6F-0C85-4A06-B40C-89245AE1DA80}" type="presParOf" srcId="{00DAA0AD-FCE8-4A9D-AEE4-D4A72F1D0DED}" destId="{F367B4AB-7F5C-4A23-931B-2D6CA5C061AD}" srcOrd="0" destOrd="0" presId="urn:microsoft.com/office/officeart/2005/8/layout/list1"/>
    <dgm:cxn modelId="{4A60A4F2-7254-44B4-8F6C-76E7E54F0D4B}" type="presParOf" srcId="{F367B4AB-7F5C-4A23-931B-2D6CA5C061AD}" destId="{A6BC3959-E451-4064-983A-131BC4A68088}" srcOrd="0" destOrd="0" presId="urn:microsoft.com/office/officeart/2005/8/layout/list1"/>
    <dgm:cxn modelId="{EDD88A69-8AED-4CBD-8B2E-4A98AD775FBF}" type="presParOf" srcId="{F367B4AB-7F5C-4A23-931B-2D6CA5C061AD}" destId="{3D780A5D-CADB-4A1B-A285-C65AF07DCF9A}" srcOrd="1" destOrd="0" presId="urn:microsoft.com/office/officeart/2005/8/layout/list1"/>
    <dgm:cxn modelId="{3E84EB1C-AC30-4408-8537-ED118EA4B873}" type="presParOf" srcId="{00DAA0AD-FCE8-4A9D-AEE4-D4A72F1D0DED}" destId="{F2E36D2E-4840-4881-BA65-F7D80A609055}" srcOrd="1" destOrd="0" presId="urn:microsoft.com/office/officeart/2005/8/layout/list1"/>
    <dgm:cxn modelId="{2A31EA74-319B-409D-97E2-AF60545268F4}" type="presParOf" srcId="{00DAA0AD-FCE8-4A9D-AEE4-D4A72F1D0DED}" destId="{3E5CB585-5EF0-4B84-88C7-A9BCAB0DF55D}" srcOrd="2" destOrd="0" presId="urn:microsoft.com/office/officeart/2005/8/layout/list1"/>
    <dgm:cxn modelId="{E6C40340-EA35-4D99-B02F-73F8331A2370}" type="presParOf" srcId="{00DAA0AD-FCE8-4A9D-AEE4-D4A72F1D0DED}" destId="{221FD2C3-572A-4464-8402-231D9EEA172C}" srcOrd="3" destOrd="0" presId="urn:microsoft.com/office/officeart/2005/8/layout/list1"/>
    <dgm:cxn modelId="{D63D643C-3DE3-412A-B745-782E184B1A4A}" type="presParOf" srcId="{00DAA0AD-FCE8-4A9D-AEE4-D4A72F1D0DED}" destId="{F27E0E13-C11B-4FD4-B8DA-DB74FE0B4E29}" srcOrd="4" destOrd="0" presId="urn:microsoft.com/office/officeart/2005/8/layout/list1"/>
    <dgm:cxn modelId="{E8C1CF57-7027-4364-881E-FCEED9CCD0C8}" type="presParOf" srcId="{F27E0E13-C11B-4FD4-B8DA-DB74FE0B4E29}" destId="{7655F7A9-2955-480A-AA4E-857035F7AAD8}" srcOrd="0" destOrd="0" presId="urn:microsoft.com/office/officeart/2005/8/layout/list1"/>
    <dgm:cxn modelId="{0010FC5C-9D5C-44FC-8DC9-710EE0F2E33A}" type="presParOf" srcId="{F27E0E13-C11B-4FD4-B8DA-DB74FE0B4E29}" destId="{F2EBB730-0016-4F37-810F-63D1850A4E00}" srcOrd="1" destOrd="0" presId="urn:microsoft.com/office/officeart/2005/8/layout/list1"/>
    <dgm:cxn modelId="{229534F8-A809-4D97-8D14-8B8DF187ADCA}" type="presParOf" srcId="{00DAA0AD-FCE8-4A9D-AEE4-D4A72F1D0DED}" destId="{3C96FF2D-9FB8-4944-9E74-D2B01C28F1B6}" srcOrd="5" destOrd="0" presId="urn:microsoft.com/office/officeart/2005/8/layout/list1"/>
    <dgm:cxn modelId="{E05827D8-231E-4302-9AC5-934B9A48F1A5}" type="presParOf" srcId="{00DAA0AD-FCE8-4A9D-AEE4-D4A72F1D0DED}" destId="{EF084A53-830A-4EF0-BF2A-7053469E7D68}" srcOrd="6" destOrd="0" presId="urn:microsoft.com/office/officeart/2005/8/layout/list1"/>
    <dgm:cxn modelId="{9B88380B-E928-4E48-98F1-EA947D097862}" type="presParOf" srcId="{00DAA0AD-FCE8-4A9D-AEE4-D4A72F1D0DED}" destId="{68891ECC-27AC-40FE-933A-F0C114EEEDC3}" srcOrd="7" destOrd="0" presId="urn:microsoft.com/office/officeart/2005/8/layout/list1"/>
    <dgm:cxn modelId="{2114749A-98E5-483B-9251-E128988DD7F2}" type="presParOf" srcId="{00DAA0AD-FCE8-4A9D-AEE4-D4A72F1D0DED}" destId="{62B5B1FE-6E39-4803-9CB5-83405D9532FD}" srcOrd="8" destOrd="0" presId="urn:microsoft.com/office/officeart/2005/8/layout/list1"/>
    <dgm:cxn modelId="{7B0929F2-8403-4A8C-BAF5-43277321F7EB}" type="presParOf" srcId="{62B5B1FE-6E39-4803-9CB5-83405D9532FD}" destId="{A0F2AF82-E98D-4087-9C6A-EEE29EEF31AA}" srcOrd="0" destOrd="0" presId="urn:microsoft.com/office/officeart/2005/8/layout/list1"/>
    <dgm:cxn modelId="{3B352F57-78EB-44CF-A2AC-A3B9BA4907AF}" type="presParOf" srcId="{62B5B1FE-6E39-4803-9CB5-83405D9532FD}" destId="{06D8D40A-A2EC-425E-A260-814184048592}" srcOrd="1" destOrd="0" presId="urn:microsoft.com/office/officeart/2005/8/layout/list1"/>
    <dgm:cxn modelId="{152C158A-ECA6-440C-82A4-2C7B2F5BC399}" type="presParOf" srcId="{00DAA0AD-FCE8-4A9D-AEE4-D4A72F1D0DED}" destId="{1693BC56-BC70-4DE8-A877-D4436A9ACD43}" srcOrd="9" destOrd="0" presId="urn:microsoft.com/office/officeart/2005/8/layout/list1"/>
    <dgm:cxn modelId="{14051D8E-AB4B-43C9-B6AF-9EBADD061BDD}" type="presParOf" srcId="{00DAA0AD-FCE8-4A9D-AEE4-D4A72F1D0DED}" destId="{7C31FEF5-72D2-4BF4-93CA-5349B8A5790C}" srcOrd="10" destOrd="0" presId="urn:microsoft.com/office/officeart/2005/8/layout/list1"/>
    <dgm:cxn modelId="{DAEA92B8-2E56-41FE-B116-CB9DDD8EB0C1}" type="presParOf" srcId="{00DAA0AD-FCE8-4A9D-AEE4-D4A72F1D0DED}" destId="{5CFD6645-9F58-4EC7-93F6-01CDFCFB66E4}" srcOrd="11" destOrd="0" presId="urn:microsoft.com/office/officeart/2005/8/layout/list1"/>
    <dgm:cxn modelId="{70FD2E00-1837-4074-A1FA-B6210E309BC8}" type="presParOf" srcId="{00DAA0AD-FCE8-4A9D-AEE4-D4A72F1D0DED}" destId="{854DBA6A-321F-4ECC-B560-DCE7B15E1127}" srcOrd="12" destOrd="0" presId="urn:microsoft.com/office/officeart/2005/8/layout/list1"/>
    <dgm:cxn modelId="{C8CA1690-1761-4B81-9F05-95E8B98C955A}" type="presParOf" srcId="{854DBA6A-321F-4ECC-B560-DCE7B15E1127}" destId="{D80B28A6-9667-4B00-AF1C-B1DC39D6C151}" srcOrd="0" destOrd="0" presId="urn:microsoft.com/office/officeart/2005/8/layout/list1"/>
    <dgm:cxn modelId="{4AF4B0F4-E7C9-4B72-9219-63C3C63FF0FD}" type="presParOf" srcId="{854DBA6A-321F-4ECC-B560-DCE7B15E1127}" destId="{26533232-1E36-44B9-A673-2B2580079C03}" srcOrd="1" destOrd="0" presId="urn:microsoft.com/office/officeart/2005/8/layout/list1"/>
    <dgm:cxn modelId="{199C15D2-9DA0-4D3F-8751-CB5FA37BBD8F}" type="presParOf" srcId="{00DAA0AD-FCE8-4A9D-AEE4-D4A72F1D0DED}" destId="{4F644C05-B0C7-48E5-9A04-22305BF7DCDE}" srcOrd="13" destOrd="0" presId="urn:microsoft.com/office/officeart/2005/8/layout/list1"/>
    <dgm:cxn modelId="{D45EE8D2-EEC1-48FA-8B67-814FE1FE3C88}" type="presParOf" srcId="{00DAA0AD-FCE8-4A9D-AEE4-D4A72F1D0DED}" destId="{45F52DB4-C190-4788-A1ED-25C0C068EA86}" srcOrd="14" destOrd="0" presId="urn:microsoft.com/office/officeart/2005/8/layout/list1"/>
    <dgm:cxn modelId="{96885C9E-40C3-4448-BE21-027383641002}" type="presParOf" srcId="{00DAA0AD-FCE8-4A9D-AEE4-D4A72F1D0DED}" destId="{441EDA2E-5C90-4C97-AA7E-EA2C21D7ACCD}" srcOrd="15" destOrd="0" presId="urn:microsoft.com/office/officeart/2005/8/layout/list1"/>
    <dgm:cxn modelId="{3E435E35-A9EE-446B-92D3-32EBF7BB5AA9}" type="presParOf" srcId="{00DAA0AD-FCE8-4A9D-AEE4-D4A72F1D0DED}" destId="{8062E871-8150-4C73-814E-11319A29AC51}" srcOrd="16" destOrd="0" presId="urn:microsoft.com/office/officeart/2005/8/layout/list1"/>
    <dgm:cxn modelId="{D3B76463-5A53-4E77-8BE2-489B8849F847}" type="presParOf" srcId="{8062E871-8150-4C73-814E-11319A29AC51}" destId="{9080B248-AC1E-4F51-AE1E-CB4670D43A96}" srcOrd="0" destOrd="0" presId="urn:microsoft.com/office/officeart/2005/8/layout/list1"/>
    <dgm:cxn modelId="{EF7B6178-42B6-4965-89B8-658F13787646}" type="presParOf" srcId="{8062E871-8150-4C73-814E-11319A29AC51}" destId="{8055F23B-1564-4791-928A-76C498E332E7}" srcOrd="1" destOrd="0" presId="urn:microsoft.com/office/officeart/2005/8/layout/list1"/>
    <dgm:cxn modelId="{431EFAF3-2C85-4F83-97DE-C2E2379F3748}" type="presParOf" srcId="{00DAA0AD-FCE8-4A9D-AEE4-D4A72F1D0DED}" destId="{7A173969-B126-4AED-BF2F-C0DFE2EE7C61}" srcOrd="17" destOrd="0" presId="urn:microsoft.com/office/officeart/2005/8/layout/list1"/>
    <dgm:cxn modelId="{FE0ED7C6-290A-4EE6-8EB9-EA698C9D0107}" type="presParOf" srcId="{00DAA0AD-FCE8-4A9D-AEE4-D4A72F1D0DED}" destId="{BEB39A89-1CD2-46B1-AC68-5E1226A0587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390716-9CC1-4A22-B9A1-26FA8F896AF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320E720-ED30-4D9A-9D5A-61005489E46E}">
      <dgm:prSet phldrT="[Tekst]" custT="1"/>
      <dgm:spPr>
        <a:xfrm>
          <a:off x="1890210" y="1190934"/>
          <a:ext cx="1620180" cy="793956"/>
        </a:xfr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spcAft>
              <a:spcPct val="35000"/>
            </a:spcAft>
          </a:pPr>
          <a:r>
            <a:rPr lang="pl-PL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1 000 000 000 zł</a:t>
          </a:r>
        </a:p>
        <a:p>
          <a:pPr>
            <a:spcAft>
              <a:spcPct val="35000"/>
            </a:spcAft>
          </a:pPr>
          <a:r>
            <a:rPr lang="pl-PL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(1 miliard złotych)</a:t>
          </a:r>
          <a:endParaRPr lang="pl-PL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5881573-401E-4A97-82AC-7A0C9A867EAD}" type="parTrans" cxnId="{2C845123-28A0-41D7-A8B5-E667AF6A71B5}">
      <dgm:prSet/>
      <dgm:spPr/>
      <dgm:t>
        <a:bodyPr/>
        <a:lstStyle/>
        <a:p>
          <a:endParaRPr lang="pl-PL"/>
        </a:p>
      </dgm:t>
    </dgm:pt>
    <dgm:pt modelId="{E27BC274-8143-4A96-AA9A-BEAE931A6025}" type="sibTrans" cxnId="{2C845123-28A0-41D7-A8B5-E667AF6A71B5}">
      <dgm:prSet/>
      <dgm:spPr/>
      <dgm:t>
        <a:bodyPr/>
        <a:lstStyle/>
        <a:p>
          <a:endParaRPr lang="pl-PL"/>
        </a:p>
      </dgm:t>
    </dgm:pt>
    <dgm:pt modelId="{93E77135-37FE-402F-B4D1-91FF9D65CE16}">
      <dgm:prSet phldrT="[Tekst]"/>
      <dgm:spPr>
        <a:xfrm rot="16200000">
          <a:off x="556193" y="-556193"/>
          <a:ext cx="1587913" cy="2700300"/>
        </a:xfr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 0,5 do 90 mln zł</a:t>
          </a:r>
          <a:endParaRPr lang="pl-P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D8DEB0F-E6D6-4D3B-BE50-ACCE6F1C2708}" type="parTrans" cxnId="{26F2AC16-7413-4ACD-926C-7C93BC9F8EF8}">
      <dgm:prSet/>
      <dgm:spPr/>
      <dgm:t>
        <a:bodyPr/>
        <a:lstStyle/>
        <a:p>
          <a:endParaRPr lang="pl-PL"/>
        </a:p>
      </dgm:t>
    </dgm:pt>
    <dgm:pt modelId="{BCA23700-564C-41EA-B35B-2A09BCB74F5D}" type="sibTrans" cxnId="{26F2AC16-7413-4ACD-926C-7C93BC9F8EF8}">
      <dgm:prSet/>
      <dgm:spPr/>
      <dgm:t>
        <a:bodyPr/>
        <a:lstStyle/>
        <a:p>
          <a:endParaRPr lang="pl-PL"/>
        </a:p>
      </dgm:t>
    </dgm:pt>
    <dgm:pt modelId="{EC120C0D-ECFB-4A74-8613-99570B85C4DC}">
      <dgm:prSet phldrT="[Tekst]"/>
      <dgm:spPr>
        <a:xfrm>
          <a:off x="2700300" y="0"/>
          <a:ext cx="2700300" cy="1587913"/>
        </a:xfrm>
        <a:solidFill>
          <a:srgbClr val="F884C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 85% kosztów kwalifikowanych</a:t>
          </a:r>
          <a:endParaRPr lang="pl-P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A95C8B5-929B-470C-8335-68B2BE7A2C31}" type="parTrans" cxnId="{48036061-8E3B-41E8-B1E1-044245DDBBAF}">
      <dgm:prSet/>
      <dgm:spPr/>
      <dgm:t>
        <a:bodyPr/>
        <a:lstStyle/>
        <a:p>
          <a:endParaRPr lang="pl-PL"/>
        </a:p>
      </dgm:t>
    </dgm:pt>
    <dgm:pt modelId="{0A7CEFC3-3CF1-4A0F-BF5E-9075C696F9E8}" type="sibTrans" cxnId="{48036061-8E3B-41E8-B1E1-044245DDBBAF}">
      <dgm:prSet/>
      <dgm:spPr/>
      <dgm:t>
        <a:bodyPr/>
        <a:lstStyle/>
        <a:p>
          <a:endParaRPr lang="pl-PL"/>
        </a:p>
      </dgm:t>
    </dgm:pt>
    <dgm:pt modelId="{1AE6629C-99B0-483C-9185-06EDC2E1B715}">
      <dgm:prSet phldrT="[Tekst]"/>
      <dgm:spPr>
        <a:xfrm rot="5400000">
          <a:off x="3256493" y="1031719"/>
          <a:ext cx="1587913" cy="2700300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15 lat finansowania</a:t>
          </a:r>
          <a:endParaRPr lang="pl-P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6B45021-B5E3-496F-AB5E-7FB46060BEC8}" type="parTrans" cxnId="{341A781D-A086-42B8-A5A1-23E452AC0716}">
      <dgm:prSet/>
      <dgm:spPr/>
      <dgm:t>
        <a:bodyPr/>
        <a:lstStyle/>
        <a:p>
          <a:endParaRPr lang="pl-PL"/>
        </a:p>
      </dgm:t>
    </dgm:pt>
    <dgm:pt modelId="{6C44BEA1-5798-494B-AFC3-82CB795E705E}" type="sibTrans" cxnId="{341A781D-A086-42B8-A5A1-23E452AC0716}">
      <dgm:prSet/>
      <dgm:spPr/>
      <dgm:t>
        <a:bodyPr/>
        <a:lstStyle/>
        <a:p>
          <a:endParaRPr lang="pl-PL"/>
        </a:p>
      </dgm:t>
    </dgm:pt>
    <dgm:pt modelId="{0A237818-E05B-4FF2-94A9-48B214BD3F14}">
      <dgm:prSet phldrT="[Tekst]"/>
      <dgm:spPr>
        <a:xfrm rot="10800000">
          <a:off x="0" y="1587913"/>
          <a:ext cx="2700300" cy="1587913"/>
        </a:xfr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oprocentowanie </a:t>
          </a:r>
          <a:b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WIBOR 3M, ale nie mniej niż 2,0 %</a:t>
          </a:r>
          <a:endParaRPr lang="pl-PL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C7A0806-8D3B-448C-9D61-66854CBC43B4}" type="sibTrans" cxnId="{6A8CB18A-D47A-42C6-9EFD-FD778DB9FA5A}">
      <dgm:prSet/>
      <dgm:spPr/>
      <dgm:t>
        <a:bodyPr/>
        <a:lstStyle/>
        <a:p>
          <a:endParaRPr lang="pl-PL"/>
        </a:p>
      </dgm:t>
    </dgm:pt>
    <dgm:pt modelId="{2ED67340-0632-4BE4-86F2-845C49E36A95}" type="parTrans" cxnId="{6A8CB18A-D47A-42C6-9EFD-FD778DB9FA5A}">
      <dgm:prSet/>
      <dgm:spPr/>
      <dgm:t>
        <a:bodyPr/>
        <a:lstStyle/>
        <a:p>
          <a:endParaRPr lang="pl-PL"/>
        </a:p>
      </dgm:t>
    </dgm:pt>
    <dgm:pt modelId="{48A2CE9D-85E2-4A39-901C-8922865352EC}" type="pres">
      <dgm:prSet presAssocID="{9E390716-9CC1-4A22-B9A1-26FA8F896A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E6A7B92-44BA-40FB-873D-583A8D6A96FF}" type="pres">
      <dgm:prSet presAssocID="{9E390716-9CC1-4A22-B9A1-26FA8F896AF2}" presName="matrix" presStyleCnt="0"/>
      <dgm:spPr/>
    </dgm:pt>
    <dgm:pt modelId="{204A2BA0-19B1-4912-A8BF-C973AC03C617}" type="pres">
      <dgm:prSet presAssocID="{9E390716-9CC1-4A22-B9A1-26FA8F896AF2}" presName="tile1" presStyleLbl="node1" presStyleIdx="0" presStyleCnt="4" custAng="0"/>
      <dgm:spPr>
        <a:prstGeom prst="round1Rect">
          <a:avLst/>
        </a:prstGeom>
      </dgm:spPr>
      <dgm:t>
        <a:bodyPr/>
        <a:lstStyle/>
        <a:p>
          <a:endParaRPr lang="pl-PL"/>
        </a:p>
      </dgm:t>
    </dgm:pt>
    <dgm:pt modelId="{ED31E375-C356-45AF-B8E9-B94FF0B59AFA}" type="pres">
      <dgm:prSet presAssocID="{9E390716-9CC1-4A22-B9A1-26FA8F896A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408CD1-DA01-4E03-B8E8-C4E595CAFA56}" type="pres">
      <dgm:prSet presAssocID="{9E390716-9CC1-4A22-B9A1-26FA8F896AF2}" presName="tile2" presStyleLbl="node1" presStyleIdx="1" presStyleCnt="4" custLinFactNeighborX="9333" custLinFactNeighborY="-13604"/>
      <dgm:spPr>
        <a:prstGeom prst="round1Rect">
          <a:avLst/>
        </a:prstGeom>
      </dgm:spPr>
      <dgm:t>
        <a:bodyPr/>
        <a:lstStyle/>
        <a:p>
          <a:endParaRPr lang="pl-PL"/>
        </a:p>
      </dgm:t>
    </dgm:pt>
    <dgm:pt modelId="{B9518730-C57E-4844-BC7E-C5E31A56A5C0}" type="pres">
      <dgm:prSet presAssocID="{9E390716-9CC1-4A22-B9A1-26FA8F896A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C90B2F-A67C-4C1F-B56C-77C1929381B5}" type="pres">
      <dgm:prSet presAssocID="{9E390716-9CC1-4A22-B9A1-26FA8F896AF2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pl-PL"/>
        </a:p>
      </dgm:t>
    </dgm:pt>
    <dgm:pt modelId="{886101F7-4D62-4804-BC1B-1C04ADBA9C99}" type="pres">
      <dgm:prSet presAssocID="{9E390716-9CC1-4A22-B9A1-26FA8F896A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F32D9B-93AB-4BD2-B98E-20510AF63744}" type="pres">
      <dgm:prSet presAssocID="{9E390716-9CC1-4A22-B9A1-26FA8F896AF2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pl-PL"/>
        </a:p>
      </dgm:t>
    </dgm:pt>
    <dgm:pt modelId="{9D088175-AC25-445B-A976-23EDD9CCB809}" type="pres">
      <dgm:prSet presAssocID="{9E390716-9CC1-4A22-B9A1-26FA8F896A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FE58C8-FC2E-4797-84C6-8B9A0A387367}" type="pres">
      <dgm:prSet presAssocID="{9E390716-9CC1-4A22-B9A1-26FA8F896AF2}" presName="centerTile" presStyleLbl="fgShp" presStyleIdx="0" presStyleCnt="1" custScaleX="216819" custScaleY="125108" custLinFactNeighborX="-420" custLinFactNeighborY="-2044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pl-PL"/>
        </a:p>
      </dgm:t>
    </dgm:pt>
  </dgm:ptLst>
  <dgm:cxnLst>
    <dgm:cxn modelId="{B45C9F94-B840-46DC-81B6-16F98188D02E}" type="presOf" srcId="{9320E720-ED30-4D9A-9D5A-61005489E46E}" destId="{1DFE58C8-FC2E-4797-84C6-8B9A0A387367}" srcOrd="0" destOrd="0" presId="urn:microsoft.com/office/officeart/2005/8/layout/matrix1"/>
    <dgm:cxn modelId="{2C845123-28A0-41D7-A8B5-E667AF6A71B5}" srcId="{9E390716-9CC1-4A22-B9A1-26FA8F896AF2}" destId="{9320E720-ED30-4D9A-9D5A-61005489E46E}" srcOrd="0" destOrd="0" parTransId="{35881573-401E-4A97-82AC-7A0C9A867EAD}" sibTransId="{E27BC274-8143-4A96-AA9A-BEAE931A6025}"/>
    <dgm:cxn modelId="{9BE57F9B-DC8E-4181-AD5F-7F85AE7AC296}" type="presOf" srcId="{93E77135-37FE-402F-B4D1-91FF9D65CE16}" destId="{ED31E375-C356-45AF-B8E9-B94FF0B59AFA}" srcOrd="1" destOrd="0" presId="urn:microsoft.com/office/officeart/2005/8/layout/matrix1"/>
    <dgm:cxn modelId="{6A8CB18A-D47A-42C6-9EFD-FD778DB9FA5A}" srcId="{9320E720-ED30-4D9A-9D5A-61005489E46E}" destId="{0A237818-E05B-4FF2-94A9-48B214BD3F14}" srcOrd="2" destOrd="0" parTransId="{2ED67340-0632-4BE4-86F2-845C49E36A95}" sibTransId="{FC7A0806-8D3B-448C-9D61-66854CBC43B4}"/>
    <dgm:cxn modelId="{44F18EB3-BC06-46F8-8D48-200ED79033D6}" type="presOf" srcId="{0A237818-E05B-4FF2-94A9-48B214BD3F14}" destId="{886101F7-4D62-4804-BC1B-1C04ADBA9C99}" srcOrd="1" destOrd="0" presId="urn:microsoft.com/office/officeart/2005/8/layout/matrix1"/>
    <dgm:cxn modelId="{5F3E5E4E-AB76-4DB4-9579-7E367072C500}" type="presOf" srcId="{93E77135-37FE-402F-B4D1-91FF9D65CE16}" destId="{204A2BA0-19B1-4912-A8BF-C973AC03C617}" srcOrd="0" destOrd="0" presId="urn:microsoft.com/office/officeart/2005/8/layout/matrix1"/>
    <dgm:cxn modelId="{025D08F7-1B9F-4148-BF98-F77002D1B6D0}" type="presOf" srcId="{0A237818-E05B-4FF2-94A9-48B214BD3F14}" destId="{21C90B2F-A67C-4C1F-B56C-77C1929381B5}" srcOrd="0" destOrd="0" presId="urn:microsoft.com/office/officeart/2005/8/layout/matrix1"/>
    <dgm:cxn modelId="{48036061-8E3B-41E8-B1E1-044245DDBBAF}" srcId="{9320E720-ED30-4D9A-9D5A-61005489E46E}" destId="{EC120C0D-ECFB-4A74-8613-99570B85C4DC}" srcOrd="1" destOrd="0" parTransId="{7A95C8B5-929B-470C-8335-68B2BE7A2C31}" sibTransId="{0A7CEFC3-3CF1-4A0F-BF5E-9075C696F9E8}"/>
    <dgm:cxn modelId="{118CAED6-C1C4-4D82-B090-CAF6DE2FEA28}" type="presOf" srcId="{1AE6629C-99B0-483C-9185-06EDC2E1B715}" destId="{9D088175-AC25-445B-A976-23EDD9CCB809}" srcOrd="1" destOrd="0" presId="urn:microsoft.com/office/officeart/2005/8/layout/matrix1"/>
    <dgm:cxn modelId="{9775D5A7-0C4F-483B-8848-ADCDA814DCE0}" type="presOf" srcId="{9E390716-9CC1-4A22-B9A1-26FA8F896AF2}" destId="{48A2CE9D-85E2-4A39-901C-8922865352EC}" srcOrd="0" destOrd="0" presId="urn:microsoft.com/office/officeart/2005/8/layout/matrix1"/>
    <dgm:cxn modelId="{341A781D-A086-42B8-A5A1-23E452AC0716}" srcId="{9320E720-ED30-4D9A-9D5A-61005489E46E}" destId="{1AE6629C-99B0-483C-9185-06EDC2E1B715}" srcOrd="3" destOrd="0" parTransId="{86B45021-B5E3-496F-AB5E-7FB46060BEC8}" sibTransId="{6C44BEA1-5798-494B-AFC3-82CB795E705E}"/>
    <dgm:cxn modelId="{720D91C5-7948-4D3A-9D23-C63D9E4340AD}" type="presOf" srcId="{EC120C0D-ECFB-4A74-8613-99570B85C4DC}" destId="{B9518730-C57E-4844-BC7E-C5E31A56A5C0}" srcOrd="1" destOrd="0" presId="urn:microsoft.com/office/officeart/2005/8/layout/matrix1"/>
    <dgm:cxn modelId="{3C95E72A-139B-4295-9510-5FBA076C4913}" type="presOf" srcId="{EC120C0D-ECFB-4A74-8613-99570B85C4DC}" destId="{B3408CD1-DA01-4E03-B8E8-C4E595CAFA56}" srcOrd="0" destOrd="0" presId="urn:microsoft.com/office/officeart/2005/8/layout/matrix1"/>
    <dgm:cxn modelId="{26F2AC16-7413-4ACD-926C-7C93BC9F8EF8}" srcId="{9320E720-ED30-4D9A-9D5A-61005489E46E}" destId="{93E77135-37FE-402F-B4D1-91FF9D65CE16}" srcOrd="0" destOrd="0" parTransId="{ED8DEB0F-E6D6-4D3B-BE50-ACCE6F1C2708}" sibTransId="{BCA23700-564C-41EA-B35B-2A09BCB74F5D}"/>
    <dgm:cxn modelId="{645F5447-5C5F-4880-9A3F-50945C6A96D2}" type="presOf" srcId="{1AE6629C-99B0-483C-9185-06EDC2E1B715}" destId="{3CF32D9B-93AB-4BD2-B98E-20510AF63744}" srcOrd="0" destOrd="0" presId="urn:microsoft.com/office/officeart/2005/8/layout/matrix1"/>
    <dgm:cxn modelId="{BAA21A18-7BDB-4F07-A4DC-7D83B5F422F7}" type="presParOf" srcId="{48A2CE9D-85E2-4A39-901C-8922865352EC}" destId="{9E6A7B92-44BA-40FB-873D-583A8D6A96FF}" srcOrd="0" destOrd="0" presId="urn:microsoft.com/office/officeart/2005/8/layout/matrix1"/>
    <dgm:cxn modelId="{0D47D700-5AF5-4E6E-AE90-6FD4A367406B}" type="presParOf" srcId="{9E6A7B92-44BA-40FB-873D-583A8D6A96FF}" destId="{204A2BA0-19B1-4912-A8BF-C973AC03C617}" srcOrd="0" destOrd="0" presId="urn:microsoft.com/office/officeart/2005/8/layout/matrix1"/>
    <dgm:cxn modelId="{0E14A243-3A13-4B9B-8729-3294678499FC}" type="presParOf" srcId="{9E6A7B92-44BA-40FB-873D-583A8D6A96FF}" destId="{ED31E375-C356-45AF-B8E9-B94FF0B59AFA}" srcOrd="1" destOrd="0" presId="urn:microsoft.com/office/officeart/2005/8/layout/matrix1"/>
    <dgm:cxn modelId="{9DB0A248-3A51-4DF9-9EE2-E2B5C0436A09}" type="presParOf" srcId="{9E6A7B92-44BA-40FB-873D-583A8D6A96FF}" destId="{B3408CD1-DA01-4E03-B8E8-C4E595CAFA56}" srcOrd="2" destOrd="0" presId="urn:microsoft.com/office/officeart/2005/8/layout/matrix1"/>
    <dgm:cxn modelId="{1CE959EB-AC42-496D-AF57-2CE3D1B17A55}" type="presParOf" srcId="{9E6A7B92-44BA-40FB-873D-583A8D6A96FF}" destId="{B9518730-C57E-4844-BC7E-C5E31A56A5C0}" srcOrd="3" destOrd="0" presId="urn:microsoft.com/office/officeart/2005/8/layout/matrix1"/>
    <dgm:cxn modelId="{9D2EE5A1-E08C-4EE8-952E-79185A1E52B6}" type="presParOf" srcId="{9E6A7B92-44BA-40FB-873D-583A8D6A96FF}" destId="{21C90B2F-A67C-4C1F-B56C-77C1929381B5}" srcOrd="4" destOrd="0" presId="urn:microsoft.com/office/officeart/2005/8/layout/matrix1"/>
    <dgm:cxn modelId="{EF7BF1CE-90A7-41CC-9B8D-9EBCDC753E31}" type="presParOf" srcId="{9E6A7B92-44BA-40FB-873D-583A8D6A96FF}" destId="{886101F7-4D62-4804-BC1B-1C04ADBA9C99}" srcOrd="5" destOrd="0" presId="urn:microsoft.com/office/officeart/2005/8/layout/matrix1"/>
    <dgm:cxn modelId="{5AD82CC2-6287-4EE0-B723-B321F34789B4}" type="presParOf" srcId="{9E6A7B92-44BA-40FB-873D-583A8D6A96FF}" destId="{3CF32D9B-93AB-4BD2-B98E-20510AF63744}" srcOrd="6" destOrd="0" presId="urn:microsoft.com/office/officeart/2005/8/layout/matrix1"/>
    <dgm:cxn modelId="{CD39DB1F-A9ED-4EB9-9573-13F1EF5D5591}" type="presParOf" srcId="{9E6A7B92-44BA-40FB-873D-583A8D6A96FF}" destId="{9D088175-AC25-445B-A976-23EDD9CCB809}" srcOrd="7" destOrd="0" presId="urn:microsoft.com/office/officeart/2005/8/layout/matrix1"/>
    <dgm:cxn modelId="{44A81397-A097-4525-BA61-240457EC6F87}" type="presParOf" srcId="{48A2CE9D-85E2-4A39-901C-8922865352EC}" destId="{1DFE58C8-FC2E-4797-84C6-8B9A0A3873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B6043-1ED6-4272-B91D-E9B375A4EAB8}">
      <dsp:nvSpPr>
        <dsp:cNvPr id="0" name=""/>
        <dsp:cNvSpPr/>
      </dsp:nvSpPr>
      <dsp:spPr>
        <a:xfrm>
          <a:off x="1077187" y="230680"/>
          <a:ext cx="3602883" cy="354357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Innowacyjność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2975993" y="981580"/>
        <a:ext cx="1286744" cy="1054634"/>
      </dsp:txXfrm>
    </dsp:sp>
    <dsp:sp modelId="{863F7FF3-6F37-4E87-98DA-D2462532857B}">
      <dsp:nvSpPr>
        <dsp:cNvPr id="0" name=""/>
        <dsp:cNvSpPr/>
      </dsp:nvSpPr>
      <dsp:spPr>
        <a:xfrm>
          <a:off x="1103073" y="418962"/>
          <a:ext cx="3410626" cy="3410626"/>
        </a:xfrm>
        <a:prstGeom prst="pie">
          <a:avLst>
            <a:gd name="adj1" fmla="val 1800000"/>
            <a:gd name="adj2" fmla="val 9000000"/>
          </a:avLst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Efekt ekologiczny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1915127" y="2631809"/>
        <a:ext cx="1827121" cy="893259"/>
      </dsp:txXfrm>
    </dsp:sp>
    <dsp:sp modelId="{C264D7A5-1D61-4A6D-A1E2-6DC1E248BDD2}">
      <dsp:nvSpPr>
        <dsp:cNvPr id="0" name=""/>
        <dsp:cNvSpPr/>
      </dsp:nvSpPr>
      <dsp:spPr>
        <a:xfrm>
          <a:off x="1032831" y="297154"/>
          <a:ext cx="3410626" cy="3410626"/>
        </a:xfrm>
        <a:prstGeom prst="pie">
          <a:avLst>
            <a:gd name="adj1" fmla="val 9000000"/>
            <a:gd name="adj2" fmla="val 16200000"/>
          </a:avLst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Potencjał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tx1"/>
              </a:solidFill>
            </a:rPr>
            <a:t>rynkowy</a:t>
          </a:r>
          <a:endParaRPr lang="pl-PL" sz="1400" kern="1200" dirty="0">
            <a:solidFill>
              <a:schemeClr val="tx1"/>
            </a:solidFill>
          </a:endParaRPr>
        </a:p>
      </dsp:txBody>
      <dsp:txXfrm>
        <a:off x="1427895" y="1019882"/>
        <a:ext cx="1218081" cy="1015067"/>
      </dsp:txXfrm>
    </dsp:sp>
    <dsp:sp modelId="{0E3FFF19-FCAA-45E7-B154-A9AF2301E891}">
      <dsp:nvSpPr>
        <dsp:cNvPr id="0" name=""/>
        <dsp:cNvSpPr/>
      </dsp:nvSpPr>
      <dsp:spPr>
        <a:xfrm>
          <a:off x="961449" y="85318"/>
          <a:ext cx="3832894" cy="383289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C298B-6306-44CF-BAF9-8EA03E300967}">
      <dsp:nvSpPr>
        <dsp:cNvPr id="0" name=""/>
        <dsp:cNvSpPr/>
      </dsp:nvSpPr>
      <dsp:spPr>
        <a:xfrm>
          <a:off x="891939" y="207612"/>
          <a:ext cx="3832894" cy="383289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9B4F9-EA4E-435A-9700-AD39704FD86C}">
      <dsp:nvSpPr>
        <dsp:cNvPr id="0" name=""/>
        <dsp:cNvSpPr/>
      </dsp:nvSpPr>
      <dsp:spPr>
        <a:xfrm>
          <a:off x="821415" y="86020"/>
          <a:ext cx="3832894" cy="383289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C4162-33F7-40BB-BD33-C43BB6F4C7CD}">
      <dsp:nvSpPr>
        <dsp:cNvPr id="0" name=""/>
        <dsp:cNvSpPr/>
      </dsp:nvSpPr>
      <dsp:spPr>
        <a:xfrm>
          <a:off x="0" y="921295"/>
          <a:ext cx="76002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D347F-C0C6-4E8F-A87C-FF313CEE2D56}">
      <dsp:nvSpPr>
        <dsp:cNvPr id="0" name=""/>
        <dsp:cNvSpPr/>
      </dsp:nvSpPr>
      <dsp:spPr>
        <a:xfrm>
          <a:off x="380010" y="640855"/>
          <a:ext cx="5320145" cy="560880"/>
        </a:xfrm>
        <a:prstGeom prst="roundRect">
          <a:avLst/>
        </a:prstGeom>
        <a:solidFill>
          <a:srgbClr val="85B4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89" tIns="0" rIns="20108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Rozwój </a:t>
          </a:r>
          <a:r>
            <a:rPr lang="pl-PL" sz="1900" kern="1200" dirty="0" err="1" smtClean="0"/>
            <a:t>eko-innowacji</a:t>
          </a:r>
          <a:endParaRPr lang="pl-PL" sz="1900" kern="1200" dirty="0"/>
        </a:p>
      </dsp:txBody>
      <dsp:txXfrm>
        <a:off x="407390" y="668235"/>
        <a:ext cx="5265385" cy="506120"/>
      </dsp:txXfrm>
    </dsp:sp>
    <dsp:sp modelId="{086EC089-887B-44DF-B404-96BDE67F7A5C}">
      <dsp:nvSpPr>
        <dsp:cNvPr id="0" name=""/>
        <dsp:cNvSpPr/>
      </dsp:nvSpPr>
      <dsp:spPr>
        <a:xfrm>
          <a:off x="0" y="1783136"/>
          <a:ext cx="76002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DCB3B-76DB-4BED-8CFA-D8130DFA47EC}">
      <dsp:nvSpPr>
        <dsp:cNvPr id="0" name=""/>
        <dsp:cNvSpPr/>
      </dsp:nvSpPr>
      <dsp:spPr>
        <a:xfrm>
          <a:off x="380010" y="1502695"/>
          <a:ext cx="5320145" cy="560880"/>
        </a:xfrm>
        <a:prstGeom prst="roundRect">
          <a:avLst/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89" tIns="0" rIns="20108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Osiągnięcie wymiernych korzyści ekologicznych </a:t>
          </a:r>
          <a:endParaRPr lang="pl-PL" sz="1900" kern="1200" dirty="0"/>
        </a:p>
      </dsp:txBody>
      <dsp:txXfrm>
        <a:off x="407390" y="1530075"/>
        <a:ext cx="5265385" cy="506120"/>
      </dsp:txXfrm>
    </dsp:sp>
    <dsp:sp modelId="{F6611969-E8D6-45B7-A337-43931C2F2FBB}">
      <dsp:nvSpPr>
        <dsp:cNvPr id="0" name=""/>
        <dsp:cNvSpPr/>
      </dsp:nvSpPr>
      <dsp:spPr>
        <a:xfrm>
          <a:off x="0" y="2644976"/>
          <a:ext cx="76002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23C9D-226A-4BB8-9F64-E6F57125B7C7}">
      <dsp:nvSpPr>
        <dsp:cNvPr id="0" name=""/>
        <dsp:cNvSpPr/>
      </dsp:nvSpPr>
      <dsp:spPr>
        <a:xfrm>
          <a:off x="380010" y="2364536"/>
          <a:ext cx="532014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89" tIns="0" rIns="20108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Zacieśnianie współpracy miedzy biznesem </a:t>
          </a:r>
          <a:br>
            <a:rPr lang="pl-PL" sz="1900" kern="1200" dirty="0" smtClean="0"/>
          </a:br>
          <a:r>
            <a:rPr lang="pl-PL" sz="1900" kern="1200" dirty="0" smtClean="0"/>
            <a:t>i sektorem nauki</a:t>
          </a:r>
          <a:endParaRPr lang="pl-PL" sz="1900" kern="1200" dirty="0"/>
        </a:p>
      </dsp:txBody>
      <dsp:txXfrm>
        <a:off x="407390" y="2391916"/>
        <a:ext cx="5265385" cy="506120"/>
      </dsp:txXfrm>
    </dsp:sp>
    <dsp:sp modelId="{332DC8DC-2443-42D4-9212-0198EDE9BB73}">
      <dsp:nvSpPr>
        <dsp:cNvPr id="0" name=""/>
        <dsp:cNvSpPr/>
      </dsp:nvSpPr>
      <dsp:spPr>
        <a:xfrm>
          <a:off x="0" y="3506816"/>
          <a:ext cx="760020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767FF-7AD2-4440-930D-A9C1FDB9BF21}">
      <dsp:nvSpPr>
        <dsp:cNvPr id="0" name=""/>
        <dsp:cNvSpPr/>
      </dsp:nvSpPr>
      <dsp:spPr>
        <a:xfrm>
          <a:off x="380010" y="3226376"/>
          <a:ext cx="5320145" cy="560880"/>
        </a:xfrm>
        <a:prstGeom prst="round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089" tIns="0" rIns="20108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Pobudzenie innowacyjności polskiej gospodarki</a:t>
          </a:r>
        </a:p>
      </dsp:txBody>
      <dsp:txXfrm>
        <a:off x="407390" y="3253756"/>
        <a:ext cx="5265385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96CF-AE6D-43EB-A0C9-4EC59F747F1F}">
      <dsp:nvSpPr>
        <dsp:cNvPr id="0" name=""/>
        <dsp:cNvSpPr/>
      </dsp:nvSpPr>
      <dsp:spPr>
        <a:xfrm>
          <a:off x="0" y="0"/>
          <a:ext cx="8502732" cy="8937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Obszary  finansowania</a:t>
          </a:r>
          <a:endParaRPr lang="pl-PL" sz="2400" kern="1200" dirty="0"/>
        </a:p>
      </dsp:txBody>
      <dsp:txXfrm>
        <a:off x="0" y="0"/>
        <a:ext cx="8502732" cy="893717"/>
      </dsp:txXfrm>
    </dsp:sp>
    <dsp:sp modelId="{1719CC52-6111-4536-8701-0DF74AF67A25}">
      <dsp:nvSpPr>
        <dsp:cNvPr id="0" name=""/>
        <dsp:cNvSpPr/>
      </dsp:nvSpPr>
      <dsp:spPr>
        <a:xfrm>
          <a:off x="5119316" y="905597"/>
          <a:ext cx="1700131" cy="1876805"/>
        </a:xfrm>
        <a:prstGeom prst="rect">
          <a:avLst/>
        </a:prstGeom>
        <a:solidFill>
          <a:srgbClr val="9B658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środowiskowe aspekty pozyskiwania gazu niekonwencjonalnego</a:t>
          </a:r>
          <a:endParaRPr lang="pl-PL" sz="1600" kern="1200" dirty="0"/>
        </a:p>
      </dsp:txBody>
      <dsp:txXfrm>
        <a:off x="5119316" y="905597"/>
        <a:ext cx="1700131" cy="1876805"/>
      </dsp:txXfrm>
    </dsp:sp>
    <dsp:sp modelId="{CB80AA3B-2049-493E-A28C-DBE735710F75}">
      <dsp:nvSpPr>
        <dsp:cNvPr id="0" name=""/>
        <dsp:cNvSpPr/>
      </dsp:nvSpPr>
      <dsp:spPr>
        <a:xfrm>
          <a:off x="0" y="893717"/>
          <a:ext cx="1700131" cy="1876805"/>
        </a:xfrm>
        <a:prstGeom prst="rect">
          <a:avLst/>
        </a:prstGeom>
        <a:solidFill>
          <a:srgbClr val="85B4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efektywność energetyczna </a:t>
          </a:r>
          <a:br>
            <a:rPr lang="pl-PL" sz="1600" kern="1200" dirty="0" smtClean="0"/>
          </a:br>
          <a:r>
            <a:rPr lang="pl-PL" sz="1600" kern="1200" dirty="0" smtClean="0"/>
            <a:t>i magazynowanie energii</a:t>
          </a:r>
          <a:endParaRPr lang="pl-PL" sz="1600" kern="1200" dirty="0"/>
        </a:p>
      </dsp:txBody>
      <dsp:txXfrm>
        <a:off x="0" y="893717"/>
        <a:ext cx="1700131" cy="1876805"/>
      </dsp:txXfrm>
    </dsp:sp>
    <dsp:sp modelId="{0DA19EF4-E66C-4BF3-B826-C362B37B11C1}">
      <dsp:nvSpPr>
        <dsp:cNvPr id="0" name=""/>
        <dsp:cNvSpPr/>
      </dsp:nvSpPr>
      <dsp:spPr>
        <a:xfrm>
          <a:off x="3401300" y="893717"/>
          <a:ext cx="1700131" cy="1876805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pozyskiwanie energii z czystych źródeł</a:t>
          </a:r>
          <a:endParaRPr lang="pl-PL" sz="1600" kern="1200" dirty="0"/>
        </a:p>
      </dsp:txBody>
      <dsp:txXfrm>
        <a:off x="3401300" y="893717"/>
        <a:ext cx="1700131" cy="1876805"/>
      </dsp:txXfrm>
    </dsp:sp>
    <dsp:sp modelId="{272BE8DD-F513-4F60-B2E4-DA624AA14ED0}">
      <dsp:nvSpPr>
        <dsp:cNvPr id="0" name=""/>
        <dsp:cNvSpPr/>
      </dsp:nvSpPr>
      <dsp:spPr>
        <a:xfrm>
          <a:off x="1681345" y="905578"/>
          <a:ext cx="1700131" cy="1876805"/>
        </a:xfrm>
        <a:prstGeom prst="rect">
          <a:avLst/>
        </a:prstGeom>
        <a:solidFill>
          <a:schemeClr val="bg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nowatorskie metody otrzymywania paliw, energii </a:t>
          </a:r>
          <a:br>
            <a:rPr lang="pl-PL" sz="1600" kern="1200" dirty="0" smtClean="0"/>
          </a:br>
          <a:r>
            <a:rPr lang="pl-PL" sz="1600" kern="1200" dirty="0" smtClean="0"/>
            <a:t>i materiałów </a:t>
          </a:r>
          <a:br>
            <a:rPr lang="pl-PL" sz="1600" kern="1200" dirty="0" smtClean="0"/>
          </a:br>
          <a:r>
            <a:rPr lang="pl-PL" sz="1600" kern="1200" dirty="0" smtClean="0"/>
            <a:t>z odpadów oraz recyklingu odpadów</a:t>
          </a:r>
          <a:endParaRPr lang="pl-PL" sz="1600" kern="1200" dirty="0"/>
        </a:p>
      </dsp:txBody>
      <dsp:txXfrm>
        <a:off x="1681345" y="905578"/>
        <a:ext cx="1700131" cy="1876805"/>
      </dsp:txXfrm>
    </dsp:sp>
    <dsp:sp modelId="{B6B91C06-19CC-46AB-8799-5A3763D278AF}">
      <dsp:nvSpPr>
        <dsp:cNvPr id="0" name=""/>
        <dsp:cNvSpPr/>
      </dsp:nvSpPr>
      <dsp:spPr>
        <a:xfrm>
          <a:off x="6801562" y="893717"/>
          <a:ext cx="1700131" cy="1876805"/>
        </a:xfrm>
        <a:prstGeom prst="rect">
          <a:avLst/>
        </a:prstGeom>
        <a:solidFill>
          <a:schemeClr val="bg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>
                  <a:lumMod val="50000"/>
                </a:schemeClr>
              </a:solidFill>
            </a:rPr>
            <a:t>ochrona </a:t>
          </a:r>
          <a:br>
            <a:rPr lang="pl-PL" sz="1600" kern="1200" dirty="0" smtClean="0">
              <a:solidFill>
                <a:schemeClr val="bg1">
                  <a:lumMod val="50000"/>
                </a:schemeClr>
              </a:solidFill>
            </a:rPr>
          </a:br>
          <a:r>
            <a:rPr lang="pl-PL" sz="1600" kern="1200" dirty="0" smtClean="0">
              <a:solidFill>
                <a:schemeClr val="bg1">
                  <a:lumMod val="50000"/>
                </a:schemeClr>
              </a:solidFill>
            </a:rPr>
            <a:t>i racjonalizacja wykorzystania wód</a:t>
          </a:r>
          <a:endParaRPr lang="pl-PL" sz="16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801562" y="893717"/>
        <a:ext cx="1700131" cy="1876805"/>
      </dsp:txXfrm>
    </dsp:sp>
    <dsp:sp modelId="{67FAC5F0-AA01-4339-8F34-4015446F5618}">
      <dsp:nvSpPr>
        <dsp:cNvPr id="0" name=""/>
        <dsp:cNvSpPr/>
      </dsp:nvSpPr>
      <dsp:spPr>
        <a:xfrm>
          <a:off x="0" y="2770523"/>
          <a:ext cx="8502732" cy="2085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3E091-E759-494B-973D-1E731BCA9260}">
      <dsp:nvSpPr>
        <dsp:cNvPr id="0" name=""/>
        <dsp:cNvSpPr/>
      </dsp:nvSpPr>
      <dsp:spPr>
        <a:xfrm rot="10800000">
          <a:off x="1596920" y="0"/>
          <a:ext cx="4948843" cy="1626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15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Faza </a:t>
          </a:r>
          <a:r>
            <a:rPr lang="pl-PL" sz="2100" kern="1200" dirty="0" err="1" smtClean="0"/>
            <a:t>B+R</a:t>
          </a:r>
          <a:r>
            <a:rPr lang="pl-PL" sz="2100" kern="1200" dirty="0" smtClean="0"/>
            <a:t>: </a:t>
          </a:r>
          <a:br>
            <a:rPr lang="pl-PL" sz="2100" kern="1200" dirty="0" smtClean="0"/>
          </a:br>
          <a:r>
            <a:rPr lang="pl-PL" sz="2100" kern="1200" dirty="0" smtClean="0"/>
            <a:t>od 0,5 do 10 mln PLN</a:t>
          </a:r>
          <a:endParaRPr lang="pl-PL" sz="2100" kern="1200" dirty="0"/>
        </a:p>
      </dsp:txBody>
      <dsp:txXfrm rot="10800000">
        <a:off x="2003497" y="0"/>
        <a:ext cx="4542266" cy="1626310"/>
      </dsp:txXfrm>
    </dsp:sp>
    <dsp:sp modelId="{56121538-4447-4BCE-A788-9A24DFFA116C}">
      <dsp:nvSpPr>
        <dsp:cNvPr id="0" name=""/>
        <dsp:cNvSpPr/>
      </dsp:nvSpPr>
      <dsp:spPr>
        <a:xfrm>
          <a:off x="900312" y="52133"/>
          <a:ext cx="1384803" cy="152720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8C9AE-944B-42C6-961F-07EEEA9C3DFE}">
      <dsp:nvSpPr>
        <dsp:cNvPr id="0" name=""/>
        <dsp:cNvSpPr/>
      </dsp:nvSpPr>
      <dsp:spPr>
        <a:xfrm rot="10800000">
          <a:off x="1595090" y="2114355"/>
          <a:ext cx="4948843" cy="1626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715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kern="1200" dirty="0" smtClean="0"/>
            <a:t>Faza W:</a:t>
          </a:r>
          <a:br>
            <a:rPr lang="pl-PL" sz="2100" kern="1200" dirty="0" smtClean="0"/>
          </a:br>
          <a:r>
            <a:rPr lang="pl-PL" sz="2100" kern="1200" dirty="0" smtClean="0"/>
            <a:t>do 20 mln PLN, </a:t>
          </a:r>
          <a:br>
            <a:rPr lang="pl-PL" sz="2100" kern="1200" dirty="0" smtClean="0"/>
          </a:br>
          <a:r>
            <a:rPr lang="pl-PL" sz="2100" kern="1200" dirty="0" smtClean="0"/>
            <a:t>lecz nie więcej niż </a:t>
          </a:r>
          <a:br>
            <a:rPr lang="pl-PL" sz="2100" kern="1200" dirty="0" smtClean="0"/>
          </a:br>
          <a:r>
            <a:rPr lang="pl-PL" sz="2100" kern="1200" dirty="0" smtClean="0"/>
            <a:t>5-krotność  dofinansowania fazy </a:t>
          </a:r>
          <a:r>
            <a:rPr lang="pl-PL" sz="2100" kern="1200" dirty="0" err="1" smtClean="0"/>
            <a:t>B+R</a:t>
          </a:r>
          <a:endParaRPr lang="pl-PL" sz="2100" kern="1200" dirty="0"/>
        </a:p>
      </dsp:txBody>
      <dsp:txXfrm rot="10800000">
        <a:off x="2001667" y="2114355"/>
        <a:ext cx="4542266" cy="1626310"/>
      </dsp:txXfrm>
    </dsp:sp>
    <dsp:sp modelId="{9892D1C5-534C-4F1A-9BE1-F86B5B017C29}">
      <dsp:nvSpPr>
        <dsp:cNvPr id="0" name=""/>
        <dsp:cNvSpPr/>
      </dsp:nvSpPr>
      <dsp:spPr>
        <a:xfrm>
          <a:off x="839935" y="2114355"/>
          <a:ext cx="1626310" cy="162631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F60A-8B55-4F8A-85C8-3043B48DE261}">
      <dsp:nvSpPr>
        <dsp:cNvPr id="0" name=""/>
        <dsp:cNvSpPr/>
      </dsp:nvSpPr>
      <dsp:spPr>
        <a:xfrm>
          <a:off x="-5448333" y="-834661"/>
          <a:ext cx="6490609" cy="64906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50516-9AB5-467C-82F2-CE48B2141F3F}">
      <dsp:nvSpPr>
        <dsp:cNvPr id="0" name=""/>
        <dsp:cNvSpPr/>
      </dsp:nvSpPr>
      <dsp:spPr>
        <a:xfrm>
          <a:off x="338213" y="219175"/>
          <a:ext cx="7734326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Modułowy system magazynowania energii elektrycznej</a:t>
          </a:r>
          <a:endParaRPr lang="pl-PL" sz="1300" kern="1200" dirty="0"/>
        </a:p>
      </dsp:txBody>
      <dsp:txXfrm>
        <a:off x="338213" y="219175"/>
        <a:ext cx="7734326" cy="438158"/>
      </dsp:txXfrm>
    </dsp:sp>
    <dsp:sp modelId="{61329835-2BE6-4843-B040-9B708E7F04D0}">
      <dsp:nvSpPr>
        <dsp:cNvPr id="0" name=""/>
        <dsp:cNvSpPr/>
      </dsp:nvSpPr>
      <dsp:spPr>
        <a:xfrm>
          <a:off x="64364" y="164405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D610-F217-462C-A768-01F8FB921628}">
      <dsp:nvSpPr>
        <dsp:cNvPr id="0" name=""/>
        <dsp:cNvSpPr/>
      </dsp:nvSpPr>
      <dsp:spPr>
        <a:xfrm>
          <a:off x="735005" y="876799"/>
          <a:ext cx="733753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Innowacyjny budynek wielorodzinny</a:t>
          </a:r>
          <a:endParaRPr lang="pl-PL" sz="1300" kern="1200" dirty="0"/>
        </a:p>
      </dsp:txBody>
      <dsp:txXfrm>
        <a:off x="735005" y="876799"/>
        <a:ext cx="7337534" cy="438158"/>
      </dsp:txXfrm>
    </dsp:sp>
    <dsp:sp modelId="{DDA38D6D-72FA-4111-98F8-99F3EF917A47}">
      <dsp:nvSpPr>
        <dsp:cNvPr id="0" name=""/>
        <dsp:cNvSpPr/>
      </dsp:nvSpPr>
      <dsp:spPr>
        <a:xfrm>
          <a:off x="461156" y="822029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1ADB0-5663-4209-9270-0C80701C1476}">
      <dsp:nvSpPr>
        <dsp:cNvPr id="0" name=""/>
        <dsp:cNvSpPr/>
      </dsp:nvSpPr>
      <dsp:spPr>
        <a:xfrm>
          <a:off x="952445" y="1533940"/>
          <a:ext cx="712009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Zintegrowana platforma poprawy efektywności eksploatacji energetycznych sieci dystrybucyjnych.</a:t>
          </a:r>
          <a:endParaRPr lang="pl-PL" sz="1300" kern="1200" dirty="0"/>
        </a:p>
      </dsp:txBody>
      <dsp:txXfrm>
        <a:off x="952445" y="1533940"/>
        <a:ext cx="7120094" cy="438158"/>
      </dsp:txXfrm>
    </dsp:sp>
    <dsp:sp modelId="{06569CB3-0C69-461F-9D82-329EEE7482D6}">
      <dsp:nvSpPr>
        <dsp:cNvPr id="0" name=""/>
        <dsp:cNvSpPr/>
      </dsp:nvSpPr>
      <dsp:spPr>
        <a:xfrm>
          <a:off x="678596" y="1479170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329E-F08F-4B88-AF52-D86A06093837}">
      <dsp:nvSpPr>
        <dsp:cNvPr id="0" name=""/>
        <dsp:cNvSpPr/>
      </dsp:nvSpPr>
      <dsp:spPr>
        <a:xfrm>
          <a:off x="1021871" y="2191564"/>
          <a:ext cx="7050668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Optymalizacja procesu wytwarzania energii cieplnej i elektrycznej w systemach kogeneracyjnych w elektrociepłowniach</a:t>
          </a:r>
          <a:endParaRPr lang="pl-PL" sz="1300" kern="1200" dirty="0"/>
        </a:p>
      </dsp:txBody>
      <dsp:txXfrm>
        <a:off x="1021871" y="2191564"/>
        <a:ext cx="7050668" cy="438158"/>
      </dsp:txXfrm>
    </dsp:sp>
    <dsp:sp modelId="{267E62BB-432C-4F3A-A1B3-1D409C6D113C}">
      <dsp:nvSpPr>
        <dsp:cNvPr id="0" name=""/>
        <dsp:cNvSpPr/>
      </dsp:nvSpPr>
      <dsp:spPr>
        <a:xfrm>
          <a:off x="748022" y="2136794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52EE8-776E-478F-9B2D-D7E1D490E661}">
      <dsp:nvSpPr>
        <dsp:cNvPr id="0" name=""/>
        <dsp:cNvSpPr/>
      </dsp:nvSpPr>
      <dsp:spPr>
        <a:xfrm>
          <a:off x="952445" y="2849187"/>
          <a:ext cx="712009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Komplementarne magazyny energii dla Odnawialnych Źródeł Energii</a:t>
          </a:r>
          <a:endParaRPr lang="pl-PL" sz="1300" kern="1200" dirty="0"/>
        </a:p>
      </dsp:txBody>
      <dsp:txXfrm>
        <a:off x="952445" y="2849187"/>
        <a:ext cx="7120094" cy="438158"/>
      </dsp:txXfrm>
    </dsp:sp>
    <dsp:sp modelId="{439F4B84-47A8-46D9-95D6-29E21B3B007A}">
      <dsp:nvSpPr>
        <dsp:cNvPr id="0" name=""/>
        <dsp:cNvSpPr/>
      </dsp:nvSpPr>
      <dsp:spPr>
        <a:xfrm>
          <a:off x="678596" y="2794417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6815-F249-4156-B468-D27B8663DA1D}">
      <dsp:nvSpPr>
        <dsp:cNvPr id="0" name=""/>
        <dsp:cNvSpPr/>
      </dsp:nvSpPr>
      <dsp:spPr>
        <a:xfrm>
          <a:off x="735005" y="3506329"/>
          <a:ext cx="733753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smtClean="0"/>
            <a:t>Smart Grids w Budownictwie Wielorodzinnym</a:t>
          </a:r>
          <a:endParaRPr lang="pl-PL" sz="1300" kern="1200" dirty="0"/>
        </a:p>
      </dsp:txBody>
      <dsp:txXfrm>
        <a:off x="735005" y="3506329"/>
        <a:ext cx="7337534" cy="438158"/>
      </dsp:txXfrm>
    </dsp:sp>
    <dsp:sp modelId="{546A12CB-9D0A-439D-9373-3543F25728A5}">
      <dsp:nvSpPr>
        <dsp:cNvPr id="0" name=""/>
        <dsp:cNvSpPr/>
      </dsp:nvSpPr>
      <dsp:spPr>
        <a:xfrm>
          <a:off x="461156" y="3451559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CE87D-155D-4BB5-A256-4A87FB6FDFD8}">
      <dsp:nvSpPr>
        <dsp:cNvPr id="0" name=""/>
        <dsp:cNvSpPr/>
      </dsp:nvSpPr>
      <dsp:spPr>
        <a:xfrm>
          <a:off x="338213" y="4163952"/>
          <a:ext cx="7734326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Innowacyjny System Inteligentnego Zarządzania Energią Elektryczną</a:t>
          </a:r>
          <a:endParaRPr lang="pl-PL" sz="1300" kern="1200" dirty="0"/>
        </a:p>
      </dsp:txBody>
      <dsp:txXfrm>
        <a:off x="338213" y="4163952"/>
        <a:ext cx="7734326" cy="438158"/>
      </dsp:txXfrm>
    </dsp:sp>
    <dsp:sp modelId="{3DEA32CC-3535-4079-A6F8-7AAFCCE1DBD0}">
      <dsp:nvSpPr>
        <dsp:cNvPr id="0" name=""/>
        <dsp:cNvSpPr/>
      </dsp:nvSpPr>
      <dsp:spPr>
        <a:xfrm>
          <a:off x="64364" y="4109182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0F60A-8B55-4F8A-85C8-3043B48DE261}">
      <dsp:nvSpPr>
        <dsp:cNvPr id="0" name=""/>
        <dsp:cNvSpPr/>
      </dsp:nvSpPr>
      <dsp:spPr>
        <a:xfrm>
          <a:off x="-5448333" y="-834661"/>
          <a:ext cx="6490609" cy="6490609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50516-9AB5-467C-82F2-CE48B2141F3F}">
      <dsp:nvSpPr>
        <dsp:cNvPr id="0" name=""/>
        <dsp:cNvSpPr/>
      </dsp:nvSpPr>
      <dsp:spPr>
        <a:xfrm>
          <a:off x="338213" y="219175"/>
          <a:ext cx="7734326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Hybrydowy system ogrzewania i klimatyzacji budynku</a:t>
          </a:r>
          <a:endParaRPr lang="pl-PL" sz="1300" kern="1200" dirty="0"/>
        </a:p>
      </dsp:txBody>
      <dsp:txXfrm>
        <a:off x="338213" y="219175"/>
        <a:ext cx="7734326" cy="438158"/>
      </dsp:txXfrm>
    </dsp:sp>
    <dsp:sp modelId="{61329835-2BE6-4843-B040-9B708E7F04D0}">
      <dsp:nvSpPr>
        <dsp:cNvPr id="0" name=""/>
        <dsp:cNvSpPr/>
      </dsp:nvSpPr>
      <dsp:spPr>
        <a:xfrm>
          <a:off x="64364" y="164405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7D610-F217-462C-A768-01F8FB921628}">
      <dsp:nvSpPr>
        <dsp:cNvPr id="0" name=""/>
        <dsp:cNvSpPr/>
      </dsp:nvSpPr>
      <dsp:spPr>
        <a:xfrm>
          <a:off x="735005" y="876799"/>
          <a:ext cx="733753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Innowacyjna technologia produkcji biopaliw stałych</a:t>
          </a:r>
          <a:endParaRPr lang="pl-PL" sz="1300" kern="1200" dirty="0"/>
        </a:p>
      </dsp:txBody>
      <dsp:txXfrm>
        <a:off x="735005" y="876799"/>
        <a:ext cx="7337534" cy="438158"/>
      </dsp:txXfrm>
    </dsp:sp>
    <dsp:sp modelId="{DDA38D6D-72FA-4111-98F8-99F3EF917A47}">
      <dsp:nvSpPr>
        <dsp:cNvPr id="0" name=""/>
        <dsp:cNvSpPr/>
      </dsp:nvSpPr>
      <dsp:spPr>
        <a:xfrm>
          <a:off x="461156" y="822029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1ADB0-5663-4209-9270-0C80701C1476}">
      <dsp:nvSpPr>
        <dsp:cNvPr id="0" name=""/>
        <dsp:cNvSpPr/>
      </dsp:nvSpPr>
      <dsp:spPr>
        <a:xfrm>
          <a:off x="952445" y="1533940"/>
          <a:ext cx="712009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Produkcja energii elektrycznej z biomasy z zastosowaniem ogniw paliwowych</a:t>
          </a:r>
          <a:endParaRPr lang="pl-PL" sz="1300" kern="1200" dirty="0"/>
        </a:p>
      </dsp:txBody>
      <dsp:txXfrm>
        <a:off x="952445" y="1533940"/>
        <a:ext cx="7120094" cy="438158"/>
      </dsp:txXfrm>
    </dsp:sp>
    <dsp:sp modelId="{06569CB3-0C69-461F-9D82-329EEE7482D6}">
      <dsp:nvSpPr>
        <dsp:cNvPr id="0" name=""/>
        <dsp:cNvSpPr/>
      </dsp:nvSpPr>
      <dsp:spPr>
        <a:xfrm>
          <a:off x="678596" y="1479170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3329E-F08F-4B88-AF52-D86A06093837}">
      <dsp:nvSpPr>
        <dsp:cNvPr id="0" name=""/>
        <dsp:cNvSpPr/>
      </dsp:nvSpPr>
      <dsp:spPr>
        <a:xfrm>
          <a:off x="1021871" y="2191564"/>
          <a:ext cx="7050668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Elektrownie wiatrowe z maszyną indukcyjną i przetwarzaniem energii opartym na falowniku prądu</a:t>
          </a:r>
          <a:endParaRPr lang="pl-PL" sz="1300" kern="1200" dirty="0"/>
        </a:p>
      </dsp:txBody>
      <dsp:txXfrm>
        <a:off x="1021871" y="2191564"/>
        <a:ext cx="7050668" cy="438158"/>
      </dsp:txXfrm>
    </dsp:sp>
    <dsp:sp modelId="{267E62BB-432C-4F3A-A1B3-1D409C6D113C}">
      <dsp:nvSpPr>
        <dsp:cNvPr id="0" name=""/>
        <dsp:cNvSpPr/>
      </dsp:nvSpPr>
      <dsp:spPr>
        <a:xfrm>
          <a:off x="748022" y="2136794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F52EE8-776E-478F-9B2D-D7E1D490E661}">
      <dsp:nvSpPr>
        <dsp:cNvPr id="0" name=""/>
        <dsp:cNvSpPr/>
      </dsp:nvSpPr>
      <dsp:spPr>
        <a:xfrm>
          <a:off x="952445" y="2849187"/>
          <a:ext cx="712009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Innowacyjny system wysokoefektywnego wytwarzania energii elektrycznej w elektrowniach fotowoltaicznych z czynnym monitoringiem</a:t>
          </a:r>
          <a:endParaRPr lang="pl-PL" sz="1300" kern="1200" dirty="0"/>
        </a:p>
      </dsp:txBody>
      <dsp:txXfrm>
        <a:off x="952445" y="2849187"/>
        <a:ext cx="7120094" cy="438158"/>
      </dsp:txXfrm>
    </dsp:sp>
    <dsp:sp modelId="{439F4B84-47A8-46D9-95D6-29E21B3B007A}">
      <dsp:nvSpPr>
        <dsp:cNvPr id="0" name=""/>
        <dsp:cNvSpPr/>
      </dsp:nvSpPr>
      <dsp:spPr>
        <a:xfrm>
          <a:off x="678596" y="2794417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16815-F249-4156-B468-D27B8663DA1D}">
      <dsp:nvSpPr>
        <dsp:cNvPr id="0" name=""/>
        <dsp:cNvSpPr/>
      </dsp:nvSpPr>
      <dsp:spPr>
        <a:xfrm>
          <a:off x="735005" y="3506329"/>
          <a:ext cx="7337534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Lokalna Biogazownia Odpadowa</a:t>
          </a:r>
          <a:endParaRPr lang="pl-PL" sz="1300" kern="1200" dirty="0"/>
        </a:p>
      </dsp:txBody>
      <dsp:txXfrm>
        <a:off x="735005" y="3506329"/>
        <a:ext cx="7337534" cy="438158"/>
      </dsp:txXfrm>
    </dsp:sp>
    <dsp:sp modelId="{546A12CB-9D0A-439D-9373-3543F25728A5}">
      <dsp:nvSpPr>
        <dsp:cNvPr id="0" name=""/>
        <dsp:cNvSpPr/>
      </dsp:nvSpPr>
      <dsp:spPr>
        <a:xfrm>
          <a:off x="461156" y="3451559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CE87D-155D-4BB5-A256-4A87FB6FDFD8}">
      <dsp:nvSpPr>
        <dsp:cNvPr id="0" name=""/>
        <dsp:cNvSpPr/>
      </dsp:nvSpPr>
      <dsp:spPr>
        <a:xfrm>
          <a:off x="338213" y="4163952"/>
          <a:ext cx="7734326" cy="4381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78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 smtClean="0"/>
            <a:t>Technologie solarne podstawą ekologicznej, opłacalnej i zdecentralizowanej energii XXI wieku</a:t>
          </a:r>
          <a:endParaRPr lang="pl-PL" sz="1300" kern="1200" dirty="0"/>
        </a:p>
      </dsp:txBody>
      <dsp:txXfrm>
        <a:off x="338213" y="4163952"/>
        <a:ext cx="7734326" cy="438158"/>
      </dsp:txXfrm>
    </dsp:sp>
    <dsp:sp modelId="{3DEA32CC-3535-4079-A6F8-7AAFCCE1DBD0}">
      <dsp:nvSpPr>
        <dsp:cNvPr id="0" name=""/>
        <dsp:cNvSpPr/>
      </dsp:nvSpPr>
      <dsp:spPr>
        <a:xfrm>
          <a:off x="64364" y="4109182"/>
          <a:ext cx="547698" cy="547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CB585-5EF0-4B84-88C7-A9BCAB0DF55D}">
      <dsp:nvSpPr>
        <dsp:cNvPr id="0" name=""/>
        <dsp:cNvSpPr/>
      </dsp:nvSpPr>
      <dsp:spPr>
        <a:xfrm>
          <a:off x="0" y="672723"/>
          <a:ext cx="79208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80A5D-CADB-4A1B-A285-C65AF07DCF9A}">
      <dsp:nvSpPr>
        <dsp:cNvPr id="0" name=""/>
        <dsp:cNvSpPr/>
      </dsp:nvSpPr>
      <dsp:spPr>
        <a:xfrm>
          <a:off x="396044" y="173456"/>
          <a:ext cx="5544616" cy="6616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Arial" charset="0"/>
              <a:cs typeface="Arial" charset="0"/>
            </a:rPr>
            <a:t>Zrównoważona energetyka</a:t>
          </a:r>
          <a:endParaRPr lang="pl-PL" sz="1600" kern="1200" dirty="0"/>
        </a:p>
      </dsp:txBody>
      <dsp:txXfrm>
        <a:off x="428342" y="205754"/>
        <a:ext cx="5480020" cy="597030"/>
      </dsp:txXfrm>
    </dsp:sp>
    <dsp:sp modelId="{EF084A53-830A-4EF0-BF2A-7053469E7D68}">
      <dsp:nvSpPr>
        <dsp:cNvPr id="0" name=""/>
        <dsp:cNvSpPr/>
      </dsp:nvSpPr>
      <dsp:spPr>
        <a:xfrm>
          <a:off x="0" y="1523270"/>
          <a:ext cx="79208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BB730-0016-4F37-810F-63D1850A4E00}">
      <dsp:nvSpPr>
        <dsp:cNvPr id="0" name=""/>
        <dsp:cNvSpPr/>
      </dsp:nvSpPr>
      <dsp:spPr>
        <a:xfrm>
          <a:off x="396044" y="1009323"/>
          <a:ext cx="5544616" cy="676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Arial" charset="0"/>
              <a:cs typeface="Arial" charset="0"/>
            </a:rPr>
            <a:t>Zdrowe społeczeństwo</a:t>
          </a:r>
          <a:endParaRPr lang="pl-PL" altLang="pl-PL" sz="1600" kern="1200" dirty="0">
            <a:latin typeface="Arial" charset="0"/>
            <a:cs typeface="Arial" charset="0"/>
          </a:endParaRPr>
        </a:p>
      </dsp:txBody>
      <dsp:txXfrm>
        <a:off x="429059" y="1042338"/>
        <a:ext cx="5478586" cy="610277"/>
      </dsp:txXfrm>
    </dsp:sp>
    <dsp:sp modelId="{7C31FEF5-72D2-4BF4-93CA-5349B8A5790C}">
      <dsp:nvSpPr>
        <dsp:cNvPr id="0" name=""/>
        <dsp:cNvSpPr/>
      </dsp:nvSpPr>
      <dsp:spPr>
        <a:xfrm>
          <a:off x="0" y="2271164"/>
          <a:ext cx="79208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8D40A-A2EC-425E-A260-814184048592}">
      <dsp:nvSpPr>
        <dsp:cNvPr id="0" name=""/>
        <dsp:cNvSpPr/>
      </dsp:nvSpPr>
      <dsp:spPr>
        <a:xfrm>
          <a:off x="396044" y="1859870"/>
          <a:ext cx="5544616" cy="573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Arial" charset="0"/>
              <a:cs typeface="Arial" charset="0"/>
            </a:rPr>
            <a:t>Biogospodarka rolno-spożywcza, leśno-drzewna i środowiskowa</a:t>
          </a:r>
          <a:endParaRPr lang="pl-PL" sz="1600" kern="1200" dirty="0"/>
        </a:p>
      </dsp:txBody>
      <dsp:txXfrm>
        <a:off x="424047" y="1887873"/>
        <a:ext cx="5488610" cy="517647"/>
      </dsp:txXfrm>
    </dsp:sp>
    <dsp:sp modelId="{45F52DB4-C190-4788-A1ED-25C0C068EA86}">
      <dsp:nvSpPr>
        <dsp:cNvPr id="0" name=""/>
        <dsp:cNvSpPr/>
      </dsp:nvSpPr>
      <dsp:spPr>
        <a:xfrm>
          <a:off x="0" y="3077780"/>
          <a:ext cx="79208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33232-1E36-44B9-A673-2B2580079C03}">
      <dsp:nvSpPr>
        <dsp:cNvPr id="0" name=""/>
        <dsp:cNvSpPr/>
      </dsp:nvSpPr>
      <dsp:spPr>
        <a:xfrm>
          <a:off x="396044" y="2607764"/>
          <a:ext cx="5544616" cy="632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Arial" charset="0"/>
              <a:cs typeface="Arial" charset="0"/>
            </a:rPr>
            <a:t>Surowce naturalne i gospodarka odpadami</a:t>
          </a:r>
          <a:endParaRPr lang="pl-PL" sz="1600" kern="1200" dirty="0"/>
        </a:p>
      </dsp:txBody>
      <dsp:txXfrm>
        <a:off x="426914" y="2638634"/>
        <a:ext cx="5482876" cy="570635"/>
      </dsp:txXfrm>
    </dsp:sp>
    <dsp:sp modelId="{BEB39A89-1CD2-46B1-AC68-5E1226A05874}">
      <dsp:nvSpPr>
        <dsp:cNvPr id="0" name=""/>
        <dsp:cNvSpPr/>
      </dsp:nvSpPr>
      <dsp:spPr>
        <a:xfrm>
          <a:off x="0" y="3869823"/>
          <a:ext cx="792088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5F23B-1564-4791-928A-76C498E332E7}">
      <dsp:nvSpPr>
        <dsp:cNvPr id="0" name=""/>
        <dsp:cNvSpPr/>
      </dsp:nvSpPr>
      <dsp:spPr>
        <a:xfrm>
          <a:off x="396044" y="3414380"/>
          <a:ext cx="5544616" cy="6178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altLang="pl-PL" sz="1600" kern="1200" dirty="0" smtClean="0">
              <a:latin typeface="Arial" charset="0"/>
              <a:cs typeface="Arial" charset="0"/>
            </a:rPr>
            <a:t>Innowacyjne technologie i procesy przemysłowe</a:t>
          </a:r>
          <a:endParaRPr lang="pl-PL" altLang="pl-PL" sz="1600" kern="1200" dirty="0">
            <a:solidFill>
              <a:schemeClr val="accent2"/>
            </a:solidFill>
          </a:endParaRPr>
        </a:p>
      </dsp:txBody>
      <dsp:txXfrm>
        <a:off x="426203" y="3444539"/>
        <a:ext cx="5484298" cy="5574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A2BA0-19B1-4912-A8BF-C973AC03C617}">
      <dsp:nvSpPr>
        <dsp:cNvPr id="0" name=""/>
        <dsp:cNvSpPr/>
      </dsp:nvSpPr>
      <dsp:spPr>
        <a:xfrm rot="16200000">
          <a:off x="281300" y="-281300"/>
          <a:ext cx="902225" cy="1464826"/>
        </a:xfrm>
        <a:prstGeom prst="round1Rect">
          <a:avLst/>
        </a:prstGeom>
        <a:solidFill>
          <a:srgbClr val="8064A2">
            <a:lumMod val="75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od 0,5 do 90 mln zł</a:t>
          </a:r>
          <a:endParaRPr lang="pl-P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5400000">
        <a:off x="0" y="0"/>
        <a:ext cx="1464826" cy="676669"/>
      </dsp:txXfrm>
    </dsp:sp>
    <dsp:sp modelId="{B3408CD1-DA01-4E03-B8E8-C4E595CAFA56}">
      <dsp:nvSpPr>
        <dsp:cNvPr id="0" name=""/>
        <dsp:cNvSpPr/>
      </dsp:nvSpPr>
      <dsp:spPr>
        <a:xfrm>
          <a:off x="1464826" y="0"/>
          <a:ext cx="1464826" cy="902225"/>
        </a:xfrm>
        <a:prstGeom prst="round1Rect">
          <a:avLst/>
        </a:prstGeom>
        <a:solidFill>
          <a:srgbClr val="F884C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 85% kosztów kwalifikowanych</a:t>
          </a:r>
          <a:endParaRPr lang="pl-P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464826" y="0"/>
        <a:ext cx="1464826" cy="676669"/>
      </dsp:txXfrm>
    </dsp:sp>
    <dsp:sp modelId="{21C90B2F-A67C-4C1F-B56C-77C1929381B5}">
      <dsp:nvSpPr>
        <dsp:cNvPr id="0" name=""/>
        <dsp:cNvSpPr/>
      </dsp:nvSpPr>
      <dsp:spPr>
        <a:xfrm rot="10800000">
          <a:off x="0" y="902225"/>
          <a:ext cx="1464826" cy="902225"/>
        </a:xfrm>
        <a:prstGeom prst="round1Rect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oprocentowanie </a:t>
          </a:r>
          <a:b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</a:br>
          <a: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WIBOR 3M, ale nie mniej niż 2,0 %</a:t>
          </a:r>
          <a:endParaRPr lang="pl-P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0" y="1127781"/>
        <a:ext cx="1464826" cy="676669"/>
      </dsp:txXfrm>
    </dsp:sp>
    <dsp:sp modelId="{3CF32D9B-93AB-4BD2-B98E-20510AF63744}">
      <dsp:nvSpPr>
        <dsp:cNvPr id="0" name=""/>
        <dsp:cNvSpPr/>
      </dsp:nvSpPr>
      <dsp:spPr>
        <a:xfrm rot="5400000">
          <a:off x="1746126" y="620925"/>
          <a:ext cx="902225" cy="1464826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15 lat finansowania</a:t>
          </a:r>
          <a:endParaRPr lang="pl-PL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1464826" y="1127781"/>
        <a:ext cx="1464826" cy="676669"/>
      </dsp:txXfrm>
    </dsp:sp>
    <dsp:sp modelId="{1DFE58C8-FC2E-4797-84C6-8B9A0A387367}">
      <dsp:nvSpPr>
        <dsp:cNvPr id="0" name=""/>
        <dsp:cNvSpPr/>
      </dsp:nvSpPr>
      <dsp:spPr>
        <a:xfrm>
          <a:off x="508328" y="610815"/>
          <a:ext cx="1905612" cy="564378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1 000 000 000 zł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(1 miliard złotych)</a:t>
          </a:r>
          <a:endParaRPr lang="pl-PL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35879" y="638366"/>
        <a:ext cx="1850510" cy="509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6D3AA-2E30-4C7E-805B-BEE81255660B}" type="datetimeFigureOut">
              <a:rPr lang="pl-PL" smtClean="0"/>
              <a:t>2016-03-30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6038" y="940911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954A-AD77-4EE3-B2AF-678DC24A27D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52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5838" y="9408981"/>
            <a:ext cx="294978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476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94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825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782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889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379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5800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961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73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959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185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57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36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801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7257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44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547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44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104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9FAB9-179D-4116-B695-C4479EE4FB07}" type="datetimeFigureOut">
              <a:rPr lang="pl-PL" smtClean="0"/>
              <a:pPr/>
              <a:t>2016-03-30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473516"/>
            <a:ext cx="3857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804" y="6305458"/>
            <a:ext cx="2418652" cy="5079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rajoweinteligentnespecjalizacje.p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8.xml"/><Relationship Id="rId18" Type="http://schemas.openxmlformats.org/officeDocument/2006/relationships/image" Target="../media/image22.png"/><Relationship Id="rId3" Type="http://schemas.openxmlformats.org/officeDocument/2006/relationships/image" Target="../media/image12.jpeg"/><Relationship Id="rId21" Type="http://schemas.openxmlformats.org/officeDocument/2006/relationships/image" Target="../media/image25.png"/><Relationship Id="rId7" Type="http://schemas.openxmlformats.org/officeDocument/2006/relationships/image" Target="../media/image16.jpeg"/><Relationship Id="rId12" Type="http://schemas.openxmlformats.org/officeDocument/2006/relationships/diagramColors" Target="../diagrams/colors8.xml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8.xml"/><Relationship Id="rId24" Type="http://schemas.openxmlformats.org/officeDocument/2006/relationships/image" Target="../media/image11.png"/><Relationship Id="rId5" Type="http://schemas.openxmlformats.org/officeDocument/2006/relationships/image" Target="../media/image14.png"/><Relationship Id="rId15" Type="http://schemas.openxmlformats.org/officeDocument/2006/relationships/image" Target="../media/image19.jpg"/><Relationship Id="rId23" Type="http://schemas.openxmlformats.org/officeDocument/2006/relationships/image" Target="../media/image27.png"/><Relationship Id="rId10" Type="http://schemas.openxmlformats.org/officeDocument/2006/relationships/diagramLayout" Target="../diagrams/layout8.xml"/><Relationship Id="rId19" Type="http://schemas.openxmlformats.org/officeDocument/2006/relationships/image" Target="../media/image23.png"/><Relationship Id="rId4" Type="http://schemas.openxmlformats.org/officeDocument/2006/relationships/image" Target="../media/image13.jpeg"/><Relationship Id="rId9" Type="http://schemas.openxmlformats.org/officeDocument/2006/relationships/diagramData" Target="../diagrams/data8.xml"/><Relationship Id="rId14" Type="http://schemas.openxmlformats.org/officeDocument/2006/relationships/image" Target="../media/image18.jpg"/><Relationship Id="rId2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pic>
        <p:nvPicPr>
          <p:cNvPr id="11267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/>
          <a:stretch>
            <a:fillRect/>
          </a:stretch>
        </p:blipFill>
        <p:spPr bwMode="auto">
          <a:xfrm>
            <a:off x="0" y="-26988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0" y="2071688"/>
            <a:ext cx="9144000" cy="42862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0" y="2681288"/>
            <a:ext cx="9144000" cy="128587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0" y="4000500"/>
            <a:ext cx="9144000" cy="42862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0" y="4456113"/>
            <a:ext cx="9144000" cy="2857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11272" name="pole tekstowe 25"/>
          <p:cNvSpPr txBox="1">
            <a:spLocks noChangeArrowheads="1"/>
          </p:cNvSpPr>
          <p:nvPr/>
        </p:nvSpPr>
        <p:spPr bwMode="auto">
          <a:xfrm>
            <a:off x="3286125" y="2071688"/>
            <a:ext cx="5500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i="1">
                <a:solidFill>
                  <a:srgbClr val="000000"/>
                </a:solidFill>
                <a:latin typeface="Calibri" panose="020F0502020204030204" pitchFamily="34" charset="0"/>
              </a:rPr>
              <a:t>Z a i n w e s t u j m y   r a z e m   w   ś r o d o w i s k o</a:t>
            </a:r>
          </a:p>
        </p:txBody>
      </p:sp>
      <p:pic>
        <p:nvPicPr>
          <p:cNvPr id="11273" name="Obraz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7" b="19206"/>
          <a:stretch>
            <a:fillRect/>
          </a:stretch>
        </p:blipFill>
        <p:spPr bwMode="auto">
          <a:xfrm>
            <a:off x="5508625" y="6021388"/>
            <a:ext cx="34258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ole tekstowe 31"/>
          <p:cNvSpPr txBox="1"/>
          <p:nvPr/>
        </p:nvSpPr>
        <p:spPr>
          <a:xfrm>
            <a:off x="-204788" y="2895600"/>
            <a:ext cx="9077326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800" dirty="0">
                <a:solidFill>
                  <a:prstClr val="black"/>
                </a:solidFill>
                <a:latin typeface="Calibri"/>
                <a:cs typeface="+mn-cs"/>
              </a:rPr>
              <a:t>Narodowy Fundusz Ochrony Środowiska i Gospodarki Wodnej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323850" y="3167063"/>
            <a:ext cx="85486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Badania </a:t>
            </a:r>
            <a:r>
              <a:rPr lang="pl-PL" sz="4000" dirty="0">
                <a:solidFill>
                  <a:prstClr val="black"/>
                </a:solidFill>
                <a:latin typeface="Calibri"/>
                <a:cs typeface="+mn-cs"/>
              </a:rPr>
              <a:t>i </a:t>
            </a: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analizy oraz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 smtClean="0">
                <a:solidFill>
                  <a:prstClr val="black"/>
                </a:solidFill>
                <a:latin typeface="Calibri"/>
                <a:cs typeface="+mn-cs"/>
              </a:rPr>
              <a:t>rozwój technologii energetycznych  </a:t>
            </a:r>
            <a:endParaRPr lang="pl-PL" sz="4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>
          <a:xfrm>
            <a:off x="2700338" y="4929188"/>
            <a:ext cx="6172200" cy="1000125"/>
          </a:xfrm>
          <a:prstGeom prst="rect">
            <a:avLst/>
          </a:prstGeom>
        </p:spPr>
        <p:txBody>
          <a:bodyPr/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b="1" dirty="0">
                <a:solidFill>
                  <a:prstClr val="white"/>
                </a:solidFill>
                <a:latin typeface="Calibri"/>
                <a:cs typeface="+mn-cs"/>
              </a:rPr>
              <a:t>Żanna Białek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200" b="1" dirty="0">
                <a:solidFill>
                  <a:prstClr val="white"/>
                </a:solidFill>
                <a:latin typeface="Calibri"/>
                <a:cs typeface="+mn-cs"/>
              </a:rPr>
              <a:t>Narodowy Fundusz Ochrony Środowiska i Gospodarki Wodnej</a:t>
            </a: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106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38989644"/>
              </p:ext>
            </p:extLst>
          </p:nvPr>
        </p:nvGraphicFramePr>
        <p:xfrm>
          <a:off x="395536" y="1344017"/>
          <a:ext cx="8136904" cy="48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85775" y="116632"/>
            <a:ext cx="7615262" cy="1143000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pl-PL" altLang="pl-PL" sz="4400" dirty="0"/>
              <a:t/>
            </a:r>
            <a:br>
              <a:rPr lang="pl-PL" altLang="pl-PL" sz="4400" dirty="0"/>
            </a:br>
            <a:r>
              <a:rPr lang="pl-PL" altLang="pl-PL" sz="27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Przykładowe projekty realizowane w ramach </a:t>
            </a:r>
            <a:r>
              <a:rPr lang="pl-PL" altLang="pl-PL" sz="27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obszaru </a:t>
            </a:r>
            <a:r>
              <a:rPr lang="pl-PL" altLang="pl-PL" sz="27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Efektywność energetyczna i magazynowanie energii</a:t>
            </a:r>
            <a:r>
              <a:rPr lang="pl-PL" altLang="pl-PL" sz="2700" dirty="0">
                <a:solidFill>
                  <a:srgbClr val="376092"/>
                </a:solidFill>
              </a:rPr>
              <a:t/>
            </a:r>
            <a:br>
              <a:rPr lang="pl-PL" altLang="pl-PL" sz="2700" dirty="0">
                <a:solidFill>
                  <a:srgbClr val="376092"/>
                </a:solidFill>
              </a:rPr>
            </a:br>
            <a:endParaRPr lang="pl-PL" altLang="pl-PL" sz="2700" dirty="0"/>
          </a:p>
        </p:txBody>
      </p:sp>
    </p:spTree>
    <p:extLst>
      <p:ext uri="{BB962C8B-B14F-4D97-AF65-F5344CB8AC3E}">
        <p14:creationId xmlns:p14="http://schemas.microsoft.com/office/powerpoint/2010/main" val="40363596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5548050"/>
              </p:ext>
            </p:extLst>
          </p:nvPr>
        </p:nvGraphicFramePr>
        <p:xfrm>
          <a:off x="395536" y="1344017"/>
          <a:ext cx="8136904" cy="48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85775" y="116632"/>
            <a:ext cx="7615262" cy="1143000"/>
          </a:xfrm>
        </p:spPr>
        <p:txBody>
          <a:bodyPr>
            <a:normAutofit fontScale="90000"/>
          </a:bodyPr>
          <a:lstStyle/>
          <a:p>
            <a:pPr>
              <a:spcAft>
                <a:spcPct val="0"/>
              </a:spcAft>
            </a:pPr>
            <a:r>
              <a:rPr lang="pl-PL" altLang="pl-PL" sz="4400" dirty="0"/>
              <a:t/>
            </a:r>
            <a:br>
              <a:rPr lang="pl-PL" altLang="pl-PL" sz="4400" dirty="0"/>
            </a:br>
            <a:r>
              <a:rPr lang="pl-PL" altLang="pl-PL" sz="27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Przykładowe projekty realizowane w ramach </a:t>
            </a:r>
            <a:r>
              <a:rPr lang="pl-PL" altLang="pl-PL" sz="27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obszaru Pozyskiwanie energii z czystych źródeł</a:t>
            </a:r>
            <a:r>
              <a:rPr lang="pl-PL" altLang="pl-PL" sz="2700" dirty="0">
                <a:solidFill>
                  <a:srgbClr val="376092"/>
                </a:solidFill>
              </a:rPr>
              <a:t/>
            </a:r>
            <a:br>
              <a:rPr lang="pl-PL" altLang="pl-PL" sz="2700" dirty="0">
                <a:solidFill>
                  <a:srgbClr val="376092"/>
                </a:solidFill>
              </a:rPr>
            </a:br>
            <a:endParaRPr lang="pl-PL" altLang="pl-PL" sz="2700" dirty="0"/>
          </a:p>
        </p:txBody>
      </p:sp>
    </p:spTree>
    <p:extLst>
      <p:ext uri="{BB962C8B-B14F-4D97-AF65-F5344CB8AC3E}">
        <p14:creationId xmlns:p14="http://schemas.microsoft.com/office/powerpoint/2010/main" val="2758886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953314"/>
              </p:ext>
            </p:extLst>
          </p:nvPr>
        </p:nvGraphicFramePr>
        <p:xfrm>
          <a:off x="611560" y="1988840"/>
          <a:ext cx="7920880" cy="23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440160"/>
                <a:gridCol w="1296144"/>
                <a:gridCol w="1908212"/>
                <a:gridCol w="1908212"/>
              </a:tblGrid>
              <a:tr h="785429">
                <a:tc>
                  <a:txBody>
                    <a:bodyPr/>
                    <a:lstStyle/>
                    <a:p>
                      <a:pPr algn="ctr"/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 zawartych umów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 tym: umów trójstronnych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Dofinansowanie dla fazy B+R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 tym: ze środków NFOŚiGW</a:t>
                      </a:r>
                    </a:p>
                  </a:txBody>
                  <a:tcPr marL="44450" marR="44450" marT="0" marB="0" anchor="ctr" horzOverflow="overflow"/>
                </a:tc>
              </a:tr>
              <a:tr h="5178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Konkurs</a:t>
                      </a:r>
                      <a:endParaRPr lang="pl-PL" sz="14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136 590 546,00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21 033 576,00</a:t>
                      </a:r>
                    </a:p>
                  </a:txBody>
                  <a:tcPr marL="68580" marR="68580" marT="0" marB="0"/>
                </a:tc>
              </a:tr>
              <a:tr h="593957">
                <a:tc>
                  <a:txBody>
                    <a:bodyPr/>
                    <a:lstStyle/>
                    <a:p>
                      <a:r>
                        <a:rPr lang="pl-PL" sz="1400" b="1" baseline="0" dirty="0" smtClean="0"/>
                        <a:t>II Konkurs</a:t>
                      </a:r>
                      <a:endParaRPr lang="pl-PL" sz="14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77 318 094,00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12 683 705,00</a:t>
                      </a:r>
                    </a:p>
                  </a:txBody>
                  <a:tcPr marL="68580" marR="68580" marT="0" marB="0"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</a:rPr>
                        <a:t>OGÓŁEM</a:t>
                      </a:r>
                      <a:endParaRPr lang="pl-PL" sz="11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pl-PL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44450" marR="4445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213 908 640,00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33 717 281,00</a:t>
                      </a: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917178" y="549000"/>
            <a:ext cx="7615262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sz="4400" dirty="0"/>
              <a:t/>
            </a:r>
            <a:br>
              <a:rPr lang="pl-PL" altLang="pl-PL" sz="4400" dirty="0"/>
            </a:br>
            <a:r>
              <a:rPr lang="pl-PL" altLang="pl-PL" sz="44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Gekon – Generator Koncepcji Ekologicznych</a:t>
            </a:r>
            <a:r>
              <a:rPr lang="pl-PL" altLang="pl-PL" dirty="0">
                <a:solidFill>
                  <a:srgbClr val="376092"/>
                </a:solidFill>
              </a:rPr>
              <a:t/>
            </a:r>
            <a:br>
              <a:rPr lang="pl-PL" altLang="pl-PL" dirty="0">
                <a:solidFill>
                  <a:srgbClr val="376092"/>
                </a:solidFill>
              </a:rPr>
            </a:br>
            <a:endParaRPr lang="pl-PL" altLang="pl-PL" sz="4400" dirty="0"/>
          </a:p>
        </p:txBody>
      </p:sp>
    </p:spTree>
    <p:extLst>
      <p:ext uri="{BB962C8B-B14F-4D97-AF65-F5344CB8AC3E}">
        <p14:creationId xmlns:p14="http://schemas.microsoft.com/office/powerpoint/2010/main" val="37977484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640960" cy="926976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SOKÓŁ – wdrożenie innowacyjnych technologii środowiskowych</a:t>
            </a:r>
          </a:p>
        </p:txBody>
      </p:sp>
      <p:sp>
        <p:nvSpPr>
          <p:cNvPr id="6" name="Prostokąt zaokrąglony 4"/>
          <p:cNvSpPr>
            <a:spLocks noChangeArrowheads="1"/>
          </p:cNvSpPr>
          <p:nvPr/>
        </p:nvSpPr>
        <p:spPr bwMode="auto">
          <a:xfrm>
            <a:off x="323528" y="1916832"/>
            <a:ext cx="8064896" cy="3024336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 lIns="90000" tIns="46800" rIns="90000" bIns="46800"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cs typeface="+mn-cs"/>
              </a:rPr>
              <a:t>Wdrożenie </a:t>
            </a:r>
            <a:r>
              <a:rPr lang="pl-PL" sz="2400" dirty="0">
                <a:solidFill>
                  <a:schemeClr val="bg1"/>
                </a:solidFill>
                <a:cs typeface="+mn-cs"/>
              </a:rPr>
              <a:t>innowacyjnych technologii środowiskowych </a:t>
            </a:r>
            <a:endParaRPr lang="pl-PL" sz="2400" dirty="0" smtClean="0">
              <a:solidFill>
                <a:schemeClr val="bg1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cs typeface="+mn-cs"/>
              </a:rPr>
              <a:t>służących </a:t>
            </a:r>
            <a:r>
              <a:rPr lang="pl-PL" sz="2400" dirty="0">
                <a:solidFill>
                  <a:schemeClr val="bg1"/>
                </a:solidFill>
                <a:cs typeface="+mn-cs"/>
              </a:rPr>
              <a:t>ograniczeniu oddziaływania zakładów/instalacji</a:t>
            </a:r>
            <a:r>
              <a:rPr lang="pl-PL" sz="2400" dirty="0" smtClean="0">
                <a:solidFill>
                  <a:schemeClr val="bg1"/>
                </a:solidFill>
                <a:cs typeface="+mn-cs"/>
              </a:rPr>
              <a:t>/</a:t>
            </a:r>
          </a:p>
          <a:p>
            <a:pPr algn="ctr" eaLnBrk="1" fontAlgn="auto" hangingPunct="1"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cs typeface="+mn-cs"/>
              </a:rPr>
              <a:t>urządzeń </a:t>
            </a:r>
            <a:r>
              <a:rPr lang="pl-PL" sz="2400" dirty="0">
                <a:solidFill>
                  <a:schemeClr val="bg1"/>
                </a:solidFill>
                <a:cs typeface="+mn-cs"/>
              </a:rPr>
              <a:t>na środowisko oraz wykorzystaniu lub produkcji </a:t>
            </a:r>
            <a:endParaRPr lang="pl-PL" sz="2400" dirty="0" smtClean="0">
              <a:solidFill>
                <a:schemeClr val="bg1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cs typeface="+mn-cs"/>
              </a:rPr>
              <a:t>technologii</a:t>
            </a:r>
            <a:r>
              <a:rPr lang="pl-PL" sz="2400" dirty="0">
                <a:solidFill>
                  <a:schemeClr val="bg1"/>
                </a:solidFill>
                <a:cs typeface="+mn-cs"/>
              </a:rPr>
              <a:t>, wpisujących się w jeden z obszarów </a:t>
            </a:r>
            <a:endParaRPr lang="pl-PL" sz="2400" dirty="0" smtClean="0">
              <a:solidFill>
                <a:schemeClr val="bg1"/>
              </a:solidFill>
              <a:cs typeface="+mn-cs"/>
            </a:endParaRPr>
          </a:p>
          <a:p>
            <a:pPr algn="ctr" eaLnBrk="1" fontAlgn="auto" hangingPunct="1">
              <a:spcAft>
                <a:spcPts val="0"/>
              </a:spcAft>
            </a:pPr>
            <a:r>
              <a:rPr lang="pl-PL" sz="2400" dirty="0" smtClean="0">
                <a:solidFill>
                  <a:schemeClr val="bg1"/>
                </a:solidFill>
                <a:cs typeface="+mn-cs"/>
              </a:rPr>
              <a:t>Krajowych </a:t>
            </a:r>
            <a:r>
              <a:rPr lang="pl-PL" sz="2400" dirty="0">
                <a:solidFill>
                  <a:schemeClr val="bg1"/>
                </a:solidFill>
                <a:cs typeface="+mn-cs"/>
              </a:rPr>
              <a:t>Inteligentnych Specjalizacji (KIS</a:t>
            </a:r>
            <a:r>
              <a:rPr lang="pl-PL" sz="2400" dirty="0" smtClean="0">
                <a:solidFill>
                  <a:schemeClr val="bg1"/>
                </a:solidFill>
                <a:cs typeface="+mn-cs"/>
              </a:rPr>
              <a:t>) </a:t>
            </a:r>
          </a:p>
          <a:p>
            <a:pPr eaLnBrk="1" fontAlgn="auto" hangingPunct="1"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cs typeface="+mn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pl-PL" sz="2400" dirty="0" smtClean="0">
                <a:solidFill>
                  <a:prstClr val="black"/>
                </a:solidFill>
                <a:cs typeface="+mn-cs"/>
              </a:rPr>
              <a:t> </a:t>
            </a:r>
            <a:endParaRPr lang="pl-PL" sz="2400" b="1" kern="0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574" y="17551"/>
            <a:ext cx="966426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7964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640960" cy="926976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SOKÓŁ – wdrożenie innowacyjnych technologii środowiskowych</a:t>
            </a:r>
          </a:p>
        </p:txBody>
      </p:sp>
      <p:sp>
        <p:nvSpPr>
          <p:cNvPr id="4" name="pole tekstowe 2"/>
          <p:cNvSpPr txBox="1">
            <a:spLocks noChangeArrowheads="1"/>
          </p:cNvSpPr>
          <p:nvPr/>
        </p:nvSpPr>
        <p:spPr bwMode="auto">
          <a:xfrm>
            <a:off x="503361" y="1693242"/>
            <a:ext cx="8283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dirty="0"/>
              <a:t>Strategia inteligentnej specjalizacji - każde państwo członkowskie       i/lub każdy region wybiera określone priorytety, biorąc pod uwagę swoje mocne strony i atuty oraz obszary rokujące szanse na uzyskanie przewag konkurencyjnych.  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716016" y="3140968"/>
            <a:ext cx="4322762" cy="261668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16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u="sng" dirty="0">
                <a:solidFill>
                  <a:srgbClr val="29257D"/>
                </a:solidFill>
              </a:rPr>
              <a:t>Poziom regionalny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0" dirty="0">
              <a:solidFill>
                <a:srgbClr val="29257D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l-PL" altLang="pl-PL" sz="1800" b="0" dirty="0" smtClean="0">
                <a:solidFill>
                  <a:srgbClr val="29257D"/>
                </a:solidFill>
              </a:rPr>
              <a:t>Regionalne </a:t>
            </a:r>
            <a:r>
              <a:rPr lang="pl-PL" altLang="pl-PL" sz="1800" b="0" dirty="0">
                <a:solidFill>
                  <a:srgbClr val="29257D"/>
                </a:solidFill>
              </a:rPr>
              <a:t>Strategie Innowacji lub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Strategie Rozwoju Województw 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ewentualnie dodatkowe dokumenty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wykonawcze.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0" dirty="0">
              <a:solidFill>
                <a:srgbClr val="29257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0" dirty="0">
              <a:solidFill>
                <a:srgbClr val="00000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9512" y="3140968"/>
            <a:ext cx="4465637" cy="2616689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  <a:alpha val="1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4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u="sng" dirty="0" smtClean="0">
              <a:solidFill>
                <a:srgbClr val="29257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u="sng" dirty="0" smtClean="0">
                <a:solidFill>
                  <a:srgbClr val="29257D"/>
                </a:solidFill>
              </a:rPr>
              <a:t>Poziom </a:t>
            </a:r>
            <a:r>
              <a:rPr lang="pl-PL" altLang="pl-PL" sz="1800" u="sng" dirty="0">
                <a:solidFill>
                  <a:srgbClr val="29257D"/>
                </a:solidFill>
              </a:rPr>
              <a:t>krajowy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u="sng" dirty="0">
              <a:solidFill>
                <a:srgbClr val="29257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Krajowa Inteligentna Specjalizacja: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 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l-PL" altLang="pl-PL" sz="1800" b="0" dirty="0" smtClean="0">
                <a:solidFill>
                  <a:srgbClr val="29257D"/>
                </a:solidFill>
              </a:rPr>
              <a:t>Program Rozwoju Przedsiębiorstw (PRP) </a:t>
            </a:r>
            <a:br>
              <a:rPr lang="pl-PL" altLang="pl-PL" sz="1800" b="0" dirty="0" smtClean="0">
                <a:solidFill>
                  <a:srgbClr val="29257D"/>
                </a:solidFill>
              </a:rPr>
            </a:br>
            <a:r>
              <a:rPr lang="pl-PL" altLang="pl-PL" sz="1800" b="0" dirty="0" smtClean="0">
                <a:solidFill>
                  <a:srgbClr val="29257D"/>
                </a:solidFill>
              </a:rPr>
              <a:t>wraz </a:t>
            </a:r>
            <a:r>
              <a:rPr lang="pl-PL" altLang="pl-PL" sz="1800" b="0" dirty="0">
                <a:solidFill>
                  <a:srgbClr val="29257D"/>
                </a:solidFill>
              </a:rPr>
              <a:t>z załącznikami został przyjęty </a:t>
            </a:r>
            <a:br>
              <a:rPr lang="pl-PL" altLang="pl-PL" sz="1800" b="0" dirty="0">
                <a:solidFill>
                  <a:srgbClr val="29257D"/>
                </a:solidFill>
              </a:rPr>
            </a:br>
            <a:r>
              <a:rPr lang="pl-PL" altLang="pl-PL" sz="1800" b="0" dirty="0">
                <a:solidFill>
                  <a:srgbClr val="29257D"/>
                </a:solidFill>
              </a:rPr>
              <a:t>przez Radę Ministrów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0" dirty="0">
                <a:solidFill>
                  <a:srgbClr val="29257D"/>
                </a:solidFill>
              </a:rPr>
              <a:t>w dniu </a:t>
            </a:r>
            <a:r>
              <a:rPr lang="pl-PL" altLang="pl-PL" sz="1800" dirty="0">
                <a:solidFill>
                  <a:srgbClr val="29257D"/>
                </a:solidFill>
              </a:rPr>
              <a:t>8 kwietnia 2014 r.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600" b="0" dirty="0">
              <a:solidFill>
                <a:srgbClr val="29257D"/>
              </a:solidFill>
            </a:endParaRPr>
          </a:p>
          <a:p>
            <a:pPr algn="ctr">
              <a:spcBef>
                <a:spcPct val="0"/>
              </a:spcBef>
              <a:buNone/>
            </a:pPr>
            <a:r>
              <a:rPr lang="pl-PL" altLang="pl-PL" sz="1600" b="0" dirty="0">
                <a:solidFill>
                  <a:srgbClr val="29257D"/>
                </a:solidFill>
              </a:rPr>
              <a:t> </a:t>
            </a:r>
            <a:r>
              <a:rPr lang="pl-PL" altLang="pl-PL" sz="1600" dirty="0">
                <a:solidFill>
                  <a:srgbClr val="29257D"/>
                </a:solidFill>
                <a:hlinkClick r:id="rId3"/>
              </a:rPr>
              <a:t>http://</a:t>
            </a:r>
            <a:r>
              <a:rPr lang="pl-PL" altLang="pl-PL" sz="1600" dirty="0" smtClean="0">
                <a:solidFill>
                  <a:srgbClr val="29257D"/>
                </a:solidFill>
                <a:hlinkClick r:id="rId3"/>
              </a:rPr>
              <a:t>krajoweinteligentnespecjalizacje.pl</a:t>
            </a:r>
            <a:endParaRPr lang="pl-PL" altLang="pl-PL" sz="1600" dirty="0">
              <a:solidFill>
                <a:srgbClr val="29257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1800" b="0" dirty="0">
              <a:solidFill>
                <a:srgbClr val="00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74" y="17551"/>
            <a:ext cx="966426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89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379" y="522294"/>
            <a:ext cx="8640960" cy="976545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Obszary tematyczne </a:t>
            </a:r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  <a:r>
              <a:rPr lang="pl-PL" alt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rajowych </a:t>
            </a: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pl-PL" alt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nteligentnych </a:t>
            </a: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</a:t>
            </a:r>
            <a:r>
              <a:rPr lang="pl-PL" alt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pecjalizacji (KIS)</a:t>
            </a:r>
            <a:endParaRPr lang="pl-PL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1936928"/>
              </p:ext>
            </p:extLst>
          </p:nvPr>
        </p:nvGraphicFramePr>
        <p:xfrm>
          <a:off x="611560" y="1844824"/>
          <a:ext cx="79208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231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70285"/>
            <a:ext cx="8640960" cy="936104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SOKÓŁ – wdrożenie innowacyjnych technologii środowiskowych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1331640" y="1689775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Analiza wyników przeprowadzonych konsultacji społecznych</a:t>
            </a: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145766914"/>
              </p:ext>
            </p:extLst>
          </p:nvPr>
        </p:nvGraphicFramePr>
        <p:xfrm>
          <a:off x="592853" y="2059107"/>
          <a:ext cx="7445828" cy="371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74" y="17551"/>
            <a:ext cx="966426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368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13792"/>
            <a:ext cx="8640960" cy="78296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SOKÓŁ – wdrożenie innowacyjnych technologii środowiskowych</a:t>
            </a:r>
          </a:p>
        </p:txBody>
      </p:sp>
      <p:sp>
        <p:nvSpPr>
          <p:cNvPr id="4" name="Prostokąt zaokrąglony 3"/>
          <p:cNvSpPr/>
          <p:nvPr/>
        </p:nvSpPr>
        <p:spPr bwMode="auto">
          <a:xfrm>
            <a:off x="467544" y="1807917"/>
            <a:ext cx="7848872" cy="7272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1400" dirty="0">
                <a:solidFill>
                  <a:prstClr val="white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pl-PL" sz="1800" b="1" dirty="0">
              <a:solidFill>
                <a:prstClr val="white"/>
              </a:solidFill>
            </a:endParaRPr>
          </a:p>
          <a:p>
            <a:pPr eaLnBrk="1" hangingPunct="1"/>
            <a:r>
              <a:rPr lang="pl-PL" sz="1800" b="1" dirty="0">
                <a:solidFill>
                  <a:prstClr val="white"/>
                </a:solidFill>
              </a:rPr>
              <a:t>KIS 7: </a:t>
            </a:r>
            <a:r>
              <a:rPr lang="pl-PL" sz="1800" i="1" dirty="0">
                <a:solidFill>
                  <a:prstClr val="white"/>
                </a:solidFill>
              </a:rPr>
              <a:t>Wysokosprawne, niskoemisyjne i zintegrowane układy wytwarzania, </a:t>
            </a:r>
          </a:p>
          <a:p>
            <a:pPr eaLnBrk="1" hangingPunct="1"/>
            <a:r>
              <a:rPr lang="pl-PL" sz="1800" i="1" dirty="0">
                <a:solidFill>
                  <a:prstClr val="white"/>
                </a:solidFill>
              </a:rPr>
              <a:t>magazynowania, przesyłu i dystrybucji </a:t>
            </a:r>
            <a:r>
              <a:rPr lang="pl-PL" sz="1800" i="1" dirty="0" smtClean="0">
                <a:solidFill>
                  <a:prstClr val="white"/>
                </a:solidFill>
              </a:rPr>
              <a:t>energii</a:t>
            </a:r>
            <a:endParaRPr lang="pl-PL" sz="1800" dirty="0">
              <a:solidFill>
                <a:prstClr val="white"/>
              </a:solidFill>
            </a:endParaRPr>
          </a:p>
          <a:p>
            <a:pPr algn="ctr" eaLnBrk="1" hangingPunct="1"/>
            <a:endParaRPr lang="pl-PL" i="1" dirty="0">
              <a:solidFill>
                <a:prstClr val="white"/>
              </a:solidFill>
            </a:endParaRPr>
          </a:p>
          <a:p>
            <a:pPr eaLnBrk="1" hangingPunct="1"/>
            <a:endParaRPr lang="pl-PL" sz="1600" dirty="0">
              <a:solidFill>
                <a:prstClr val="white"/>
              </a:solidFill>
              <a:latin typeface="Arial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2699793" y="5013177"/>
            <a:ext cx="4104456" cy="1097209"/>
            <a:chOff x="1766155" y="2168533"/>
            <a:chExt cx="4948843" cy="1320082"/>
          </a:xfrm>
        </p:grpSpPr>
        <p:sp>
          <p:nvSpPr>
            <p:cNvPr id="7" name="Pięciokąt 6"/>
            <p:cNvSpPr/>
            <p:nvPr/>
          </p:nvSpPr>
          <p:spPr>
            <a:xfrm rot="10800000">
              <a:off x="1766155" y="2168533"/>
              <a:ext cx="4948843" cy="129763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ięciokąt 4"/>
            <p:cNvSpPr/>
            <p:nvPr/>
          </p:nvSpPr>
          <p:spPr>
            <a:xfrm>
              <a:off x="1800434" y="2190976"/>
              <a:ext cx="4624433" cy="1297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2223" tIns="121920" rIns="227584" bIns="121920" numCol="1" spcCol="1270" anchor="ctr" anchorCtr="0">
              <a:noAutofit/>
            </a:bodyPr>
            <a:lstStyle/>
            <a:p>
              <a:pPr algn="ctr" defTabSz="14224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pl-PL" sz="3200" dirty="0">
                  <a:solidFill>
                    <a:prstClr val="white"/>
                  </a:solidFill>
                </a:rPr>
                <a:t>Faza W</a:t>
              </a:r>
            </a:p>
          </p:txBody>
        </p:sp>
      </p:grpSp>
      <p:sp>
        <p:nvSpPr>
          <p:cNvPr id="9" name="Elipsa 8"/>
          <p:cNvSpPr/>
          <p:nvPr/>
        </p:nvSpPr>
        <p:spPr>
          <a:xfrm>
            <a:off x="1704115" y="4903634"/>
            <a:ext cx="1297639" cy="1297639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ostokąt zaokrąglony 9"/>
          <p:cNvSpPr/>
          <p:nvPr/>
        </p:nvSpPr>
        <p:spPr bwMode="auto">
          <a:xfrm>
            <a:off x="439924" y="2727359"/>
            <a:ext cx="7848872" cy="10570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1400" dirty="0">
                <a:solidFill>
                  <a:prstClr val="white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pl-PL" sz="1800" b="1" dirty="0">
                <a:solidFill>
                  <a:prstClr val="white"/>
                </a:solidFill>
              </a:rPr>
              <a:t>KIS 11: </a:t>
            </a:r>
            <a:r>
              <a:rPr lang="pl-PL" sz="1800" i="1" dirty="0">
                <a:solidFill>
                  <a:prstClr val="white"/>
                </a:solidFill>
              </a:rPr>
              <a:t>Minimalizacja wytwarzania odpadów, w tym niezdatnych do przetworzenia </a:t>
            </a:r>
          </a:p>
          <a:p>
            <a:pPr eaLnBrk="1" hangingPunct="1"/>
            <a:r>
              <a:rPr lang="pl-PL" sz="1800" i="1" dirty="0">
                <a:solidFill>
                  <a:prstClr val="white"/>
                </a:solidFill>
              </a:rPr>
              <a:t>oraz wykorzystanie materiałowe i energetyczne odpadów </a:t>
            </a:r>
          </a:p>
          <a:p>
            <a:pPr eaLnBrk="1" hangingPunct="1"/>
            <a:r>
              <a:rPr lang="pl-PL" sz="1800" i="1" dirty="0">
                <a:solidFill>
                  <a:prstClr val="white"/>
                </a:solidFill>
              </a:rPr>
              <a:t>(recykling i inne metody odzysku)</a:t>
            </a:r>
            <a:endParaRPr lang="pl-PL" i="1" dirty="0">
              <a:solidFill>
                <a:prstClr val="white"/>
              </a:solidFill>
            </a:endParaRPr>
          </a:p>
          <a:p>
            <a:pPr eaLnBrk="1" hangingPunct="1"/>
            <a:endParaRPr lang="pl-PL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439924" y="3893958"/>
            <a:ext cx="7848872" cy="91180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sz="1400" dirty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algn="ctr" eaLnBrk="1" hangingPunct="1"/>
            <a:endParaRPr lang="pl-PL" sz="1400" dirty="0">
              <a:solidFill>
                <a:prstClr val="white"/>
              </a:solidFill>
              <a:latin typeface="Arial" charset="0"/>
            </a:endParaRPr>
          </a:p>
          <a:p>
            <a:pPr eaLnBrk="1" hangingPunct="1"/>
            <a:r>
              <a:rPr lang="pl-PL" sz="1800" b="1" dirty="0">
                <a:solidFill>
                  <a:prstClr val="white"/>
                </a:solidFill>
              </a:rPr>
              <a:t>KIS 12: </a:t>
            </a:r>
            <a:r>
              <a:rPr lang="pl-PL" sz="1800" i="1" dirty="0">
                <a:solidFill>
                  <a:prstClr val="white"/>
                </a:solidFill>
              </a:rPr>
              <a:t>Innowacyjne technologie przetwarzania i odzyskiwania wody </a:t>
            </a:r>
          </a:p>
          <a:p>
            <a:pPr eaLnBrk="1" hangingPunct="1"/>
            <a:r>
              <a:rPr lang="pl-PL" sz="1800" i="1" dirty="0">
                <a:solidFill>
                  <a:prstClr val="white"/>
                </a:solidFill>
              </a:rPr>
              <a:t>oraz zmniejszające jej zużycie</a:t>
            </a:r>
            <a:endParaRPr lang="pl-PL" i="1" dirty="0">
              <a:solidFill>
                <a:prstClr val="white"/>
              </a:solidFill>
            </a:endParaRPr>
          </a:p>
          <a:p>
            <a:pPr eaLnBrk="1" hangingPunct="1"/>
            <a:endParaRPr lang="pl-PL" sz="16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574" y="17551"/>
            <a:ext cx="966426" cy="98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931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364560" y="857250"/>
            <a:ext cx="477944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8296" y="1036154"/>
            <a:ext cx="2663687" cy="3000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350" dirty="0">
                <a:solidFill>
                  <a:prstClr val="white"/>
                </a:solidFill>
              </a:rPr>
              <a:t>Przedsiębiorca / Zakład istniejący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993297" y="1036154"/>
            <a:ext cx="2703443" cy="3000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350" dirty="0">
                <a:solidFill>
                  <a:prstClr val="white"/>
                </a:solidFill>
              </a:rPr>
              <a:t>Przedsiębiorca / Zakład nowy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0" y="3261543"/>
            <a:ext cx="1210280" cy="5418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81" y="4862730"/>
            <a:ext cx="1107500" cy="495874"/>
          </a:xfrm>
          <a:prstGeom prst="rect">
            <a:avLst/>
          </a:prstGeom>
        </p:spPr>
      </p:pic>
      <p:sp>
        <p:nvSpPr>
          <p:cNvPr id="10" name="Objaśnienie liniowe 1 (obramowanie i kreska) 9"/>
          <p:cNvSpPr/>
          <p:nvPr/>
        </p:nvSpPr>
        <p:spPr>
          <a:xfrm>
            <a:off x="1193340" y="2622284"/>
            <a:ext cx="723618" cy="342171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825" dirty="0">
                <a:solidFill>
                  <a:prstClr val="white"/>
                </a:solidFill>
              </a:rPr>
              <a:t>Innowacja procesowa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161" y="1331965"/>
            <a:ext cx="1010500" cy="4298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208" y="4862730"/>
            <a:ext cx="880754" cy="39670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28" y="4406827"/>
            <a:ext cx="850842" cy="38095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400" y="4336554"/>
            <a:ext cx="1010500" cy="429806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086" y="5318633"/>
            <a:ext cx="880754" cy="396704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46457033"/>
              </p:ext>
            </p:extLst>
          </p:nvPr>
        </p:nvGraphicFramePr>
        <p:xfrm>
          <a:off x="2903422" y="2381851"/>
          <a:ext cx="2929652" cy="180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Obraz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62" y="1923424"/>
            <a:ext cx="639044" cy="639044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2" y="1888501"/>
            <a:ext cx="673967" cy="673967"/>
          </a:xfrm>
          <a:prstGeom prst="rect">
            <a:avLst/>
          </a:prstGeom>
        </p:spPr>
      </p:pic>
      <p:sp>
        <p:nvSpPr>
          <p:cNvPr id="19" name="Strzałka w lewo i prawo 18"/>
          <p:cNvSpPr/>
          <p:nvPr/>
        </p:nvSpPr>
        <p:spPr>
          <a:xfrm>
            <a:off x="3130476" y="4333561"/>
            <a:ext cx="2575519" cy="95547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050" b="1" dirty="0">
              <a:solidFill>
                <a:sysClr val="windowText" lastClr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050" b="1" dirty="0">
                <a:solidFill>
                  <a:prstClr val="white"/>
                </a:solidFill>
              </a:rPr>
              <a:t>INWESTYCJA KAPITAŁOWA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350" dirty="0">
              <a:solidFill>
                <a:prstClr val="white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204253" y="1962981"/>
            <a:ext cx="308112" cy="4188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350">
              <a:solidFill>
                <a:prstClr val="white"/>
              </a:solidFill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21961" y="1233079"/>
            <a:ext cx="2592549" cy="983066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97772" y="4172641"/>
            <a:ext cx="306350" cy="4160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5" y="1528186"/>
            <a:ext cx="769164" cy="75040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8" y="1560857"/>
            <a:ext cx="693584" cy="65528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8" y="3059571"/>
            <a:ext cx="693584" cy="65528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948" y="4691618"/>
            <a:ext cx="693584" cy="65528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6" y="1746294"/>
            <a:ext cx="389929" cy="545901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24453" y="1850534"/>
            <a:ext cx="404354" cy="562419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5794" y="3175315"/>
            <a:ext cx="1207112" cy="539543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62683" y="4749490"/>
            <a:ext cx="1207112" cy="53954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99237" y="4414281"/>
            <a:ext cx="850466" cy="384081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93296" y="4901271"/>
            <a:ext cx="850466" cy="384081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99237" y="5397349"/>
            <a:ext cx="850466" cy="384081"/>
          </a:xfrm>
          <a:prstGeom prst="rect">
            <a:avLst/>
          </a:prstGeom>
        </p:spPr>
      </p:pic>
      <p:sp>
        <p:nvSpPr>
          <p:cNvPr id="34" name="Objaśnienie liniowe 1 (obramowanie i kreska) 33"/>
          <p:cNvSpPr/>
          <p:nvPr/>
        </p:nvSpPr>
        <p:spPr>
          <a:xfrm>
            <a:off x="7328309" y="1424024"/>
            <a:ext cx="742558" cy="395238"/>
          </a:xfrm>
          <a:prstGeom prst="accentBorderCallout1">
            <a:avLst>
              <a:gd name="adj1" fmla="val 21265"/>
              <a:gd name="adj2" fmla="val 106778"/>
              <a:gd name="adj3" fmla="val 77293"/>
              <a:gd name="adj4" fmla="val 128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825" dirty="0">
                <a:solidFill>
                  <a:prstClr val="white"/>
                </a:solidFill>
              </a:rPr>
              <a:t>Innowacja  produktowa</a:t>
            </a:r>
          </a:p>
        </p:txBody>
      </p:sp>
      <p:sp>
        <p:nvSpPr>
          <p:cNvPr id="35" name="Objaśnienie liniowe 1 (obramowanie i kreska) 34"/>
          <p:cNvSpPr/>
          <p:nvPr/>
        </p:nvSpPr>
        <p:spPr>
          <a:xfrm>
            <a:off x="7328309" y="2622283"/>
            <a:ext cx="750692" cy="401987"/>
          </a:xfrm>
          <a:prstGeom prst="accentBorderCallout1">
            <a:avLst>
              <a:gd name="adj1" fmla="val 18750"/>
              <a:gd name="adj2" fmla="val 107310"/>
              <a:gd name="adj3" fmla="val 75412"/>
              <a:gd name="adj4" fmla="val 132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825" dirty="0">
                <a:solidFill>
                  <a:prstClr val="white"/>
                </a:solidFill>
              </a:rPr>
              <a:t>Innowacja procesowa</a:t>
            </a:r>
          </a:p>
        </p:txBody>
      </p:sp>
      <p:sp>
        <p:nvSpPr>
          <p:cNvPr id="36" name="Objaśnienie liniowe 1 (obramowanie i kreska) 35"/>
          <p:cNvSpPr/>
          <p:nvPr/>
        </p:nvSpPr>
        <p:spPr>
          <a:xfrm>
            <a:off x="7328309" y="4256938"/>
            <a:ext cx="781334" cy="424664"/>
          </a:xfrm>
          <a:prstGeom prst="accentBorderCallout1">
            <a:avLst>
              <a:gd name="adj1" fmla="val 16410"/>
              <a:gd name="adj2" fmla="val 107426"/>
              <a:gd name="adj3" fmla="val 65691"/>
              <a:gd name="adj4" fmla="val 1333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825" dirty="0">
                <a:solidFill>
                  <a:prstClr val="white"/>
                </a:solidFill>
              </a:rPr>
              <a:t>Innowacja procesowa</a:t>
            </a:r>
          </a:p>
        </p:txBody>
      </p:sp>
      <p:pic>
        <p:nvPicPr>
          <p:cNvPr id="37" name="Obraz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57471" y="873301"/>
            <a:ext cx="586949" cy="6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836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2786058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14282" y="3643314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dirty="0" smtClean="0"/>
              <a:t>Żanna Białek</a:t>
            </a:r>
            <a:endParaRPr lang="pl-PL" dirty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l-PL" sz="2200" dirty="0" smtClean="0"/>
              <a:t>tel.: (22)45 90 631 </a:t>
            </a:r>
          </a:p>
          <a:p>
            <a:pPr marL="342900" indent="-342900" algn="r">
              <a:spcBef>
                <a:spcPct val="20000"/>
              </a:spcBef>
            </a:pPr>
            <a:r>
              <a:rPr lang="pl-PL" sz="2200" dirty="0" smtClean="0"/>
              <a:t>e-mail: Zanna.Bialek@nfosigw.gov.pl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643050"/>
            <a:ext cx="1804081" cy="1187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13792"/>
            <a:ext cx="7615262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Gekon  </a:t>
            </a:r>
            <a:b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Generator Koncepcji Ekologicznych</a:t>
            </a:r>
          </a:p>
        </p:txBody>
      </p:sp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523001" y="1844824"/>
            <a:ext cx="8712336" cy="4286275"/>
            <a:chOff x="431664" y="2105638"/>
            <a:chExt cx="8712336" cy="4286275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074563176"/>
                </p:ext>
              </p:extLst>
            </p:nvPr>
          </p:nvGraphicFramePr>
          <p:xfrm>
            <a:off x="3431097" y="2105638"/>
            <a:ext cx="5712903" cy="406027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8" name="pole tekstowe 11"/>
            <p:cNvSpPr txBox="1">
              <a:spLocks noChangeArrowheads="1"/>
            </p:cNvSpPr>
            <p:nvPr/>
          </p:nvSpPr>
          <p:spPr bwMode="auto">
            <a:xfrm>
              <a:off x="431664" y="2227262"/>
              <a:ext cx="2962275" cy="1323975"/>
            </a:xfrm>
            <a:prstGeom prst="rect">
              <a:avLst/>
            </a:prstGeom>
            <a:solidFill>
              <a:srgbClr val="D9D9D9">
                <a:alpha val="3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Aft>
                  <a:spcPct val="40000"/>
                </a:spcAft>
                <a:buClr>
                  <a:srgbClr val="85B400"/>
                </a:buClr>
                <a:buSzPct val="150000"/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Aft>
                  <a:spcPct val="40000"/>
                </a:spcAft>
                <a:buClr>
                  <a:srgbClr val="85B400"/>
                </a:buClr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Aft>
                  <a:spcPct val="40000"/>
                </a:spcAft>
                <a:buClr>
                  <a:srgbClr val="85B4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Aft>
                  <a:spcPct val="40000"/>
                </a:spcAft>
                <a:buClr>
                  <a:srgbClr val="85B400"/>
                </a:buClr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Aft>
                  <a:spcPct val="40000"/>
                </a:spcAft>
                <a:buClr>
                  <a:srgbClr val="85B4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rgbClr val="85B4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rgbClr val="85B4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rgbClr val="85B4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40000"/>
                </a:spcAft>
                <a:buClr>
                  <a:srgbClr val="85B400"/>
                </a:buClr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pl-PL" altLang="pl-PL" b="1" dirty="0"/>
            </a:p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l-PL" altLang="pl-PL" b="1" dirty="0"/>
                <a:t>Wspólny program </a:t>
              </a:r>
            </a:p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pl-PL" altLang="pl-PL" b="1" dirty="0"/>
                <a:t>NFOŚiGW oraz NCBR </a:t>
              </a:r>
              <a:r>
                <a:rPr lang="pl-PL" altLang="pl-PL" dirty="0"/>
                <a:t> </a:t>
              </a:r>
              <a:endParaRPr lang="en-US" altLang="pl-PL" dirty="0"/>
            </a:p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pl-PL" altLang="pl-PL" dirty="0"/>
            </a:p>
          </p:txBody>
        </p:sp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74018" y="3672861"/>
              <a:ext cx="1335140" cy="271905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9812415"/>
              </p:ext>
            </p:extLst>
          </p:nvPr>
        </p:nvGraphicFramePr>
        <p:xfrm>
          <a:off x="683568" y="1196752"/>
          <a:ext cx="7600208" cy="462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8" descr="logo_Geko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6977062" y="4231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071538" y="413792"/>
            <a:ext cx="7615262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Cele Programu </a:t>
            </a: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Gekon  </a:t>
            </a:r>
            <a:r>
              <a:rPr lang="pl-PL" altLang="pl-PL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Generator Koncepcji Ekologicznych</a:t>
            </a:r>
          </a:p>
        </p:txBody>
      </p:sp>
    </p:spTree>
    <p:extLst>
      <p:ext uri="{BB962C8B-B14F-4D97-AF65-F5344CB8AC3E}">
        <p14:creationId xmlns:p14="http://schemas.microsoft.com/office/powerpoint/2010/main" val="11031112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828961421"/>
              </p:ext>
            </p:extLst>
          </p:nvPr>
        </p:nvGraphicFramePr>
        <p:xfrm>
          <a:off x="285008" y="2481942"/>
          <a:ext cx="8502732" cy="297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1136685" y="534542"/>
            <a:ext cx="7615262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Gekon  </a:t>
            </a:r>
            <a:b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Generator Koncepcji Ekologicznych</a:t>
            </a:r>
          </a:p>
        </p:txBody>
      </p:sp>
    </p:spTree>
    <p:extLst>
      <p:ext uri="{BB962C8B-B14F-4D97-AF65-F5344CB8AC3E}">
        <p14:creationId xmlns:p14="http://schemas.microsoft.com/office/powerpoint/2010/main" val="11026566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/>
        </p:nvSpPr>
        <p:spPr bwMode="auto">
          <a:xfrm>
            <a:off x="1122363" y="1781175"/>
            <a:ext cx="3514725" cy="1877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 bwMode="auto">
          <a:xfrm>
            <a:off x="1125538" y="1479550"/>
            <a:ext cx="3514725" cy="311150"/>
          </a:xfrm>
          <a:prstGeom prst="rect">
            <a:avLst/>
          </a:prstGeom>
          <a:gradFill flip="none" rotWithShape="1">
            <a:gsLst>
              <a:gs pos="30000">
                <a:schemeClr val="tx2">
                  <a:lumMod val="60000"/>
                  <a:lumOff val="40000"/>
                </a:schemeClr>
              </a:gs>
              <a:gs pos="100000">
                <a:srgbClr val="411817"/>
              </a:gs>
              <a:gs pos="89000">
                <a:schemeClr val="accent2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b="1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4636061" y="3982320"/>
            <a:ext cx="3514725" cy="179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r>
              <a:rPr lang="pl-PL" sz="15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Prostokąt 12"/>
          <p:cNvSpPr/>
          <p:nvPr/>
        </p:nvSpPr>
        <p:spPr bwMode="auto">
          <a:xfrm>
            <a:off x="4694238" y="4176713"/>
            <a:ext cx="3514725" cy="17700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8288" indent="-179388" eaLnBrk="1" hangingPunct="1">
              <a:buFont typeface="Arial" pitchFamily="34" charset="0"/>
              <a:buChar char="•"/>
              <a:defRPr/>
            </a:pPr>
            <a:r>
              <a:rPr lang="pl-PL" sz="1400" b="1" dirty="0"/>
              <a:t>dotacje (zaliczki / refundacje)</a:t>
            </a:r>
            <a:endParaRPr lang="pl-PL" sz="1400" b="1" dirty="0">
              <a:solidFill>
                <a:schemeClr val="tx1"/>
              </a:solidFill>
            </a:endParaRPr>
          </a:p>
        </p:txBody>
      </p:sp>
      <p:grpSp>
        <p:nvGrpSpPr>
          <p:cNvPr id="14" name="Grupa 125"/>
          <p:cNvGrpSpPr/>
          <p:nvPr/>
        </p:nvGrpSpPr>
        <p:grpSpPr>
          <a:xfrm>
            <a:off x="3163957" y="2159971"/>
            <a:ext cx="1416050" cy="1600341"/>
            <a:chOff x="7678737" y="3120747"/>
            <a:chExt cx="1738312" cy="1828800"/>
          </a:xfrm>
          <a:solidFill>
            <a:srgbClr val="000000">
              <a:alpha val="12157"/>
            </a:srgbClr>
          </a:solidFill>
        </p:grpSpPr>
        <p:sp>
          <p:nvSpPr>
            <p:cNvPr id="15" name="Freeform 108"/>
            <p:cNvSpPr>
              <a:spLocks/>
            </p:cNvSpPr>
            <p:nvPr/>
          </p:nvSpPr>
          <p:spPr bwMode="auto">
            <a:xfrm>
              <a:off x="8742362" y="3462062"/>
              <a:ext cx="519112" cy="576263"/>
            </a:xfrm>
            <a:custGeom>
              <a:avLst/>
              <a:gdLst/>
              <a:ahLst/>
              <a:cxnLst>
                <a:cxn ang="0">
                  <a:pos x="133" y="726"/>
                </a:cxn>
                <a:cxn ang="0">
                  <a:pos x="138" y="674"/>
                </a:cxn>
                <a:cxn ang="0">
                  <a:pos x="145" y="625"/>
                </a:cxn>
                <a:cxn ang="0">
                  <a:pos x="154" y="577"/>
                </a:cxn>
                <a:cxn ang="0">
                  <a:pos x="163" y="534"/>
                </a:cxn>
                <a:cxn ang="0">
                  <a:pos x="175" y="493"/>
                </a:cxn>
                <a:cxn ang="0">
                  <a:pos x="189" y="456"/>
                </a:cxn>
                <a:cxn ang="0">
                  <a:pos x="203" y="422"/>
                </a:cxn>
                <a:cxn ang="0">
                  <a:pos x="219" y="391"/>
                </a:cxn>
                <a:cxn ang="0">
                  <a:pos x="235" y="363"/>
                </a:cxn>
                <a:cxn ang="0">
                  <a:pos x="253" y="339"/>
                </a:cxn>
                <a:cxn ang="0">
                  <a:pos x="272" y="318"/>
                </a:cxn>
                <a:cxn ang="0">
                  <a:pos x="292" y="302"/>
                </a:cxn>
                <a:cxn ang="0">
                  <a:pos x="313" y="288"/>
                </a:cxn>
                <a:cxn ang="0">
                  <a:pos x="334" y="279"/>
                </a:cxn>
                <a:cxn ang="0">
                  <a:pos x="356" y="273"/>
                </a:cxn>
                <a:cxn ang="0">
                  <a:pos x="379" y="271"/>
                </a:cxn>
                <a:cxn ang="0">
                  <a:pos x="397" y="272"/>
                </a:cxn>
                <a:cxn ang="0">
                  <a:pos x="417" y="277"/>
                </a:cxn>
                <a:cxn ang="0">
                  <a:pos x="434" y="283"/>
                </a:cxn>
                <a:cxn ang="0">
                  <a:pos x="453" y="293"/>
                </a:cxn>
                <a:cxn ang="0">
                  <a:pos x="470" y="304"/>
                </a:cxn>
                <a:cxn ang="0">
                  <a:pos x="487" y="318"/>
                </a:cxn>
                <a:cxn ang="0">
                  <a:pos x="503" y="334"/>
                </a:cxn>
                <a:cxn ang="0">
                  <a:pos x="518" y="353"/>
                </a:cxn>
                <a:cxn ang="0">
                  <a:pos x="654" y="117"/>
                </a:cxn>
                <a:cxn ang="0">
                  <a:pos x="641" y="104"/>
                </a:cxn>
                <a:cxn ang="0">
                  <a:pos x="629" y="91"/>
                </a:cxn>
                <a:cxn ang="0">
                  <a:pos x="615" y="78"/>
                </a:cxn>
                <a:cxn ang="0">
                  <a:pos x="602" y="68"/>
                </a:cxn>
                <a:cxn ang="0">
                  <a:pos x="588" y="58"/>
                </a:cxn>
                <a:cxn ang="0">
                  <a:pos x="575" y="47"/>
                </a:cxn>
                <a:cxn ang="0">
                  <a:pos x="560" y="39"/>
                </a:cxn>
                <a:cxn ang="0">
                  <a:pos x="546" y="31"/>
                </a:cxn>
                <a:cxn ang="0">
                  <a:pos x="531" y="23"/>
                </a:cxn>
                <a:cxn ang="0">
                  <a:pos x="517" y="17"/>
                </a:cxn>
                <a:cxn ang="0">
                  <a:pos x="501" y="13"/>
                </a:cxn>
                <a:cxn ang="0">
                  <a:pos x="486" y="8"/>
                </a:cxn>
                <a:cxn ang="0">
                  <a:pos x="471" y="5"/>
                </a:cxn>
                <a:cxn ang="0">
                  <a:pos x="455" y="2"/>
                </a:cxn>
                <a:cxn ang="0">
                  <a:pos x="440" y="0"/>
                </a:cxn>
                <a:cxn ang="0">
                  <a:pos x="424" y="0"/>
                </a:cxn>
                <a:cxn ang="0">
                  <a:pos x="383" y="3"/>
                </a:cxn>
                <a:cxn ang="0">
                  <a:pos x="343" y="14"/>
                </a:cxn>
                <a:cxn ang="0">
                  <a:pos x="305" y="30"/>
                </a:cxn>
                <a:cxn ang="0">
                  <a:pos x="268" y="52"/>
                </a:cxn>
                <a:cxn ang="0">
                  <a:pos x="233" y="81"/>
                </a:cxn>
                <a:cxn ang="0">
                  <a:pos x="199" y="114"/>
                </a:cxn>
                <a:cxn ang="0">
                  <a:pos x="168" y="154"/>
                </a:cxn>
                <a:cxn ang="0">
                  <a:pos x="138" y="199"/>
                </a:cxn>
                <a:cxn ang="0">
                  <a:pos x="112" y="249"/>
                </a:cxn>
                <a:cxn ang="0">
                  <a:pos x="86" y="304"/>
                </a:cxn>
                <a:cxn ang="0">
                  <a:pos x="64" y="364"/>
                </a:cxn>
                <a:cxn ang="0">
                  <a:pos x="46" y="429"/>
                </a:cxn>
                <a:cxn ang="0">
                  <a:pos x="29" y="497"/>
                </a:cxn>
                <a:cxn ang="0">
                  <a:pos x="16" y="569"/>
                </a:cxn>
                <a:cxn ang="0">
                  <a:pos x="6" y="645"/>
                </a:cxn>
                <a:cxn ang="0">
                  <a:pos x="0" y="726"/>
                </a:cxn>
                <a:cxn ang="0">
                  <a:pos x="133" y="726"/>
                </a:cxn>
              </a:cxnLst>
              <a:rect l="0" t="0" r="r" b="b"/>
              <a:pathLst>
                <a:path w="654" h="726">
                  <a:moveTo>
                    <a:pt x="133" y="726"/>
                  </a:moveTo>
                  <a:lnTo>
                    <a:pt x="138" y="674"/>
                  </a:lnTo>
                  <a:lnTo>
                    <a:pt x="145" y="625"/>
                  </a:lnTo>
                  <a:lnTo>
                    <a:pt x="154" y="577"/>
                  </a:lnTo>
                  <a:lnTo>
                    <a:pt x="163" y="534"/>
                  </a:lnTo>
                  <a:lnTo>
                    <a:pt x="175" y="493"/>
                  </a:lnTo>
                  <a:lnTo>
                    <a:pt x="189" y="456"/>
                  </a:lnTo>
                  <a:lnTo>
                    <a:pt x="203" y="422"/>
                  </a:lnTo>
                  <a:lnTo>
                    <a:pt x="219" y="391"/>
                  </a:lnTo>
                  <a:lnTo>
                    <a:pt x="235" y="363"/>
                  </a:lnTo>
                  <a:lnTo>
                    <a:pt x="253" y="339"/>
                  </a:lnTo>
                  <a:lnTo>
                    <a:pt x="272" y="318"/>
                  </a:lnTo>
                  <a:lnTo>
                    <a:pt x="292" y="302"/>
                  </a:lnTo>
                  <a:lnTo>
                    <a:pt x="313" y="288"/>
                  </a:lnTo>
                  <a:lnTo>
                    <a:pt x="334" y="279"/>
                  </a:lnTo>
                  <a:lnTo>
                    <a:pt x="356" y="273"/>
                  </a:lnTo>
                  <a:lnTo>
                    <a:pt x="379" y="271"/>
                  </a:lnTo>
                  <a:lnTo>
                    <a:pt x="397" y="272"/>
                  </a:lnTo>
                  <a:lnTo>
                    <a:pt x="417" y="277"/>
                  </a:lnTo>
                  <a:lnTo>
                    <a:pt x="434" y="283"/>
                  </a:lnTo>
                  <a:lnTo>
                    <a:pt x="453" y="293"/>
                  </a:lnTo>
                  <a:lnTo>
                    <a:pt x="470" y="304"/>
                  </a:lnTo>
                  <a:lnTo>
                    <a:pt x="487" y="318"/>
                  </a:lnTo>
                  <a:lnTo>
                    <a:pt x="503" y="334"/>
                  </a:lnTo>
                  <a:lnTo>
                    <a:pt x="518" y="353"/>
                  </a:lnTo>
                  <a:lnTo>
                    <a:pt x="654" y="117"/>
                  </a:lnTo>
                  <a:lnTo>
                    <a:pt x="641" y="104"/>
                  </a:lnTo>
                  <a:lnTo>
                    <a:pt x="629" y="91"/>
                  </a:lnTo>
                  <a:lnTo>
                    <a:pt x="615" y="78"/>
                  </a:lnTo>
                  <a:lnTo>
                    <a:pt x="602" y="68"/>
                  </a:lnTo>
                  <a:lnTo>
                    <a:pt x="588" y="58"/>
                  </a:lnTo>
                  <a:lnTo>
                    <a:pt x="575" y="47"/>
                  </a:lnTo>
                  <a:lnTo>
                    <a:pt x="560" y="39"/>
                  </a:lnTo>
                  <a:lnTo>
                    <a:pt x="546" y="31"/>
                  </a:lnTo>
                  <a:lnTo>
                    <a:pt x="531" y="23"/>
                  </a:lnTo>
                  <a:lnTo>
                    <a:pt x="517" y="17"/>
                  </a:lnTo>
                  <a:lnTo>
                    <a:pt x="501" y="13"/>
                  </a:lnTo>
                  <a:lnTo>
                    <a:pt x="486" y="8"/>
                  </a:lnTo>
                  <a:lnTo>
                    <a:pt x="471" y="5"/>
                  </a:lnTo>
                  <a:lnTo>
                    <a:pt x="455" y="2"/>
                  </a:lnTo>
                  <a:lnTo>
                    <a:pt x="440" y="0"/>
                  </a:lnTo>
                  <a:lnTo>
                    <a:pt x="424" y="0"/>
                  </a:lnTo>
                  <a:lnTo>
                    <a:pt x="383" y="3"/>
                  </a:lnTo>
                  <a:lnTo>
                    <a:pt x="343" y="14"/>
                  </a:lnTo>
                  <a:lnTo>
                    <a:pt x="305" y="30"/>
                  </a:lnTo>
                  <a:lnTo>
                    <a:pt x="268" y="52"/>
                  </a:lnTo>
                  <a:lnTo>
                    <a:pt x="233" y="81"/>
                  </a:lnTo>
                  <a:lnTo>
                    <a:pt x="199" y="114"/>
                  </a:lnTo>
                  <a:lnTo>
                    <a:pt x="168" y="154"/>
                  </a:lnTo>
                  <a:lnTo>
                    <a:pt x="138" y="199"/>
                  </a:lnTo>
                  <a:lnTo>
                    <a:pt x="112" y="249"/>
                  </a:lnTo>
                  <a:lnTo>
                    <a:pt x="86" y="304"/>
                  </a:lnTo>
                  <a:lnTo>
                    <a:pt x="64" y="364"/>
                  </a:lnTo>
                  <a:lnTo>
                    <a:pt x="46" y="429"/>
                  </a:lnTo>
                  <a:lnTo>
                    <a:pt x="29" y="497"/>
                  </a:lnTo>
                  <a:lnTo>
                    <a:pt x="16" y="569"/>
                  </a:lnTo>
                  <a:lnTo>
                    <a:pt x="6" y="645"/>
                  </a:lnTo>
                  <a:lnTo>
                    <a:pt x="0" y="726"/>
                  </a:lnTo>
                  <a:lnTo>
                    <a:pt x="133" y="7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09"/>
            <p:cNvSpPr>
              <a:spLocks/>
            </p:cNvSpPr>
            <p:nvPr/>
          </p:nvSpPr>
          <p:spPr bwMode="auto">
            <a:xfrm>
              <a:off x="7932736" y="3120747"/>
              <a:ext cx="1381125" cy="914400"/>
            </a:xfrm>
            <a:custGeom>
              <a:avLst/>
              <a:gdLst/>
              <a:ahLst/>
              <a:cxnLst>
                <a:cxn ang="0">
                  <a:pos x="457" y="1150"/>
                </a:cxn>
                <a:cxn ang="0">
                  <a:pos x="476" y="1150"/>
                </a:cxn>
                <a:cxn ang="0">
                  <a:pos x="512" y="1150"/>
                </a:cxn>
                <a:cxn ang="0">
                  <a:pos x="560" y="1150"/>
                </a:cxn>
                <a:cxn ang="0">
                  <a:pos x="620" y="1151"/>
                </a:cxn>
                <a:cxn ang="0">
                  <a:pos x="690" y="1151"/>
                </a:cxn>
                <a:cxn ang="0">
                  <a:pos x="765" y="1151"/>
                </a:cxn>
                <a:cxn ang="0">
                  <a:pos x="846" y="1151"/>
                </a:cxn>
                <a:cxn ang="0">
                  <a:pos x="889" y="1062"/>
                </a:cxn>
                <a:cxn ang="0">
                  <a:pos x="913" y="890"/>
                </a:cxn>
                <a:cxn ang="0">
                  <a:pos x="954" y="733"/>
                </a:cxn>
                <a:cxn ang="0">
                  <a:pos x="1014" y="594"/>
                </a:cxn>
                <a:cxn ang="0">
                  <a:pos x="1089" y="475"/>
                </a:cxn>
                <a:cxn ang="0">
                  <a:pos x="1176" y="380"/>
                </a:cxn>
                <a:cxn ang="0">
                  <a:pos x="1274" y="314"/>
                </a:cxn>
                <a:cxn ang="0">
                  <a:pos x="1381" y="279"/>
                </a:cxn>
                <a:cxn ang="0">
                  <a:pos x="1459" y="275"/>
                </a:cxn>
                <a:cxn ang="0">
                  <a:pos x="1500" y="280"/>
                </a:cxn>
                <a:cxn ang="0">
                  <a:pos x="1540" y="289"/>
                </a:cxn>
                <a:cxn ang="0">
                  <a:pos x="1581" y="304"/>
                </a:cxn>
                <a:cxn ang="0">
                  <a:pos x="1619" y="323"/>
                </a:cxn>
                <a:cxn ang="0">
                  <a:pos x="1656" y="346"/>
                </a:cxn>
                <a:cxn ang="0">
                  <a:pos x="1691" y="373"/>
                </a:cxn>
                <a:cxn ang="0">
                  <a:pos x="1726" y="403"/>
                </a:cxn>
                <a:cxn ang="0">
                  <a:pos x="1665" y="0"/>
                </a:cxn>
                <a:cxn ang="0">
                  <a:pos x="1649" y="2"/>
                </a:cxn>
                <a:cxn ang="0">
                  <a:pos x="1634" y="6"/>
                </a:cxn>
                <a:cxn ang="0">
                  <a:pos x="1618" y="8"/>
                </a:cxn>
                <a:cxn ang="0">
                  <a:pos x="1601" y="12"/>
                </a:cxn>
                <a:cxn ang="0">
                  <a:pos x="1480" y="39"/>
                </a:cxn>
                <a:cxn ang="0">
                  <a:pos x="1363" y="71"/>
                </a:cxn>
                <a:cxn ang="0">
                  <a:pos x="1247" y="108"/>
                </a:cxn>
                <a:cxn ang="0">
                  <a:pos x="1134" y="150"/>
                </a:cxn>
                <a:cxn ang="0">
                  <a:pos x="1023" y="196"/>
                </a:cxn>
                <a:cxn ang="0">
                  <a:pos x="915" y="247"/>
                </a:cxn>
                <a:cxn ang="0">
                  <a:pos x="809" y="301"/>
                </a:cxn>
                <a:cxn ang="0">
                  <a:pos x="707" y="358"/>
                </a:cxn>
                <a:cxn ang="0">
                  <a:pos x="607" y="422"/>
                </a:cxn>
                <a:cxn ang="0">
                  <a:pos x="512" y="488"/>
                </a:cxn>
                <a:cxn ang="0">
                  <a:pos x="418" y="557"/>
                </a:cxn>
                <a:cxn ang="0">
                  <a:pos x="327" y="630"/>
                </a:cxn>
                <a:cxn ang="0">
                  <a:pos x="241" y="707"/>
                </a:cxn>
                <a:cxn ang="0">
                  <a:pos x="157" y="787"/>
                </a:cxn>
                <a:cxn ang="0">
                  <a:pos x="77" y="869"/>
                </a:cxn>
                <a:cxn ang="0">
                  <a:pos x="0" y="955"/>
                </a:cxn>
                <a:cxn ang="0">
                  <a:pos x="455" y="1150"/>
                </a:cxn>
              </a:cxnLst>
              <a:rect l="0" t="0" r="r" b="b"/>
              <a:pathLst>
                <a:path w="1742" h="1151">
                  <a:moveTo>
                    <a:pt x="455" y="1150"/>
                  </a:moveTo>
                  <a:lnTo>
                    <a:pt x="457" y="1150"/>
                  </a:lnTo>
                  <a:lnTo>
                    <a:pt x="464" y="1150"/>
                  </a:lnTo>
                  <a:lnTo>
                    <a:pt x="476" y="1150"/>
                  </a:lnTo>
                  <a:lnTo>
                    <a:pt x="492" y="1150"/>
                  </a:lnTo>
                  <a:lnTo>
                    <a:pt x="512" y="1150"/>
                  </a:lnTo>
                  <a:lnTo>
                    <a:pt x="535" y="1150"/>
                  </a:lnTo>
                  <a:lnTo>
                    <a:pt x="560" y="1150"/>
                  </a:lnTo>
                  <a:lnTo>
                    <a:pt x="589" y="1150"/>
                  </a:lnTo>
                  <a:lnTo>
                    <a:pt x="620" y="1151"/>
                  </a:lnTo>
                  <a:lnTo>
                    <a:pt x="654" y="1151"/>
                  </a:lnTo>
                  <a:lnTo>
                    <a:pt x="690" y="1151"/>
                  </a:lnTo>
                  <a:lnTo>
                    <a:pt x="727" y="1151"/>
                  </a:lnTo>
                  <a:lnTo>
                    <a:pt x="765" y="1151"/>
                  </a:lnTo>
                  <a:lnTo>
                    <a:pt x="805" y="1151"/>
                  </a:lnTo>
                  <a:lnTo>
                    <a:pt x="846" y="1151"/>
                  </a:lnTo>
                  <a:lnTo>
                    <a:pt x="886" y="1151"/>
                  </a:lnTo>
                  <a:lnTo>
                    <a:pt x="889" y="1062"/>
                  </a:lnTo>
                  <a:lnTo>
                    <a:pt x="899" y="974"/>
                  </a:lnTo>
                  <a:lnTo>
                    <a:pt x="913" y="890"/>
                  </a:lnTo>
                  <a:lnTo>
                    <a:pt x="931" y="809"/>
                  </a:lnTo>
                  <a:lnTo>
                    <a:pt x="954" y="733"/>
                  </a:lnTo>
                  <a:lnTo>
                    <a:pt x="983" y="660"/>
                  </a:lnTo>
                  <a:lnTo>
                    <a:pt x="1014" y="594"/>
                  </a:lnTo>
                  <a:lnTo>
                    <a:pt x="1050" y="531"/>
                  </a:lnTo>
                  <a:lnTo>
                    <a:pt x="1089" y="475"/>
                  </a:lnTo>
                  <a:lnTo>
                    <a:pt x="1131" y="424"/>
                  </a:lnTo>
                  <a:lnTo>
                    <a:pt x="1176" y="380"/>
                  </a:lnTo>
                  <a:lnTo>
                    <a:pt x="1225" y="343"/>
                  </a:lnTo>
                  <a:lnTo>
                    <a:pt x="1274" y="314"/>
                  </a:lnTo>
                  <a:lnTo>
                    <a:pt x="1327" y="292"/>
                  </a:lnTo>
                  <a:lnTo>
                    <a:pt x="1381" y="279"/>
                  </a:lnTo>
                  <a:lnTo>
                    <a:pt x="1438" y="274"/>
                  </a:lnTo>
                  <a:lnTo>
                    <a:pt x="1459" y="275"/>
                  </a:lnTo>
                  <a:lnTo>
                    <a:pt x="1479" y="277"/>
                  </a:lnTo>
                  <a:lnTo>
                    <a:pt x="1500" y="280"/>
                  </a:lnTo>
                  <a:lnTo>
                    <a:pt x="1521" y="285"/>
                  </a:lnTo>
                  <a:lnTo>
                    <a:pt x="1540" y="289"/>
                  </a:lnTo>
                  <a:lnTo>
                    <a:pt x="1561" y="296"/>
                  </a:lnTo>
                  <a:lnTo>
                    <a:pt x="1581" y="304"/>
                  </a:lnTo>
                  <a:lnTo>
                    <a:pt x="1599" y="312"/>
                  </a:lnTo>
                  <a:lnTo>
                    <a:pt x="1619" y="323"/>
                  </a:lnTo>
                  <a:lnTo>
                    <a:pt x="1637" y="334"/>
                  </a:lnTo>
                  <a:lnTo>
                    <a:pt x="1656" y="346"/>
                  </a:lnTo>
                  <a:lnTo>
                    <a:pt x="1673" y="358"/>
                  </a:lnTo>
                  <a:lnTo>
                    <a:pt x="1691" y="373"/>
                  </a:lnTo>
                  <a:lnTo>
                    <a:pt x="1709" y="388"/>
                  </a:lnTo>
                  <a:lnTo>
                    <a:pt x="1726" y="403"/>
                  </a:lnTo>
                  <a:lnTo>
                    <a:pt x="1742" y="421"/>
                  </a:lnTo>
                  <a:lnTo>
                    <a:pt x="1665" y="0"/>
                  </a:lnTo>
                  <a:lnTo>
                    <a:pt x="1657" y="1"/>
                  </a:lnTo>
                  <a:lnTo>
                    <a:pt x="1649" y="2"/>
                  </a:lnTo>
                  <a:lnTo>
                    <a:pt x="1642" y="3"/>
                  </a:lnTo>
                  <a:lnTo>
                    <a:pt x="1634" y="6"/>
                  </a:lnTo>
                  <a:lnTo>
                    <a:pt x="1626" y="7"/>
                  </a:lnTo>
                  <a:lnTo>
                    <a:pt x="1618" y="8"/>
                  </a:lnTo>
                  <a:lnTo>
                    <a:pt x="1609" y="10"/>
                  </a:lnTo>
                  <a:lnTo>
                    <a:pt x="1601" y="12"/>
                  </a:lnTo>
                  <a:lnTo>
                    <a:pt x="1540" y="24"/>
                  </a:lnTo>
                  <a:lnTo>
                    <a:pt x="1480" y="39"/>
                  </a:lnTo>
                  <a:lnTo>
                    <a:pt x="1422" y="54"/>
                  </a:lnTo>
                  <a:lnTo>
                    <a:pt x="1363" y="71"/>
                  </a:lnTo>
                  <a:lnTo>
                    <a:pt x="1304" y="89"/>
                  </a:lnTo>
                  <a:lnTo>
                    <a:pt x="1247" y="108"/>
                  </a:lnTo>
                  <a:lnTo>
                    <a:pt x="1190" y="129"/>
                  </a:lnTo>
                  <a:lnTo>
                    <a:pt x="1134" y="150"/>
                  </a:lnTo>
                  <a:lnTo>
                    <a:pt x="1077" y="173"/>
                  </a:lnTo>
                  <a:lnTo>
                    <a:pt x="1023" y="196"/>
                  </a:lnTo>
                  <a:lnTo>
                    <a:pt x="968" y="220"/>
                  </a:lnTo>
                  <a:lnTo>
                    <a:pt x="915" y="247"/>
                  </a:lnTo>
                  <a:lnTo>
                    <a:pt x="862" y="273"/>
                  </a:lnTo>
                  <a:lnTo>
                    <a:pt x="809" y="301"/>
                  </a:lnTo>
                  <a:lnTo>
                    <a:pt x="758" y="330"/>
                  </a:lnTo>
                  <a:lnTo>
                    <a:pt x="707" y="358"/>
                  </a:lnTo>
                  <a:lnTo>
                    <a:pt x="657" y="390"/>
                  </a:lnTo>
                  <a:lnTo>
                    <a:pt x="607" y="422"/>
                  </a:lnTo>
                  <a:lnTo>
                    <a:pt x="559" y="454"/>
                  </a:lnTo>
                  <a:lnTo>
                    <a:pt x="512" y="488"/>
                  </a:lnTo>
                  <a:lnTo>
                    <a:pt x="464" y="522"/>
                  </a:lnTo>
                  <a:lnTo>
                    <a:pt x="418" y="557"/>
                  </a:lnTo>
                  <a:lnTo>
                    <a:pt x="372" y="594"/>
                  </a:lnTo>
                  <a:lnTo>
                    <a:pt x="327" y="630"/>
                  </a:lnTo>
                  <a:lnTo>
                    <a:pt x="284" y="668"/>
                  </a:lnTo>
                  <a:lnTo>
                    <a:pt x="241" y="707"/>
                  </a:lnTo>
                  <a:lnTo>
                    <a:pt x="198" y="747"/>
                  </a:lnTo>
                  <a:lnTo>
                    <a:pt x="157" y="787"/>
                  </a:lnTo>
                  <a:lnTo>
                    <a:pt x="116" y="828"/>
                  </a:lnTo>
                  <a:lnTo>
                    <a:pt x="77" y="869"/>
                  </a:lnTo>
                  <a:lnTo>
                    <a:pt x="38" y="912"/>
                  </a:lnTo>
                  <a:lnTo>
                    <a:pt x="0" y="955"/>
                  </a:lnTo>
                  <a:lnTo>
                    <a:pt x="303" y="955"/>
                  </a:lnTo>
                  <a:lnTo>
                    <a:pt x="455" y="11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10"/>
            <p:cNvSpPr>
              <a:spLocks/>
            </p:cNvSpPr>
            <p:nvPr/>
          </p:nvSpPr>
          <p:spPr bwMode="auto">
            <a:xfrm>
              <a:off x="7810499" y="3930374"/>
              <a:ext cx="176212" cy="103188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86" y="16"/>
                </a:cxn>
                <a:cxn ang="0">
                  <a:pos x="74" y="32"/>
                </a:cxn>
                <a:cxn ang="0">
                  <a:pos x="61" y="48"/>
                </a:cxn>
                <a:cxn ang="0">
                  <a:pos x="48" y="65"/>
                </a:cxn>
                <a:cxn ang="0">
                  <a:pos x="36" y="81"/>
                </a:cxn>
                <a:cxn ang="0">
                  <a:pos x="24" y="98"/>
                </a:cxn>
                <a:cxn ang="0">
                  <a:pos x="11" y="114"/>
                </a:cxn>
                <a:cxn ang="0">
                  <a:pos x="0" y="130"/>
                </a:cxn>
                <a:cxn ang="0">
                  <a:pos x="221" y="130"/>
                </a:cxn>
                <a:cxn ang="0">
                  <a:pos x="99" y="0"/>
                </a:cxn>
              </a:cxnLst>
              <a:rect l="0" t="0" r="r" b="b"/>
              <a:pathLst>
                <a:path w="221" h="130">
                  <a:moveTo>
                    <a:pt x="99" y="0"/>
                  </a:moveTo>
                  <a:lnTo>
                    <a:pt x="86" y="16"/>
                  </a:lnTo>
                  <a:lnTo>
                    <a:pt x="74" y="32"/>
                  </a:lnTo>
                  <a:lnTo>
                    <a:pt x="61" y="48"/>
                  </a:lnTo>
                  <a:lnTo>
                    <a:pt x="48" y="65"/>
                  </a:lnTo>
                  <a:lnTo>
                    <a:pt x="36" y="81"/>
                  </a:lnTo>
                  <a:lnTo>
                    <a:pt x="24" y="98"/>
                  </a:lnTo>
                  <a:lnTo>
                    <a:pt x="11" y="114"/>
                  </a:lnTo>
                  <a:lnTo>
                    <a:pt x="0" y="130"/>
                  </a:lnTo>
                  <a:lnTo>
                    <a:pt x="221" y="13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11"/>
            <p:cNvSpPr>
              <a:spLocks/>
            </p:cNvSpPr>
            <p:nvPr/>
          </p:nvSpPr>
          <p:spPr bwMode="auto">
            <a:xfrm>
              <a:off x="7678737" y="3555722"/>
              <a:ext cx="1738312" cy="1393825"/>
            </a:xfrm>
            <a:custGeom>
              <a:avLst/>
              <a:gdLst/>
              <a:ahLst/>
              <a:cxnLst>
                <a:cxn ang="0">
                  <a:pos x="1890" y="1332"/>
                </a:cxn>
                <a:cxn ang="0">
                  <a:pos x="2034" y="1196"/>
                </a:cxn>
                <a:cxn ang="0">
                  <a:pos x="2138" y="977"/>
                </a:cxn>
                <a:cxn ang="0">
                  <a:pos x="2188" y="699"/>
                </a:cxn>
                <a:cxn ang="0">
                  <a:pos x="2182" y="480"/>
                </a:cxn>
                <a:cxn ang="0">
                  <a:pos x="2149" y="304"/>
                </a:cxn>
                <a:cxn ang="0">
                  <a:pos x="2092" y="150"/>
                </a:cxn>
                <a:cxn ang="0">
                  <a:pos x="2016" y="27"/>
                </a:cxn>
                <a:cxn ang="0">
                  <a:pos x="1903" y="311"/>
                </a:cxn>
                <a:cxn ang="0">
                  <a:pos x="1960" y="510"/>
                </a:cxn>
                <a:cxn ang="0">
                  <a:pos x="1963" y="725"/>
                </a:cxn>
                <a:cxn ang="0">
                  <a:pos x="1925" y="896"/>
                </a:cxn>
                <a:cxn ang="0">
                  <a:pos x="1858" y="1024"/>
                </a:cxn>
                <a:cxn ang="0">
                  <a:pos x="1768" y="1097"/>
                </a:cxn>
                <a:cxn ang="0">
                  <a:pos x="1674" y="1098"/>
                </a:cxn>
                <a:cxn ang="0">
                  <a:pos x="1593" y="1041"/>
                </a:cxn>
                <a:cxn ang="0">
                  <a:pos x="1529" y="936"/>
                </a:cxn>
                <a:cxn ang="0">
                  <a:pos x="1485" y="796"/>
                </a:cxn>
                <a:cxn ang="0">
                  <a:pos x="1594" y="752"/>
                </a:cxn>
                <a:cxn ang="0">
                  <a:pos x="1647" y="860"/>
                </a:cxn>
                <a:cxn ang="0">
                  <a:pos x="1729" y="882"/>
                </a:cxn>
                <a:cxn ang="0">
                  <a:pos x="1806" y="774"/>
                </a:cxn>
                <a:cxn ang="0">
                  <a:pos x="1825" y="577"/>
                </a:cxn>
                <a:cxn ang="0">
                  <a:pos x="1773" y="414"/>
                </a:cxn>
                <a:cxn ang="0">
                  <a:pos x="1681" y="375"/>
                </a:cxn>
                <a:cxn ang="0">
                  <a:pos x="1605" y="473"/>
                </a:cxn>
                <a:cxn ang="0">
                  <a:pos x="1594" y="604"/>
                </a:cxn>
                <a:cxn ang="0">
                  <a:pos x="1642" y="604"/>
                </a:cxn>
                <a:cxn ang="0">
                  <a:pos x="1664" y="591"/>
                </a:cxn>
                <a:cxn ang="0">
                  <a:pos x="1683" y="550"/>
                </a:cxn>
                <a:cxn ang="0">
                  <a:pos x="1713" y="542"/>
                </a:cxn>
                <a:cxn ang="0">
                  <a:pos x="1741" y="579"/>
                </a:cxn>
                <a:cxn ang="0">
                  <a:pos x="1746" y="647"/>
                </a:cxn>
                <a:cxn ang="0">
                  <a:pos x="1728" y="702"/>
                </a:cxn>
                <a:cxn ang="0">
                  <a:pos x="1697" y="716"/>
                </a:cxn>
                <a:cxn ang="0">
                  <a:pos x="1673" y="693"/>
                </a:cxn>
                <a:cxn ang="0">
                  <a:pos x="1655" y="660"/>
                </a:cxn>
                <a:cxn ang="0">
                  <a:pos x="1591" y="660"/>
                </a:cxn>
                <a:cxn ang="0">
                  <a:pos x="1477" y="660"/>
                </a:cxn>
                <a:cxn ang="0">
                  <a:pos x="1319" y="660"/>
                </a:cxn>
                <a:cxn ang="0">
                  <a:pos x="1176" y="660"/>
                </a:cxn>
                <a:cxn ang="0">
                  <a:pos x="1026" y="660"/>
                </a:cxn>
                <a:cxn ang="0">
                  <a:pos x="897" y="660"/>
                </a:cxn>
                <a:cxn ang="0">
                  <a:pos x="808" y="660"/>
                </a:cxn>
                <a:cxn ang="0">
                  <a:pos x="774" y="660"/>
                </a:cxn>
                <a:cxn ang="0">
                  <a:pos x="126" y="660"/>
                </a:cxn>
                <a:cxn ang="0">
                  <a:pos x="61" y="760"/>
                </a:cxn>
                <a:cxn ang="0">
                  <a:pos x="0" y="861"/>
                </a:cxn>
                <a:cxn ang="0">
                  <a:pos x="1601" y="1705"/>
                </a:cxn>
                <a:cxn ang="0">
                  <a:pos x="1647" y="1638"/>
                </a:cxn>
                <a:cxn ang="0">
                  <a:pos x="1699" y="1576"/>
                </a:cxn>
                <a:cxn ang="0">
                  <a:pos x="1756" y="1516"/>
                </a:cxn>
                <a:cxn ang="0">
                  <a:pos x="1760" y="1502"/>
                </a:cxn>
                <a:cxn ang="0">
                  <a:pos x="1604" y="1468"/>
                </a:cxn>
                <a:cxn ang="0">
                  <a:pos x="1426" y="1326"/>
                </a:cxn>
                <a:cxn ang="0">
                  <a:pos x="1293" y="1094"/>
                </a:cxn>
                <a:cxn ang="0">
                  <a:pos x="1217" y="797"/>
                </a:cxn>
                <a:cxn ang="0">
                  <a:pos x="1358" y="849"/>
                </a:cxn>
                <a:cxn ang="0">
                  <a:pos x="1429" y="1082"/>
                </a:cxn>
                <a:cxn ang="0">
                  <a:pos x="1541" y="1256"/>
                </a:cxn>
                <a:cxn ang="0">
                  <a:pos x="1684" y="1352"/>
                </a:cxn>
              </a:cxnLst>
              <a:rect l="0" t="0" r="r" b="b"/>
              <a:pathLst>
                <a:path w="2190" h="1757">
                  <a:moveTo>
                    <a:pt x="1764" y="1365"/>
                  </a:moveTo>
                  <a:lnTo>
                    <a:pt x="1808" y="1362"/>
                  </a:lnTo>
                  <a:lnTo>
                    <a:pt x="1849" y="1350"/>
                  </a:lnTo>
                  <a:lnTo>
                    <a:pt x="1890" y="1332"/>
                  </a:lnTo>
                  <a:lnTo>
                    <a:pt x="1930" y="1306"/>
                  </a:lnTo>
                  <a:lnTo>
                    <a:pt x="1967" y="1275"/>
                  </a:lnTo>
                  <a:lnTo>
                    <a:pt x="2002" y="1238"/>
                  </a:lnTo>
                  <a:lnTo>
                    <a:pt x="2034" y="1196"/>
                  </a:lnTo>
                  <a:lnTo>
                    <a:pt x="2066" y="1147"/>
                  </a:lnTo>
                  <a:lnTo>
                    <a:pt x="2092" y="1095"/>
                  </a:lnTo>
                  <a:lnTo>
                    <a:pt x="2117" y="1038"/>
                  </a:lnTo>
                  <a:lnTo>
                    <a:pt x="2138" y="977"/>
                  </a:lnTo>
                  <a:lnTo>
                    <a:pt x="2157" y="912"/>
                  </a:lnTo>
                  <a:lnTo>
                    <a:pt x="2170" y="844"/>
                  </a:lnTo>
                  <a:lnTo>
                    <a:pt x="2181" y="773"/>
                  </a:lnTo>
                  <a:lnTo>
                    <a:pt x="2188" y="699"/>
                  </a:lnTo>
                  <a:lnTo>
                    <a:pt x="2190" y="623"/>
                  </a:lnTo>
                  <a:lnTo>
                    <a:pt x="2189" y="574"/>
                  </a:lnTo>
                  <a:lnTo>
                    <a:pt x="2187" y="526"/>
                  </a:lnTo>
                  <a:lnTo>
                    <a:pt x="2182" y="480"/>
                  </a:lnTo>
                  <a:lnTo>
                    <a:pt x="2176" y="434"/>
                  </a:lnTo>
                  <a:lnTo>
                    <a:pt x="2168" y="389"/>
                  </a:lnTo>
                  <a:lnTo>
                    <a:pt x="2159" y="346"/>
                  </a:lnTo>
                  <a:lnTo>
                    <a:pt x="2149" y="304"/>
                  </a:lnTo>
                  <a:lnTo>
                    <a:pt x="2136" y="263"/>
                  </a:lnTo>
                  <a:lnTo>
                    <a:pt x="2123" y="224"/>
                  </a:lnTo>
                  <a:lnTo>
                    <a:pt x="2108" y="187"/>
                  </a:lnTo>
                  <a:lnTo>
                    <a:pt x="2092" y="150"/>
                  </a:lnTo>
                  <a:lnTo>
                    <a:pt x="2075" y="117"/>
                  </a:lnTo>
                  <a:lnTo>
                    <a:pt x="2056" y="85"/>
                  </a:lnTo>
                  <a:lnTo>
                    <a:pt x="2037" y="55"/>
                  </a:lnTo>
                  <a:lnTo>
                    <a:pt x="2016" y="27"/>
                  </a:lnTo>
                  <a:lnTo>
                    <a:pt x="1994" y="0"/>
                  </a:lnTo>
                  <a:lnTo>
                    <a:pt x="1858" y="236"/>
                  </a:lnTo>
                  <a:lnTo>
                    <a:pt x="1881" y="270"/>
                  </a:lnTo>
                  <a:lnTo>
                    <a:pt x="1903" y="311"/>
                  </a:lnTo>
                  <a:lnTo>
                    <a:pt x="1922" y="354"/>
                  </a:lnTo>
                  <a:lnTo>
                    <a:pt x="1938" y="403"/>
                  </a:lnTo>
                  <a:lnTo>
                    <a:pt x="1950" y="455"/>
                  </a:lnTo>
                  <a:lnTo>
                    <a:pt x="1960" y="510"/>
                  </a:lnTo>
                  <a:lnTo>
                    <a:pt x="1965" y="569"/>
                  </a:lnTo>
                  <a:lnTo>
                    <a:pt x="1968" y="629"/>
                  </a:lnTo>
                  <a:lnTo>
                    <a:pt x="1967" y="677"/>
                  </a:lnTo>
                  <a:lnTo>
                    <a:pt x="1963" y="725"/>
                  </a:lnTo>
                  <a:lnTo>
                    <a:pt x="1956" y="770"/>
                  </a:lnTo>
                  <a:lnTo>
                    <a:pt x="1948" y="814"/>
                  </a:lnTo>
                  <a:lnTo>
                    <a:pt x="1938" y="856"/>
                  </a:lnTo>
                  <a:lnTo>
                    <a:pt x="1925" y="896"/>
                  </a:lnTo>
                  <a:lnTo>
                    <a:pt x="1911" y="932"/>
                  </a:lnTo>
                  <a:lnTo>
                    <a:pt x="1895" y="966"/>
                  </a:lnTo>
                  <a:lnTo>
                    <a:pt x="1877" y="997"/>
                  </a:lnTo>
                  <a:lnTo>
                    <a:pt x="1858" y="1024"/>
                  </a:lnTo>
                  <a:lnTo>
                    <a:pt x="1837" y="1048"/>
                  </a:lnTo>
                  <a:lnTo>
                    <a:pt x="1816" y="1069"/>
                  </a:lnTo>
                  <a:lnTo>
                    <a:pt x="1793" y="1084"/>
                  </a:lnTo>
                  <a:lnTo>
                    <a:pt x="1768" y="1097"/>
                  </a:lnTo>
                  <a:lnTo>
                    <a:pt x="1744" y="1103"/>
                  </a:lnTo>
                  <a:lnTo>
                    <a:pt x="1719" y="1106"/>
                  </a:lnTo>
                  <a:lnTo>
                    <a:pt x="1696" y="1103"/>
                  </a:lnTo>
                  <a:lnTo>
                    <a:pt x="1674" y="1098"/>
                  </a:lnTo>
                  <a:lnTo>
                    <a:pt x="1653" y="1089"/>
                  </a:lnTo>
                  <a:lnTo>
                    <a:pt x="1632" y="1076"/>
                  </a:lnTo>
                  <a:lnTo>
                    <a:pt x="1612" y="1060"/>
                  </a:lnTo>
                  <a:lnTo>
                    <a:pt x="1593" y="1041"/>
                  </a:lnTo>
                  <a:lnTo>
                    <a:pt x="1575" y="1018"/>
                  </a:lnTo>
                  <a:lnTo>
                    <a:pt x="1559" y="994"/>
                  </a:lnTo>
                  <a:lnTo>
                    <a:pt x="1543" y="966"/>
                  </a:lnTo>
                  <a:lnTo>
                    <a:pt x="1529" y="936"/>
                  </a:lnTo>
                  <a:lnTo>
                    <a:pt x="1515" y="904"/>
                  </a:lnTo>
                  <a:lnTo>
                    <a:pt x="1503" y="870"/>
                  </a:lnTo>
                  <a:lnTo>
                    <a:pt x="1494" y="834"/>
                  </a:lnTo>
                  <a:lnTo>
                    <a:pt x="1485" y="796"/>
                  </a:lnTo>
                  <a:lnTo>
                    <a:pt x="1478" y="757"/>
                  </a:lnTo>
                  <a:lnTo>
                    <a:pt x="1473" y="715"/>
                  </a:lnTo>
                  <a:lnTo>
                    <a:pt x="1586" y="715"/>
                  </a:lnTo>
                  <a:lnTo>
                    <a:pt x="1594" y="752"/>
                  </a:lnTo>
                  <a:lnTo>
                    <a:pt x="1605" y="785"/>
                  </a:lnTo>
                  <a:lnTo>
                    <a:pt x="1616" y="814"/>
                  </a:lnTo>
                  <a:lnTo>
                    <a:pt x="1631" y="840"/>
                  </a:lnTo>
                  <a:lnTo>
                    <a:pt x="1647" y="860"/>
                  </a:lnTo>
                  <a:lnTo>
                    <a:pt x="1665" y="875"/>
                  </a:lnTo>
                  <a:lnTo>
                    <a:pt x="1684" y="884"/>
                  </a:lnTo>
                  <a:lnTo>
                    <a:pt x="1704" y="888"/>
                  </a:lnTo>
                  <a:lnTo>
                    <a:pt x="1729" y="882"/>
                  </a:lnTo>
                  <a:lnTo>
                    <a:pt x="1752" y="867"/>
                  </a:lnTo>
                  <a:lnTo>
                    <a:pt x="1773" y="844"/>
                  </a:lnTo>
                  <a:lnTo>
                    <a:pt x="1791" y="812"/>
                  </a:lnTo>
                  <a:lnTo>
                    <a:pt x="1806" y="774"/>
                  </a:lnTo>
                  <a:lnTo>
                    <a:pt x="1818" y="730"/>
                  </a:lnTo>
                  <a:lnTo>
                    <a:pt x="1825" y="682"/>
                  </a:lnTo>
                  <a:lnTo>
                    <a:pt x="1827" y="629"/>
                  </a:lnTo>
                  <a:lnTo>
                    <a:pt x="1825" y="577"/>
                  </a:lnTo>
                  <a:lnTo>
                    <a:pt x="1818" y="528"/>
                  </a:lnTo>
                  <a:lnTo>
                    <a:pt x="1806" y="485"/>
                  </a:lnTo>
                  <a:lnTo>
                    <a:pt x="1791" y="445"/>
                  </a:lnTo>
                  <a:lnTo>
                    <a:pt x="1773" y="414"/>
                  </a:lnTo>
                  <a:lnTo>
                    <a:pt x="1752" y="391"/>
                  </a:lnTo>
                  <a:lnTo>
                    <a:pt x="1729" y="376"/>
                  </a:lnTo>
                  <a:lnTo>
                    <a:pt x="1704" y="370"/>
                  </a:lnTo>
                  <a:lnTo>
                    <a:pt x="1681" y="375"/>
                  </a:lnTo>
                  <a:lnTo>
                    <a:pt x="1658" y="389"/>
                  </a:lnTo>
                  <a:lnTo>
                    <a:pt x="1638" y="410"/>
                  </a:lnTo>
                  <a:lnTo>
                    <a:pt x="1620" y="438"/>
                  </a:lnTo>
                  <a:lnTo>
                    <a:pt x="1605" y="473"/>
                  </a:lnTo>
                  <a:lnTo>
                    <a:pt x="1593" y="512"/>
                  </a:lnTo>
                  <a:lnTo>
                    <a:pt x="1584" y="557"/>
                  </a:lnTo>
                  <a:lnTo>
                    <a:pt x="1579" y="604"/>
                  </a:lnTo>
                  <a:lnTo>
                    <a:pt x="1594" y="604"/>
                  </a:lnTo>
                  <a:lnTo>
                    <a:pt x="1608" y="604"/>
                  </a:lnTo>
                  <a:lnTo>
                    <a:pt x="1621" y="604"/>
                  </a:lnTo>
                  <a:lnTo>
                    <a:pt x="1631" y="604"/>
                  </a:lnTo>
                  <a:lnTo>
                    <a:pt x="1642" y="604"/>
                  </a:lnTo>
                  <a:lnTo>
                    <a:pt x="1650" y="604"/>
                  </a:lnTo>
                  <a:lnTo>
                    <a:pt x="1657" y="603"/>
                  </a:lnTo>
                  <a:lnTo>
                    <a:pt x="1661" y="603"/>
                  </a:lnTo>
                  <a:lnTo>
                    <a:pt x="1664" y="591"/>
                  </a:lnTo>
                  <a:lnTo>
                    <a:pt x="1667" y="578"/>
                  </a:lnTo>
                  <a:lnTo>
                    <a:pt x="1672" y="568"/>
                  </a:lnTo>
                  <a:lnTo>
                    <a:pt x="1677" y="558"/>
                  </a:lnTo>
                  <a:lnTo>
                    <a:pt x="1683" y="550"/>
                  </a:lnTo>
                  <a:lnTo>
                    <a:pt x="1689" y="544"/>
                  </a:lnTo>
                  <a:lnTo>
                    <a:pt x="1696" y="541"/>
                  </a:lnTo>
                  <a:lnTo>
                    <a:pt x="1704" y="540"/>
                  </a:lnTo>
                  <a:lnTo>
                    <a:pt x="1713" y="542"/>
                  </a:lnTo>
                  <a:lnTo>
                    <a:pt x="1721" y="547"/>
                  </a:lnTo>
                  <a:lnTo>
                    <a:pt x="1728" y="555"/>
                  </a:lnTo>
                  <a:lnTo>
                    <a:pt x="1735" y="566"/>
                  </a:lnTo>
                  <a:lnTo>
                    <a:pt x="1741" y="579"/>
                  </a:lnTo>
                  <a:lnTo>
                    <a:pt x="1744" y="594"/>
                  </a:lnTo>
                  <a:lnTo>
                    <a:pt x="1746" y="611"/>
                  </a:lnTo>
                  <a:lnTo>
                    <a:pt x="1748" y="629"/>
                  </a:lnTo>
                  <a:lnTo>
                    <a:pt x="1746" y="647"/>
                  </a:lnTo>
                  <a:lnTo>
                    <a:pt x="1744" y="663"/>
                  </a:lnTo>
                  <a:lnTo>
                    <a:pt x="1741" y="678"/>
                  </a:lnTo>
                  <a:lnTo>
                    <a:pt x="1735" y="692"/>
                  </a:lnTo>
                  <a:lnTo>
                    <a:pt x="1728" y="702"/>
                  </a:lnTo>
                  <a:lnTo>
                    <a:pt x="1721" y="710"/>
                  </a:lnTo>
                  <a:lnTo>
                    <a:pt x="1713" y="715"/>
                  </a:lnTo>
                  <a:lnTo>
                    <a:pt x="1704" y="717"/>
                  </a:lnTo>
                  <a:lnTo>
                    <a:pt x="1697" y="716"/>
                  </a:lnTo>
                  <a:lnTo>
                    <a:pt x="1690" y="713"/>
                  </a:lnTo>
                  <a:lnTo>
                    <a:pt x="1683" y="708"/>
                  </a:lnTo>
                  <a:lnTo>
                    <a:pt x="1679" y="701"/>
                  </a:lnTo>
                  <a:lnTo>
                    <a:pt x="1673" y="693"/>
                  </a:lnTo>
                  <a:lnTo>
                    <a:pt x="1668" y="683"/>
                  </a:lnTo>
                  <a:lnTo>
                    <a:pt x="1665" y="671"/>
                  </a:lnTo>
                  <a:lnTo>
                    <a:pt x="1662" y="660"/>
                  </a:lnTo>
                  <a:lnTo>
                    <a:pt x="1655" y="660"/>
                  </a:lnTo>
                  <a:lnTo>
                    <a:pt x="1644" y="660"/>
                  </a:lnTo>
                  <a:lnTo>
                    <a:pt x="1630" y="660"/>
                  </a:lnTo>
                  <a:lnTo>
                    <a:pt x="1613" y="660"/>
                  </a:lnTo>
                  <a:lnTo>
                    <a:pt x="1591" y="660"/>
                  </a:lnTo>
                  <a:lnTo>
                    <a:pt x="1567" y="660"/>
                  </a:lnTo>
                  <a:lnTo>
                    <a:pt x="1540" y="660"/>
                  </a:lnTo>
                  <a:lnTo>
                    <a:pt x="1510" y="660"/>
                  </a:lnTo>
                  <a:lnTo>
                    <a:pt x="1477" y="660"/>
                  </a:lnTo>
                  <a:lnTo>
                    <a:pt x="1441" y="660"/>
                  </a:lnTo>
                  <a:lnTo>
                    <a:pt x="1403" y="660"/>
                  </a:lnTo>
                  <a:lnTo>
                    <a:pt x="1363" y="660"/>
                  </a:lnTo>
                  <a:lnTo>
                    <a:pt x="1319" y="660"/>
                  </a:lnTo>
                  <a:lnTo>
                    <a:pt x="1274" y="660"/>
                  </a:lnTo>
                  <a:lnTo>
                    <a:pt x="1226" y="660"/>
                  </a:lnTo>
                  <a:lnTo>
                    <a:pt x="1176" y="660"/>
                  </a:lnTo>
                  <a:lnTo>
                    <a:pt x="1176" y="660"/>
                  </a:lnTo>
                  <a:lnTo>
                    <a:pt x="1137" y="660"/>
                  </a:lnTo>
                  <a:lnTo>
                    <a:pt x="1099" y="660"/>
                  </a:lnTo>
                  <a:lnTo>
                    <a:pt x="1062" y="660"/>
                  </a:lnTo>
                  <a:lnTo>
                    <a:pt x="1026" y="660"/>
                  </a:lnTo>
                  <a:lnTo>
                    <a:pt x="991" y="660"/>
                  </a:lnTo>
                  <a:lnTo>
                    <a:pt x="957" y="660"/>
                  </a:lnTo>
                  <a:lnTo>
                    <a:pt x="926" y="660"/>
                  </a:lnTo>
                  <a:lnTo>
                    <a:pt x="897" y="660"/>
                  </a:lnTo>
                  <a:lnTo>
                    <a:pt x="871" y="660"/>
                  </a:lnTo>
                  <a:lnTo>
                    <a:pt x="847" y="660"/>
                  </a:lnTo>
                  <a:lnTo>
                    <a:pt x="826" y="660"/>
                  </a:lnTo>
                  <a:lnTo>
                    <a:pt x="808" y="660"/>
                  </a:lnTo>
                  <a:lnTo>
                    <a:pt x="794" y="660"/>
                  </a:lnTo>
                  <a:lnTo>
                    <a:pt x="783" y="660"/>
                  </a:lnTo>
                  <a:lnTo>
                    <a:pt x="776" y="660"/>
                  </a:lnTo>
                  <a:lnTo>
                    <a:pt x="774" y="660"/>
                  </a:lnTo>
                  <a:lnTo>
                    <a:pt x="607" y="875"/>
                  </a:lnTo>
                  <a:lnTo>
                    <a:pt x="232" y="875"/>
                  </a:lnTo>
                  <a:lnTo>
                    <a:pt x="387" y="660"/>
                  </a:lnTo>
                  <a:lnTo>
                    <a:pt x="126" y="660"/>
                  </a:lnTo>
                  <a:lnTo>
                    <a:pt x="109" y="684"/>
                  </a:lnTo>
                  <a:lnTo>
                    <a:pt x="93" y="709"/>
                  </a:lnTo>
                  <a:lnTo>
                    <a:pt x="77" y="735"/>
                  </a:lnTo>
                  <a:lnTo>
                    <a:pt x="61" y="760"/>
                  </a:lnTo>
                  <a:lnTo>
                    <a:pt x="45" y="785"/>
                  </a:lnTo>
                  <a:lnTo>
                    <a:pt x="30" y="811"/>
                  </a:lnTo>
                  <a:lnTo>
                    <a:pt x="15" y="836"/>
                  </a:lnTo>
                  <a:lnTo>
                    <a:pt x="0" y="861"/>
                  </a:lnTo>
                  <a:lnTo>
                    <a:pt x="1569" y="1757"/>
                  </a:lnTo>
                  <a:lnTo>
                    <a:pt x="1579" y="1740"/>
                  </a:lnTo>
                  <a:lnTo>
                    <a:pt x="1590" y="1722"/>
                  </a:lnTo>
                  <a:lnTo>
                    <a:pt x="1601" y="1705"/>
                  </a:lnTo>
                  <a:lnTo>
                    <a:pt x="1612" y="1688"/>
                  </a:lnTo>
                  <a:lnTo>
                    <a:pt x="1624" y="1671"/>
                  </a:lnTo>
                  <a:lnTo>
                    <a:pt x="1636" y="1654"/>
                  </a:lnTo>
                  <a:lnTo>
                    <a:pt x="1647" y="1638"/>
                  </a:lnTo>
                  <a:lnTo>
                    <a:pt x="1660" y="1622"/>
                  </a:lnTo>
                  <a:lnTo>
                    <a:pt x="1673" y="1606"/>
                  </a:lnTo>
                  <a:lnTo>
                    <a:pt x="1687" y="1591"/>
                  </a:lnTo>
                  <a:lnTo>
                    <a:pt x="1699" y="1576"/>
                  </a:lnTo>
                  <a:lnTo>
                    <a:pt x="1713" y="1560"/>
                  </a:lnTo>
                  <a:lnTo>
                    <a:pt x="1727" y="1546"/>
                  </a:lnTo>
                  <a:lnTo>
                    <a:pt x="1742" y="1531"/>
                  </a:lnTo>
                  <a:lnTo>
                    <a:pt x="1756" y="1516"/>
                  </a:lnTo>
                  <a:lnTo>
                    <a:pt x="1771" y="1502"/>
                  </a:lnTo>
                  <a:lnTo>
                    <a:pt x="1767" y="1502"/>
                  </a:lnTo>
                  <a:lnTo>
                    <a:pt x="1764" y="1502"/>
                  </a:lnTo>
                  <a:lnTo>
                    <a:pt x="1760" y="1502"/>
                  </a:lnTo>
                  <a:lnTo>
                    <a:pt x="1757" y="1502"/>
                  </a:lnTo>
                  <a:lnTo>
                    <a:pt x="1704" y="1499"/>
                  </a:lnTo>
                  <a:lnTo>
                    <a:pt x="1653" y="1486"/>
                  </a:lnTo>
                  <a:lnTo>
                    <a:pt x="1604" y="1468"/>
                  </a:lnTo>
                  <a:lnTo>
                    <a:pt x="1556" y="1441"/>
                  </a:lnTo>
                  <a:lnTo>
                    <a:pt x="1510" y="1409"/>
                  </a:lnTo>
                  <a:lnTo>
                    <a:pt x="1467" y="1370"/>
                  </a:lnTo>
                  <a:lnTo>
                    <a:pt x="1426" y="1326"/>
                  </a:lnTo>
                  <a:lnTo>
                    <a:pt x="1388" y="1275"/>
                  </a:lnTo>
                  <a:lnTo>
                    <a:pt x="1352" y="1220"/>
                  </a:lnTo>
                  <a:lnTo>
                    <a:pt x="1321" y="1159"/>
                  </a:lnTo>
                  <a:lnTo>
                    <a:pt x="1293" y="1094"/>
                  </a:lnTo>
                  <a:lnTo>
                    <a:pt x="1267" y="1025"/>
                  </a:lnTo>
                  <a:lnTo>
                    <a:pt x="1246" y="953"/>
                  </a:lnTo>
                  <a:lnTo>
                    <a:pt x="1229" y="876"/>
                  </a:lnTo>
                  <a:lnTo>
                    <a:pt x="1217" y="797"/>
                  </a:lnTo>
                  <a:lnTo>
                    <a:pt x="1208" y="715"/>
                  </a:lnTo>
                  <a:lnTo>
                    <a:pt x="1341" y="715"/>
                  </a:lnTo>
                  <a:lnTo>
                    <a:pt x="1348" y="783"/>
                  </a:lnTo>
                  <a:lnTo>
                    <a:pt x="1358" y="849"/>
                  </a:lnTo>
                  <a:lnTo>
                    <a:pt x="1371" y="911"/>
                  </a:lnTo>
                  <a:lnTo>
                    <a:pt x="1387" y="971"/>
                  </a:lnTo>
                  <a:lnTo>
                    <a:pt x="1407" y="1029"/>
                  </a:lnTo>
                  <a:lnTo>
                    <a:pt x="1429" y="1082"/>
                  </a:lnTo>
                  <a:lnTo>
                    <a:pt x="1454" y="1131"/>
                  </a:lnTo>
                  <a:lnTo>
                    <a:pt x="1480" y="1177"/>
                  </a:lnTo>
                  <a:lnTo>
                    <a:pt x="1510" y="1219"/>
                  </a:lnTo>
                  <a:lnTo>
                    <a:pt x="1541" y="1256"/>
                  </a:lnTo>
                  <a:lnTo>
                    <a:pt x="1575" y="1288"/>
                  </a:lnTo>
                  <a:lnTo>
                    <a:pt x="1609" y="1316"/>
                  </a:lnTo>
                  <a:lnTo>
                    <a:pt x="1646" y="1336"/>
                  </a:lnTo>
                  <a:lnTo>
                    <a:pt x="1684" y="1352"/>
                  </a:lnTo>
                  <a:lnTo>
                    <a:pt x="1723" y="1362"/>
                  </a:lnTo>
                  <a:lnTo>
                    <a:pt x="1764" y="13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</p:grpSp>
      <p:sp>
        <p:nvSpPr>
          <p:cNvPr id="19" name="Prostokąt 18"/>
          <p:cNvSpPr/>
          <p:nvPr/>
        </p:nvSpPr>
        <p:spPr bwMode="auto">
          <a:xfrm>
            <a:off x="4639240" y="1469231"/>
            <a:ext cx="3513137" cy="322263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30000">
                <a:schemeClr val="bg1">
                  <a:lumMod val="65000"/>
                </a:schemeClr>
              </a:gs>
              <a:gs pos="54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b="1" dirty="0">
              <a:solidFill>
                <a:schemeClr val="tx1"/>
              </a:solidFill>
            </a:endParaRPr>
          </a:p>
        </p:txBody>
      </p:sp>
      <p:sp>
        <p:nvSpPr>
          <p:cNvPr id="20" name="Prostokąt 19"/>
          <p:cNvSpPr/>
          <p:nvPr/>
        </p:nvSpPr>
        <p:spPr bwMode="auto">
          <a:xfrm>
            <a:off x="1107579" y="3973977"/>
            <a:ext cx="3513138" cy="1800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indent="-180975" eaLnBrk="1" hangingPunct="1">
              <a:defRPr/>
            </a:pPr>
            <a:endParaRPr lang="pl-PL" sz="1500" dirty="0">
              <a:solidFill>
                <a:schemeClr val="tx1"/>
              </a:solidFill>
            </a:endParaRPr>
          </a:p>
        </p:txBody>
      </p:sp>
      <p:sp>
        <p:nvSpPr>
          <p:cNvPr id="21" name="Prostokąt 20"/>
          <p:cNvSpPr/>
          <p:nvPr/>
        </p:nvSpPr>
        <p:spPr bwMode="auto">
          <a:xfrm>
            <a:off x="1138307" y="3674986"/>
            <a:ext cx="3513138" cy="322263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50000"/>
                </a:schemeClr>
              </a:gs>
              <a:gs pos="30000">
                <a:schemeClr val="bg1">
                  <a:lumMod val="65000"/>
                </a:schemeClr>
              </a:gs>
              <a:gs pos="54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endParaRPr lang="pl-PL" sz="1500" b="1" dirty="0">
              <a:solidFill>
                <a:schemeClr val="tx1"/>
              </a:solidFill>
            </a:endParaRPr>
          </a:p>
        </p:txBody>
      </p:sp>
      <p:grpSp>
        <p:nvGrpSpPr>
          <p:cNvPr id="22" name="Grupa 126"/>
          <p:cNvGrpSpPr/>
          <p:nvPr/>
        </p:nvGrpSpPr>
        <p:grpSpPr>
          <a:xfrm>
            <a:off x="3495928" y="4351231"/>
            <a:ext cx="940238" cy="1538565"/>
            <a:chOff x="3450566" y="4244775"/>
            <a:chExt cx="1051862" cy="1721222"/>
          </a:xfrm>
          <a:solidFill>
            <a:srgbClr val="000000">
              <a:alpha val="7843"/>
            </a:srgbClr>
          </a:solidFill>
        </p:grpSpPr>
        <p:sp>
          <p:nvSpPr>
            <p:cNvPr id="23" name="Schemat blokowy: opóźnienie 22"/>
            <p:cNvSpPr/>
            <p:nvPr/>
          </p:nvSpPr>
          <p:spPr>
            <a:xfrm rot="16200000">
              <a:off x="3503128" y="4966698"/>
              <a:ext cx="946737" cy="1051862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/>
            </a:p>
          </p:txBody>
        </p:sp>
        <p:sp>
          <p:nvSpPr>
            <p:cNvPr id="24" name="Elipsa 23"/>
            <p:cNvSpPr/>
            <p:nvPr/>
          </p:nvSpPr>
          <p:spPr>
            <a:xfrm>
              <a:off x="3562127" y="4244775"/>
              <a:ext cx="828739" cy="79913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/>
            </a:p>
          </p:txBody>
        </p:sp>
      </p:grpSp>
      <p:grpSp>
        <p:nvGrpSpPr>
          <p:cNvPr id="25" name="Grupa 117"/>
          <p:cNvGrpSpPr/>
          <p:nvPr/>
        </p:nvGrpSpPr>
        <p:grpSpPr>
          <a:xfrm>
            <a:off x="6552377" y="4416294"/>
            <a:ext cx="1461868" cy="1361664"/>
            <a:chOff x="7335838" y="4493247"/>
            <a:chExt cx="1401762" cy="1300163"/>
          </a:xfrm>
          <a:solidFill>
            <a:srgbClr val="663300">
              <a:alpha val="14118"/>
            </a:srgbClr>
          </a:solidFill>
        </p:grpSpPr>
        <p:sp>
          <p:nvSpPr>
            <p:cNvPr id="26" name="Freeform 100"/>
            <p:cNvSpPr>
              <a:spLocks/>
            </p:cNvSpPr>
            <p:nvPr/>
          </p:nvSpPr>
          <p:spPr bwMode="auto">
            <a:xfrm>
              <a:off x="7343775" y="5210797"/>
              <a:ext cx="1122362" cy="136525"/>
            </a:xfrm>
            <a:custGeom>
              <a:avLst/>
              <a:gdLst/>
              <a:ahLst/>
              <a:cxnLst>
                <a:cxn ang="0">
                  <a:pos x="93" y="4"/>
                </a:cxn>
                <a:cxn ang="0">
                  <a:pos x="0" y="172"/>
                </a:cxn>
                <a:cxn ang="0">
                  <a:pos x="1311" y="172"/>
                </a:cxn>
                <a:cxn ang="0">
                  <a:pos x="1413" y="0"/>
                </a:cxn>
                <a:cxn ang="0">
                  <a:pos x="93" y="4"/>
                </a:cxn>
              </a:cxnLst>
              <a:rect l="0" t="0" r="r" b="b"/>
              <a:pathLst>
                <a:path w="1413" h="172">
                  <a:moveTo>
                    <a:pt x="93" y="4"/>
                  </a:moveTo>
                  <a:lnTo>
                    <a:pt x="0" y="172"/>
                  </a:lnTo>
                  <a:lnTo>
                    <a:pt x="1311" y="172"/>
                  </a:lnTo>
                  <a:lnTo>
                    <a:pt x="1413" y="0"/>
                  </a:lnTo>
                  <a:lnTo>
                    <a:pt x="9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7597775" y="4493247"/>
              <a:ext cx="1139825" cy="1300163"/>
            </a:xfrm>
            <a:custGeom>
              <a:avLst/>
              <a:gdLst/>
              <a:ahLst/>
              <a:cxnLst>
                <a:cxn ang="0">
                  <a:pos x="1327" y="398"/>
                </a:cxn>
                <a:cxn ang="0">
                  <a:pos x="1309" y="384"/>
                </a:cxn>
                <a:cxn ang="0">
                  <a:pos x="1291" y="369"/>
                </a:cxn>
                <a:cxn ang="0">
                  <a:pos x="1211" y="305"/>
                </a:cxn>
                <a:cxn ang="0">
                  <a:pos x="1093" y="239"/>
                </a:cxn>
                <a:cxn ang="0">
                  <a:pos x="971" y="196"/>
                </a:cxn>
                <a:cxn ang="0">
                  <a:pos x="843" y="180"/>
                </a:cxn>
                <a:cxn ang="0">
                  <a:pos x="714" y="189"/>
                </a:cxn>
                <a:cxn ang="0">
                  <a:pos x="592" y="223"/>
                </a:cxn>
                <a:cxn ang="0">
                  <a:pos x="484" y="276"/>
                </a:cxn>
                <a:cxn ang="0">
                  <a:pos x="379" y="360"/>
                </a:cxn>
                <a:cxn ang="0">
                  <a:pos x="290" y="479"/>
                </a:cxn>
                <a:cxn ang="0">
                  <a:pos x="225" y="639"/>
                </a:cxn>
                <a:cxn ang="0">
                  <a:pos x="195" y="848"/>
                </a:cxn>
                <a:cxn ang="0">
                  <a:pos x="216" y="978"/>
                </a:cxn>
                <a:cxn ang="0">
                  <a:pos x="278" y="1118"/>
                </a:cxn>
                <a:cxn ang="0">
                  <a:pos x="379" y="1253"/>
                </a:cxn>
                <a:cxn ang="0">
                  <a:pos x="514" y="1364"/>
                </a:cxn>
                <a:cxn ang="0">
                  <a:pos x="679" y="1434"/>
                </a:cxn>
                <a:cxn ang="0">
                  <a:pos x="813" y="1451"/>
                </a:cxn>
                <a:cxn ang="0">
                  <a:pos x="922" y="1448"/>
                </a:cxn>
                <a:cxn ang="0">
                  <a:pos x="1028" y="1427"/>
                </a:cxn>
                <a:cxn ang="0">
                  <a:pos x="1127" y="1388"/>
                </a:cxn>
                <a:cxn ang="0">
                  <a:pos x="1220" y="1328"/>
                </a:cxn>
                <a:cxn ang="0">
                  <a:pos x="1304" y="1240"/>
                </a:cxn>
                <a:cxn ang="0">
                  <a:pos x="1379" y="1412"/>
                </a:cxn>
                <a:cxn ang="0">
                  <a:pos x="1338" y="1453"/>
                </a:cxn>
                <a:cxn ang="0">
                  <a:pos x="1259" y="1512"/>
                </a:cxn>
                <a:cxn ang="0">
                  <a:pos x="1142" y="1572"/>
                </a:cxn>
                <a:cxn ang="0">
                  <a:pos x="986" y="1619"/>
                </a:cxn>
                <a:cxn ang="0">
                  <a:pos x="789" y="1638"/>
                </a:cxn>
                <a:cxn ang="0">
                  <a:pos x="666" y="1622"/>
                </a:cxn>
                <a:cxn ang="0">
                  <a:pos x="551" y="1590"/>
                </a:cxn>
                <a:cxn ang="0">
                  <a:pos x="442" y="1546"/>
                </a:cxn>
                <a:cxn ang="0">
                  <a:pos x="345" y="1487"/>
                </a:cxn>
                <a:cxn ang="0">
                  <a:pos x="257" y="1417"/>
                </a:cxn>
                <a:cxn ang="0">
                  <a:pos x="180" y="1335"/>
                </a:cxn>
                <a:cxn ang="0">
                  <a:pos x="115" y="1243"/>
                </a:cxn>
                <a:cxn ang="0">
                  <a:pos x="65" y="1143"/>
                </a:cxn>
                <a:cxn ang="0">
                  <a:pos x="28" y="1033"/>
                </a:cxn>
                <a:cxn ang="0">
                  <a:pos x="6" y="917"/>
                </a:cxn>
                <a:cxn ang="0">
                  <a:pos x="5" y="769"/>
                </a:cxn>
                <a:cxn ang="0">
                  <a:pos x="40" y="580"/>
                </a:cxn>
                <a:cxn ang="0">
                  <a:pos x="111" y="407"/>
                </a:cxn>
                <a:cxn ang="0">
                  <a:pos x="219" y="258"/>
                </a:cxn>
                <a:cxn ang="0">
                  <a:pos x="369" y="135"/>
                </a:cxn>
                <a:cxn ang="0">
                  <a:pos x="565" y="42"/>
                </a:cxn>
                <a:cxn ang="0">
                  <a:pos x="701" y="10"/>
                </a:cxn>
                <a:cxn ang="0">
                  <a:pos x="827" y="0"/>
                </a:cxn>
                <a:cxn ang="0">
                  <a:pos x="944" y="11"/>
                </a:cxn>
                <a:cxn ang="0">
                  <a:pos x="1048" y="35"/>
                </a:cxn>
                <a:cxn ang="0">
                  <a:pos x="1142" y="71"/>
                </a:cxn>
                <a:cxn ang="0">
                  <a:pos x="1222" y="111"/>
                </a:cxn>
                <a:cxn ang="0">
                  <a:pos x="1288" y="152"/>
                </a:cxn>
                <a:cxn ang="0">
                  <a:pos x="1340" y="191"/>
                </a:cxn>
                <a:cxn ang="0">
                  <a:pos x="1377" y="224"/>
                </a:cxn>
                <a:cxn ang="0">
                  <a:pos x="1397" y="244"/>
                </a:cxn>
                <a:cxn ang="0">
                  <a:pos x="1435" y="288"/>
                </a:cxn>
              </a:cxnLst>
              <a:rect l="0" t="0" r="r" b="b"/>
              <a:pathLst>
                <a:path w="1435" h="1638">
                  <a:moveTo>
                    <a:pt x="1435" y="288"/>
                  </a:moveTo>
                  <a:lnTo>
                    <a:pt x="1334" y="401"/>
                  </a:lnTo>
                  <a:lnTo>
                    <a:pt x="1327" y="398"/>
                  </a:lnTo>
                  <a:lnTo>
                    <a:pt x="1321" y="393"/>
                  </a:lnTo>
                  <a:lnTo>
                    <a:pt x="1316" y="388"/>
                  </a:lnTo>
                  <a:lnTo>
                    <a:pt x="1309" y="384"/>
                  </a:lnTo>
                  <a:lnTo>
                    <a:pt x="1303" y="379"/>
                  </a:lnTo>
                  <a:lnTo>
                    <a:pt x="1297" y="375"/>
                  </a:lnTo>
                  <a:lnTo>
                    <a:pt x="1291" y="369"/>
                  </a:lnTo>
                  <a:lnTo>
                    <a:pt x="1286" y="364"/>
                  </a:lnTo>
                  <a:lnTo>
                    <a:pt x="1249" y="333"/>
                  </a:lnTo>
                  <a:lnTo>
                    <a:pt x="1211" y="305"/>
                  </a:lnTo>
                  <a:lnTo>
                    <a:pt x="1173" y="280"/>
                  </a:lnTo>
                  <a:lnTo>
                    <a:pt x="1134" y="258"/>
                  </a:lnTo>
                  <a:lnTo>
                    <a:pt x="1093" y="239"/>
                  </a:lnTo>
                  <a:lnTo>
                    <a:pt x="1053" y="221"/>
                  </a:lnTo>
                  <a:lnTo>
                    <a:pt x="1012" y="208"/>
                  </a:lnTo>
                  <a:lnTo>
                    <a:pt x="971" y="196"/>
                  </a:lnTo>
                  <a:lnTo>
                    <a:pt x="929" y="188"/>
                  </a:lnTo>
                  <a:lnTo>
                    <a:pt x="886" y="182"/>
                  </a:lnTo>
                  <a:lnTo>
                    <a:pt x="843" y="180"/>
                  </a:lnTo>
                  <a:lnTo>
                    <a:pt x="801" y="180"/>
                  </a:lnTo>
                  <a:lnTo>
                    <a:pt x="758" y="183"/>
                  </a:lnTo>
                  <a:lnTo>
                    <a:pt x="714" y="189"/>
                  </a:lnTo>
                  <a:lnTo>
                    <a:pt x="672" y="198"/>
                  </a:lnTo>
                  <a:lnTo>
                    <a:pt x="628" y="210"/>
                  </a:lnTo>
                  <a:lnTo>
                    <a:pt x="592" y="223"/>
                  </a:lnTo>
                  <a:lnTo>
                    <a:pt x="557" y="236"/>
                  </a:lnTo>
                  <a:lnTo>
                    <a:pt x="520" y="255"/>
                  </a:lnTo>
                  <a:lnTo>
                    <a:pt x="484" y="276"/>
                  </a:lnTo>
                  <a:lnTo>
                    <a:pt x="448" y="300"/>
                  </a:lnTo>
                  <a:lnTo>
                    <a:pt x="413" y="327"/>
                  </a:lnTo>
                  <a:lnTo>
                    <a:pt x="379" y="360"/>
                  </a:lnTo>
                  <a:lnTo>
                    <a:pt x="348" y="395"/>
                  </a:lnTo>
                  <a:lnTo>
                    <a:pt x="318" y="434"/>
                  </a:lnTo>
                  <a:lnTo>
                    <a:pt x="290" y="479"/>
                  </a:lnTo>
                  <a:lnTo>
                    <a:pt x="265" y="528"/>
                  </a:lnTo>
                  <a:lnTo>
                    <a:pt x="243" y="582"/>
                  </a:lnTo>
                  <a:lnTo>
                    <a:pt x="225" y="639"/>
                  </a:lnTo>
                  <a:lnTo>
                    <a:pt x="211" y="704"/>
                  </a:lnTo>
                  <a:lnTo>
                    <a:pt x="201" y="773"/>
                  </a:lnTo>
                  <a:lnTo>
                    <a:pt x="195" y="848"/>
                  </a:lnTo>
                  <a:lnTo>
                    <a:pt x="197" y="889"/>
                  </a:lnTo>
                  <a:lnTo>
                    <a:pt x="203" y="932"/>
                  </a:lnTo>
                  <a:lnTo>
                    <a:pt x="216" y="978"/>
                  </a:lnTo>
                  <a:lnTo>
                    <a:pt x="232" y="1024"/>
                  </a:lnTo>
                  <a:lnTo>
                    <a:pt x="252" y="1071"/>
                  </a:lnTo>
                  <a:lnTo>
                    <a:pt x="278" y="1118"/>
                  </a:lnTo>
                  <a:lnTo>
                    <a:pt x="308" y="1166"/>
                  </a:lnTo>
                  <a:lnTo>
                    <a:pt x="342" y="1210"/>
                  </a:lnTo>
                  <a:lnTo>
                    <a:pt x="379" y="1253"/>
                  </a:lnTo>
                  <a:lnTo>
                    <a:pt x="421" y="1293"/>
                  </a:lnTo>
                  <a:lnTo>
                    <a:pt x="466" y="1331"/>
                  </a:lnTo>
                  <a:lnTo>
                    <a:pt x="514" y="1364"/>
                  </a:lnTo>
                  <a:lnTo>
                    <a:pt x="566" y="1392"/>
                  </a:lnTo>
                  <a:lnTo>
                    <a:pt x="621" y="1415"/>
                  </a:lnTo>
                  <a:lnTo>
                    <a:pt x="679" y="1434"/>
                  </a:lnTo>
                  <a:lnTo>
                    <a:pt x="739" y="1444"/>
                  </a:lnTo>
                  <a:lnTo>
                    <a:pt x="775" y="1448"/>
                  </a:lnTo>
                  <a:lnTo>
                    <a:pt x="813" y="1451"/>
                  </a:lnTo>
                  <a:lnTo>
                    <a:pt x="849" y="1451"/>
                  </a:lnTo>
                  <a:lnTo>
                    <a:pt x="886" y="1450"/>
                  </a:lnTo>
                  <a:lnTo>
                    <a:pt x="922" y="1448"/>
                  </a:lnTo>
                  <a:lnTo>
                    <a:pt x="957" y="1443"/>
                  </a:lnTo>
                  <a:lnTo>
                    <a:pt x="993" y="1436"/>
                  </a:lnTo>
                  <a:lnTo>
                    <a:pt x="1028" y="1427"/>
                  </a:lnTo>
                  <a:lnTo>
                    <a:pt x="1061" y="1417"/>
                  </a:lnTo>
                  <a:lnTo>
                    <a:pt x="1094" y="1404"/>
                  </a:lnTo>
                  <a:lnTo>
                    <a:pt x="1127" y="1388"/>
                  </a:lnTo>
                  <a:lnTo>
                    <a:pt x="1159" y="1371"/>
                  </a:lnTo>
                  <a:lnTo>
                    <a:pt x="1190" y="1351"/>
                  </a:lnTo>
                  <a:lnTo>
                    <a:pt x="1220" y="1328"/>
                  </a:lnTo>
                  <a:lnTo>
                    <a:pt x="1249" y="1303"/>
                  </a:lnTo>
                  <a:lnTo>
                    <a:pt x="1276" y="1275"/>
                  </a:lnTo>
                  <a:lnTo>
                    <a:pt x="1304" y="1240"/>
                  </a:lnTo>
                  <a:lnTo>
                    <a:pt x="1415" y="1362"/>
                  </a:lnTo>
                  <a:lnTo>
                    <a:pt x="1385" y="1405"/>
                  </a:lnTo>
                  <a:lnTo>
                    <a:pt x="1379" y="1412"/>
                  </a:lnTo>
                  <a:lnTo>
                    <a:pt x="1370" y="1423"/>
                  </a:lnTo>
                  <a:lnTo>
                    <a:pt x="1356" y="1437"/>
                  </a:lnTo>
                  <a:lnTo>
                    <a:pt x="1338" y="1453"/>
                  </a:lnTo>
                  <a:lnTo>
                    <a:pt x="1316" y="1472"/>
                  </a:lnTo>
                  <a:lnTo>
                    <a:pt x="1289" y="1491"/>
                  </a:lnTo>
                  <a:lnTo>
                    <a:pt x="1259" y="1512"/>
                  </a:lnTo>
                  <a:lnTo>
                    <a:pt x="1225" y="1533"/>
                  </a:lnTo>
                  <a:lnTo>
                    <a:pt x="1185" y="1552"/>
                  </a:lnTo>
                  <a:lnTo>
                    <a:pt x="1142" y="1572"/>
                  </a:lnTo>
                  <a:lnTo>
                    <a:pt x="1094" y="1590"/>
                  </a:lnTo>
                  <a:lnTo>
                    <a:pt x="1043" y="1605"/>
                  </a:lnTo>
                  <a:lnTo>
                    <a:pt x="986" y="1619"/>
                  </a:lnTo>
                  <a:lnTo>
                    <a:pt x="925" y="1630"/>
                  </a:lnTo>
                  <a:lnTo>
                    <a:pt x="859" y="1635"/>
                  </a:lnTo>
                  <a:lnTo>
                    <a:pt x="789" y="1638"/>
                  </a:lnTo>
                  <a:lnTo>
                    <a:pt x="748" y="1634"/>
                  </a:lnTo>
                  <a:lnTo>
                    <a:pt x="706" y="1628"/>
                  </a:lnTo>
                  <a:lnTo>
                    <a:pt x="666" y="1622"/>
                  </a:lnTo>
                  <a:lnTo>
                    <a:pt x="627" y="1613"/>
                  </a:lnTo>
                  <a:lnTo>
                    <a:pt x="588" y="1602"/>
                  </a:lnTo>
                  <a:lnTo>
                    <a:pt x="551" y="1590"/>
                  </a:lnTo>
                  <a:lnTo>
                    <a:pt x="514" y="1577"/>
                  </a:lnTo>
                  <a:lnTo>
                    <a:pt x="478" y="1562"/>
                  </a:lnTo>
                  <a:lnTo>
                    <a:pt x="442" y="1546"/>
                  </a:lnTo>
                  <a:lnTo>
                    <a:pt x="409" y="1527"/>
                  </a:lnTo>
                  <a:lnTo>
                    <a:pt x="376" y="1508"/>
                  </a:lnTo>
                  <a:lnTo>
                    <a:pt x="345" y="1487"/>
                  </a:lnTo>
                  <a:lnTo>
                    <a:pt x="313" y="1465"/>
                  </a:lnTo>
                  <a:lnTo>
                    <a:pt x="285" y="1441"/>
                  </a:lnTo>
                  <a:lnTo>
                    <a:pt x="257" y="1417"/>
                  </a:lnTo>
                  <a:lnTo>
                    <a:pt x="229" y="1390"/>
                  </a:lnTo>
                  <a:lnTo>
                    <a:pt x="204" y="1362"/>
                  </a:lnTo>
                  <a:lnTo>
                    <a:pt x="180" y="1335"/>
                  </a:lnTo>
                  <a:lnTo>
                    <a:pt x="157" y="1305"/>
                  </a:lnTo>
                  <a:lnTo>
                    <a:pt x="135" y="1275"/>
                  </a:lnTo>
                  <a:lnTo>
                    <a:pt x="115" y="1243"/>
                  </a:lnTo>
                  <a:lnTo>
                    <a:pt x="97" y="1210"/>
                  </a:lnTo>
                  <a:lnTo>
                    <a:pt x="80" y="1177"/>
                  </a:lnTo>
                  <a:lnTo>
                    <a:pt x="65" y="1143"/>
                  </a:lnTo>
                  <a:lnTo>
                    <a:pt x="50" y="1107"/>
                  </a:lnTo>
                  <a:lnTo>
                    <a:pt x="38" y="1070"/>
                  </a:lnTo>
                  <a:lnTo>
                    <a:pt x="28" y="1033"/>
                  </a:lnTo>
                  <a:lnTo>
                    <a:pt x="19" y="995"/>
                  </a:lnTo>
                  <a:lnTo>
                    <a:pt x="11" y="956"/>
                  </a:lnTo>
                  <a:lnTo>
                    <a:pt x="6" y="917"/>
                  </a:lnTo>
                  <a:lnTo>
                    <a:pt x="2" y="877"/>
                  </a:lnTo>
                  <a:lnTo>
                    <a:pt x="0" y="836"/>
                  </a:lnTo>
                  <a:lnTo>
                    <a:pt x="5" y="769"/>
                  </a:lnTo>
                  <a:lnTo>
                    <a:pt x="13" y="704"/>
                  </a:lnTo>
                  <a:lnTo>
                    <a:pt x="26" y="641"/>
                  </a:lnTo>
                  <a:lnTo>
                    <a:pt x="40" y="580"/>
                  </a:lnTo>
                  <a:lnTo>
                    <a:pt x="60" y="520"/>
                  </a:lnTo>
                  <a:lnTo>
                    <a:pt x="83" y="462"/>
                  </a:lnTo>
                  <a:lnTo>
                    <a:pt x="111" y="407"/>
                  </a:lnTo>
                  <a:lnTo>
                    <a:pt x="143" y="355"/>
                  </a:lnTo>
                  <a:lnTo>
                    <a:pt x="179" y="305"/>
                  </a:lnTo>
                  <a:lnTo>
                    <a:pt x="219" y="258"/>
                  </a:lnTo>
                  <a:lnTo>
                    <a:pt x="264" y="213"/>
                  </a:lnTo>
                  <a:lnTo>
                    <a:pt x="315" y="173"/>
                  </a:lnTo>
                  <a:lnTo>
                    <a:pt x="369" y="135"/>
                  </a:lnTo>
                  <a:lnTo>
                    <a:pt x="429" y="101"/>
                  </a:lnTo>
                  <a:lnTo>
                    <a:pt x="494" y="69"/>
                  </a:lnTo>
                  <a:lnTo>
                    <a:pt x="565" y="42"/>
                  </a:lnTo>
                  <a:lnTo>
                    <a:pt x="611" y="28"/>
                  </a:lnTo>
                  <a:lnTo>
                    <a:pt x="657" y="18"/>
                  </a:lnTo>
                  <a:lnTo>
                    <a:pt x="701" y="10"/>
                  </a:lnTo>
                  <a:lnTo>
                    <a:pt x="744" y="4"/>
                  </a:lnTo>
                  <a:lnTo>
                    <a:pt x="787" y="1"/>
                  </a:lnTo>
                  <a:lnTo>
                    <a:pt x="827" y="0"/>
                  </a:lnTo>
                  <a:lnTo>
                    <a:pt x="868" y="3"/>
                  </a:lnTo>
                  <a:lnTo>
                    <a:pt x="907" y="5"/>
                  </a:lnTo>
                  <a:lnTo>
                    <a:pt x="944" y="11"/>
                  </a:lnTo>
                  <a:lnTo>
                    <a:pt x="980" y="18"/>
                  </a:lnTo>
                  <a:lnTo>
                    <a:pt x="1015" y="26"/>
                  </a:lnTo>
                  <a:lnTo>
                    <a:pt x="1048" y="35"/>
                  </a:lnTo>
                  <a:lnTo>
                    <a:pt x="1081" y="46"/>
                  </a:lnTo>
                  <a:lnTo>
                    <a:pt x="1112" y="58"/>
                  </a:lnTo>
                  <a:lnTo>
                    <a:pt x="1142" y="71"/>
                  </a:lnTo>
                  <a:lnTo>
                    <a:pt x="1170" y="83"/>
                  </a:lnTo>
                  <a:lnTo>
                    <a:pt x="1197" y="97"/>
                  </a:lnTo>
                  <a:lnTo>
                    <a:pt x="1222" y="111"/>
                  </a:lnTo>
                  <a:lnTo>
                    <a:pt x="1245" y="125"/>
                  </a:lnTo>
                  <a:lnTo>
                    <a:pt x="1267" y="139"/>
                  </a:lnTo>
                  <a:lnTo>
                    <a:pt x="1288" y="152"/>
                  </a:lnTo>
                  <a:lnTo>
                    <a:pt x="1308" y="166"/>
                  </a:lnTo>
                  <a:lnTo>
                    <a:pt x="1325" y="180"/>
                  </a:lnTo>
                  <a:lnTo>
                    <a:pt x="1340" y="191"/>
                  </a:lnTo>
                  <a:lnTo>
                    <a:pt x="1354" y="204"/>
                  </a:lnTo>
                  <a:lnTo>
                    <a:pt x="1366" y="215"/>
                  </a:lnTo>
                  <a:lnTo>
                    <a:pt x="1377" y="224"/>
                  </a:lnTo>
                  <a:lnTo>
                    <a:pt x="1386" y="232"/>
                  </a:lnTo>
                  <a:lnTo>
                    <a:pt x="1393" y="239"/>
                  </a:lnTo>
                  <a:lnTo>
                    <a:pt x="1397" y="244"/>
                  </a:lnTo>
                  <a:lnTo>
                    <a:pt x="1401" y="248"/>
                  </a:lnTo>
                  <a:lnTo>
                    <a:pt x="1402" y="249"/>
                  </a:lnTo>
                  <a:lnTo>
                    <a:pt x="1435" y="2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  <p:sp>
          <p:nvSpPr>
            <p:cNvPr id="28" name="Freeform 99"/>
            <p:cNvSpPr>
              <a:spLocks/>
            </p:cNvSpPr>
            <p:nvPr/>
          </p:nvSpPr>
          <p:spPr bwMode="auto">
            <a:xfrm>
              <a:off x="7335838" y="4945684"/>
              <a:ext cx="1254125" cy="134938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0" y="168"/>
                </a:cxn>
                <a:cxn ang="0">
                  <a:pos x="1465" y="170"/>
                </a:cxn>
                <a:cxn ang="0">
                  <a:pos x="1580" y="3"/>
                </a:cxn>
                <a:cxn ang="0">
                  <a:pos x="93" y="0"/>
                </a:cxn>
              </a:cxnLst>
              <a:rect l="0" t="0" r="r" b="b"/>
              <a:pathLst>
                <a:path w="1580" h="170">
                  <a:moveTo>
                    <a:pt x="93" y="0"/>
                  </a:moveTo>
                  <a:lnTo>
                    <a:pt x="0" y="168"/>
                  </a:lnTo>
                  <a:lnTo>
                    <a:pt x="1465" y="170"/>
                  </a:lnTo>
                  <a:lnTo>
                    <a:pt x="1580" y="3"/>
                  </a:lnTo>
                  <a:lnTo>
                    <a:pt x="9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pl-PL"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Prostokąt 28"/>
          <p:cNvSpPr/>
          <p:nvPr/>
        </p:nvSpPr>
        <p:spPr bwMode="auto">
          <a:xfrm>
            <a:off x="1119188" y="1470025"/>
            <a:ext cx="3514725" cy="311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bg1"/>
                </a:solidFill>
              </a:rPr>
              <a:t>Cel  Programu</a:t>
            </a:r>
          </a:p>
        </p:txBody>
      </p:sp>
      <p:sp>
        <p:nvSpPr>
          <p:cNvPr id="30" name="Prostokąt 29"/>
          <p:cNvSpPr/>
          <p:nvPr/>
        </p:nvSpPr>
        <p:spPr bwMode="auto">
          <a:xfrm>
            <a:off x="4664075" y="1458913"/>
            <a:ext cx="3513138" cy="3222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6700" indent="-88900" eaLnBrk="1" hangingPunct="1">
              <a:defRPr/>
            </a:pPr>
            <a:r>
              <a:rPr lang="pl-PL" sz="1500" b="1" dirty="0">
                <a:solidFill>
                  <a:schemeClr val="tx1"/>
                </a:solidFill>
              </a:rPr>
              <a:t>Budżet Programu</a:t>
            </a:r>
          </a:p>
        </p:txBody>
      </p:sp>
      <p:sp>
        <p:nvSpPr>
          <p:cNvPr id="31" name="Prostokąt 30"/>
          <p:cNvSpPr/>
          <p:nvPr/>
        </p:nvSpPr>
        <p:spPr bwMode="auto">
          <a:xfrm>
            <a:off x="1107579" y="3710169"/>
            <a:ext cx="3513138" cy="3222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6700" eaLnBrk="1" hangingPunct="1">
              <a:defRPr/>
            </a:pPr>
            <a:r>
              <a:rPr lang="pl-PL" sz="1500" b="1" dirty="0">
                <a:solidFill>
                  <a:schemeClr val="tx1"/>
                </a:solidFill>
              </a:rPr>
              <a:t>Beneficjenci</a:t>
            </a:r>
          </a:p>
        </p:txBody>
      </p:sp>
      <p:sp>
        <p:nvSpPr>
          <p:cNvPr id="32" name="Prostokąt 31"/>
          <p:cNvSpPr/>
          <p:nvPr/>
        </p:nvSpPr>
        <p:spPr bwMode="auto">
          <a:xfrm>
            <a:off x="4633913" y="3705549"/>
            <a:ext cx="3514725" cy="311150"/>
          </a:xfrm>
          <a:prstGeom prst="rect">
            <a:avLst/>
          </a:prstGeom>
          <a:gradFill flip="none" rotWithShape="1">
            <a:gsLst>
              <a:gs pos="43000">
                <a:schemeClr val="tx2">
                  <a:lumMod val="40000"/>
                  <a:lumOff val="60000"/>
                </a:schemeClr>
              </a:gs>
              <a:gs pos="100000">
                <a:srgbClr val="411817"/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eaLnBrk="1" hangingPunct="1">
              <a:defRPr/>
            </a:pPr>
            <a:r>
              <a:rPr lang="pl-PL" sz="1500" b="1" dirty="0" smtClean="0">
                <a:solidFill>
                  <a:schemeClr val="bg1"/>
                </a:solidFill>
              </a:rPr>
              <a:t>Forma finansowania</a:t>
            </a:r>
            <a:endParaRPr lang="pl-PL" sz="1500" b="1" dirty="0">
              <a:solidFill>
                <a:schemeClr val="bg1"/>
              </a:solidFill>
            </a:endParaRPr>
          </a:p>
        </p:txBody>
      </p:sp>
      <p:sp>
        <p:nvSpPr>
          <p:cNvPr id="34" name="Prostokąt 33"/>
          <p:cNvSpPr/>
          <p:nvPr/>
        </p:nvSpPr>
        <p:spPr bwMode="auto">
          <a:xfrm>
            <a:off x="1122363" y="1854200"/>
            <a:ext cx="3514725" cy="177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8288" eaLnBrk="1" hangingPunct="1">
              <a:defRPr/>
            </a:pPr>
            <a:r>
              <a:rPr lang="pl-PL" sz="1400" b="1" dirty="0"/>
              <a:t>Finansowe wsparcie projektów obejmujących  badania naukowe, prace rozwojowe i wdrożeniowe</a:t>
            </a:r>
            <a:br>
              <a:rPr lang="pl-PL" sz="1400" b="1" dirty="0"/>
            </a:br>
            <a:r>
              <a:rPr lang="pl-PL" sz="1400" b="1" dirty="0"/>
              <a:t>w obszarze innowacyjnych technologii proekologicznych</a:t>
            </a:r>
          </a:p>
          <a:p>
            <a:pPr marL="268288" eaLnBrk="1" hangingPunct="1">
              <a:defRPr/>
            </a:pP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35" name="Prostokąt 34"/>
          <p:cNvSpPr/>
          <p:nvPr/>
        </p:nvSpPr>
        <p:spPr bwMode="auto">
          <a:xfrm>
            <a:off x="4679950" y="1816100"/>
            <a:ext cx="3514725" cy="1808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/>
          <a:lstStyle/>
          <a:p>
            <a:pPr marL="268288" eaLnBrk="1" hangingPunct="1">
              <a:defRPr/>
            </a:pPr>
            <a:endParaRPr lang="pl-PL" sz="1400" dirty="0">
              <a:solidFill>
                <a:schemeClr val="tx1"/>
              </a:solidFill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1139825" y="4229100"/>
            <a:ext cx="3514725" cy="17700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180000" bIns="36000" anchor="ctr"/>
          <a:lstStyle/>
          <a:p>
            <a:pPr marL="268288" indent="-179388" eaLnBrk="1" hangingPunct="1">
              <a:buFont typeface="Arial" pitchFamily="34" charset="0"/>
              <a:buChar char="•"/>
              <a:defRPr/>
            </a:pPr>
            <a:r>
              <a:rPr lang="pl-PL" sz="1400" b="1" dirty="0">
                <a:solidFill>
                  <a:schemeClr val="tx1"/>
                </a:solidFill>
              </a:rPr>
              <a:t>przedsiębiorca, </a:t>
            </a:r>
          </a:p>
          <a:p>
            <a:pPr marL="268288" indent="-179388" eaLnBrk="1" hangingPunct="1">
              <a:buFont typeface="Arial" pitchFamily="34" charset="0"/>
              <a:buChar char="•"/>
              <a:defRPr/>
            </a:pPr>
            <a:r>
              <a:rPr lang="pl-PL" sz="1400" b="1" dirty="0">
                <a:solidFill>
                  <a:schemeClr val="tx1"/>
                </a:solidFill>
              </a:rPr>
              <a:t>konsorcja naukowe (których liderem jest przedsiębiorca),</a:t>
            </a:r>
          </a:p>
          <a:p>
            <a:pPr marL="268288" indent="-179388" eaLnBrk="1" hangingPunct="1">
              <a:buFont typeface="Arial" pitchFamily="34" charset="0"/>
              <a:buChar char="•"/>
              <a:defRPr/>
            </a:pPr>
            <a:r>
              <a:rPr lang="pl-PL" sz="1400" b="1" dirty="0">
                <a:solidFill>
                  <a:schemeClr val="tx1"/>
                </a:solidFill>
              </a:rPr>
              <a:t>grupa przedsiębiorców;</a:t>
            </a:r>
          </a:p>
        </p:txBody>
      </p:sp>
      <p:sp>
        <p:nvSpPr>
          <p:cNvPr id="37" name="Prostokąt 36"/>
          <p:cNvSpPr/>
          <p:nvPr/>
        </p:nvSpPr>
        <p:spPr bwMode="auto">
          <a:xfrm>
            <a:off x="4627563" y="1828800"/>
            <a:ext cx="3513137" cy="18589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8000" eaLnBrk="1" hangingPunct="1">
              <a:spcBef>
                <a:spcPts val="0"/>
              </a:spcBef>
              <a:defRPr/>
            </a:pPr>
            <a:r>
              <a:rPr lang="pl-PL" sz="1400" b="1" dirty="0">
                <a:solidFill>
                  <a:schemeClr val="tx1"/>
                </a:solidFill>
              </a:rPr>
              <a:t>400 mln, </a:t>
            </a:r>
            <a:r>
              <a:rPr lang="pl-PL" sz="1400" b="1" dirty="0" smtClean="0">
                <a:solidFill>
                  <a:schemeClr val="tx1"/>
                </a:solidFill>
              </a:rPr>
              <a:t>w tym:</a:t>
            </a:r>
            <a:endParaRPr lang="pl-PL" sz="1400" b="1" dirty="0">
              <a:solidFill>
                <a:schemeClr val="tx1"/>
              </a:solidFill>
            </a:endParaRPr>
          </a:p>
          <a:p>
            <a:pPr marL="108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400" b="1" dirty="0">
                <a:solidFill>
                  <a:schemeClr val="tx1"/>
                </a:solidFill>
              </a:rPr>
              <a:t>  </a:t>
            </a:r>
            <a:r>
              <a:rPr lang="pl-PL" sz="1400" b="1" dirty="0" smtClean="0">
                <a:solidFill>
                  <a:schemeClr val="tx1"/>
                </a:solidFill>
              </a:rPr>
              <a:t>240 </a:t>
            </a:r>
            <a:r>
              <a:rPr lang="pl-PL" sz="1400" b="1" dirty="0">
                <a:solidFill>
                  <a:schemeClr val="tx1"/>
                </a:solidFill>
              </a:rPr>
              <a:t>mln PLN na fazę B+R </a:t>
            </a:r>
          </a:p>
          <a:p>
            <a:pPr marL="108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pl-PL" sz="1400" b="1" dirty="0">
                <a:solidFill>
                  <a:schemeClr val="tx1"/>
                </a:solidFill>
              </a:rPr>
              <a:t>  160 mln PLN na fazę </a:t>
            </a:r>
            <a:r>
              <a:rPr lang="pl-PL" sz="1400" b="1" dirty="0" smtClean="0">
                <a:solidFill>
                  <a:schemeClr val="tx1"/>
                </a:solidFill>
              </a:rPr>
              <a:t>W</a:t>
            </a:r>
            <a:endParaRPr lang="pl-PL" sz="1400" dirty="0">
              <a:solidFill>
                <a:schemeClr val="tx1"/>
              </a:solidFill>
            </a:endParaRPr>
          </a:p>
          <a:p>
            <a:pPr marL="324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1800" dirty="0">
              <a:solidFill>
                <a:schemeClr val="tx1"/>
              </a:solidFill>
            </a:endParaRPr>
          </a:p>
          <a:p>
            <a:pPr marL="324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38" name="Obraz 44" descr="pol-5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36" y="2740157"/>
            <a:ext cx="14128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ytuł 1"/>
          <p:cNvSpPr>
            <a:spLocks noGrp="1"/>
          </p:cNvSpPr>
          <p:nvPr>
            <p:ph type="title"/>
          </p:nvPr>
        </p:nvSpPr>
        <p:spPr>
          <a:xfrm>
            <a:off x="1107579" y="375506"/>
            <a:ext cx="7615262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Gekon  </a:t>
            </a:r>
            <a:b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Generator Koncepcji Ekologicznych</a:t>
            </a:r>
          </a:p>
        </p:txBody>
      </p:sp>
    </p:spTree>
    <p:extLst>
      <p:ext uri="{BB962C8B-B14F-4D97-AF65-F5344CB8AC3E}">
        <p14:creationId xmlns:p14="http://schemas.microsoft.com/office/powerpoint/2010/main" val="3785097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172213580"/>
              </p:ext>
            </p:extLst>
          </p:nvPr>
        </p:nvGraphicFramePr>
        <p:xfrm>
          <a:off x="827584" y="1951310"/>
          <a:ext cx="7441870" cy="374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071538" y="413792"/>
            <a:ext cx="7615262" cy="11430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Program Gekon  </a:t>
            </a:r>
            <a:b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Generator Koncepcji Ekologicznych</a:t>
            </a:r>
          </a:p>
        </p:txBody>
      </p:sp>
    </p:spTree>
    <p:extLst>
      <p:ext uri="{BB962C8B-B14F-4D97-AF65-F5344CB8AC3E}">
        <p14:creationId xmlns:p14="http://schemas.microsoft.com/office/powerpoint/2010/main" val="553444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623866"/>
              </p:ext>
            </p:extLst>
          </p:nvPr>
        </p:nvGraphicFramePr>
        <p:xfrm>
          <a:off x="611560" y="1676399"/>
          <a:ext cx="7920879" cy="388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174"/>
                <a:gridCol w="1722431"/>
                <a:gridCol w="1893532"/>
                <a:gridCol w="1436742"/>
              </a:tblGrid>
              <a:tr h="78542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Obszar wnioskowania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Liczba wniosków w I Konkursie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Liczba wniosków w II Konkursie </a:t>
                      </a:r>
                    </a:p>
                    <a:p>
                      <a:pPr algn="ctr"/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RAZEM</a:t>
                      </a:r>
                      <a:endParaRPr lang="pl-PL" sz="1400" dirty="0"/>
                    </a:p>
                  </a:txBody>
                  <a:tcPr/>
                </a:tc>
              </a:tr>
              <a:tr h="517809">
                <a:tc>
                  <a:txBody>
                    <a:bodyPr/>
                    <a:lstStyle/>
                    <a:p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Efektywność energetyczna i magazynowanie energii</a:t>
                      </a:r>
                      <a:endParaRPr lang="pl-PL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91</a:t>
                      </a:r>
                      <a:endParaRPr lang="pl-PL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pl-PL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181 (27 %)</a:t>
                      </a:r>
                      <a:endParaRPr lang="pl-PL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93957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Nowatorskie metody otrzymywania paliw, energii i materiałów z odpadów oraz recyklingu odpadów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124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247 (37 %)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Ochrona i racjonalizacja wykorzystania wód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73 (11 %)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Pozyskiwanie energii z czystych źródeł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150 (22 %)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Środowiskowe aspekty pozyskania gazu niekonwencjonalnego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tx1"/>
                          </a:solidFill>
                        </a:rPr>
                        <a:t>17 (3 %)</a:t>
                      </a:r>
                      <a:endParaRPr lang="pl-PL" sz="11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="1" baseline="0" dirty="0" smtClean="0"/>
                        <a:t>OGÓŁEM</a:t>
                      </a:r>
                      <a:endParaRPr lang="pl-PL" sz="1100" b="1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/>
                        <a:t>365</a:t>
                      </a:r>
                      <a:endParaRPr lang="pl-PL" sz="1100" b="1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/>
                        <a:t>303</a:t>
                      </a:r>
                      <a:endParaRPr lang="pl-PL" sz="1100" b="1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/>
                        <a:t>668</a:t>
                      </a:r>
                      <a:endParaRPr lang="pl-PL" sz="1100" b="1" baseline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294069" y="332656"/>
            <a:ext cx="7615262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sz="4400" dirty="0"/>
              <a:t/>
            </a:r>
            <a:br>
              <a:rPr lang="pl-PL" altLang="pl-PL" sz="4400" dirty="0"/>
            </a:b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Podsumowanie naboru </a:t>
            </a:r>
            <a:b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wniosków w ramach I </a:t>
            </a:r>
            <a:r>
              <a:rPr lang="pl-PL" altLang="pl-PL" sz="4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II Konkursów</a:t>
            </a:r>
            <a:r>
              <a:rPr lang="pl-PL" altLang="pl-PL" dirty="0">
                <a:solidFill>
                  <a:srgbClr val="376092"/>
                </a:solidFill>
              </a:rPr>
              <a:t/>
            </a:r>
            <a:br>
              <a:rPr lang="pl-PL" altLang="pl-PL" dirty="0">
                <a:solidFill>
                  <a:srgbClr val="376092"/>
                </a:solidFill>
              </a:rPr>
            </a:br>
            <a:endParaRPr lang="pl-PL" altLang="pl-PL" sz="4400" dirty="0"/>
          </a:p>
        </p:txBody>
      </p:sp>
    </p:spTree>
    <p:extLst>
      <p:ext uri="{BB962C8B-B14F-4D97-AF65-F5344CB8AC3E}">
        <p14:creationId xmlns:p14="http://schemas.microsoft.com/office/powerpoint/2010/main" val="223445517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90811"/>
              </p:ext>
            </p:extLst>
          </p:nvPr>
        </p:nvGraphicFramePr>
        <p:xfrm>
          <a:off x="611560" y="1692000"/>
          <a:ext cx="7920879" cy="388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174"/>
                <a:gridCol w="1722431"/>
                <a:gridCol w="1893532"/>
                <a:gridCol w="1436742"/>
              </a:tblGrid>
              <a:tr h="78542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Obszar wnioskowania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 wniosków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Wnioskowane dofinansowanie dla fazy B+R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Całkowity koszt fazy B+R</a:t>
                      </a:r>
                    </a:p>
                  </a:txBody>
                  <a:tcPr marL="44450" marR="44450" marT="0" marB="0" anchor="ctr" horzOverflow="overflow"/>
                </a:tc>
              </a:tr>
              <a:tr h="517809">
                <a:tc>
                  <a:txBody>
                    <a:bodyPr/>
                    <a:lstStyle/>
                    <a:p>
                      <a:r>
                        <a:rPr lang="pl-PL" sz="1400" b="1" baseline="0" dirty="0" smtClean="0">
                          <a:solidFill>
                            <a:srgbClr val="FF0000"/>
                          </a:solidFill>
                        </a:rPr>
                        <a:t>Efektywność energetyczna i magazynowanie energii</a:t>
                      </a:r>
                      <a:endParaRPr lang="pl-PL" sz="1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181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604 367 646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1 518 191 076</a:t>
                      </a:r>
                    </a:p>
                  </a:txBody>
                  <a:tcPr marL="44450" marR="44450" marT="0" marB="0" anchor="ctr" horzOverflow="overflow"/>
                </a:tc>
              </a:tr>
              <a:tr h="593957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Nowatorskie metody otrzymywania paliw, energii i materiałów z odpadów oraz recyklingu odpadów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</a:t>
                      </a:r>
                      <a:endParaRPr lang="pl-PL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874 996 348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3 052 588 280</a:t>
                      </a:r>
                    </a:p>
                  </a:txBody>
                  <a:tcPr marL="44450" marR="44450" marT="0" marB="0" anchor="ctr" horzOverflow="overflow"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Ochrona i racjonalizacja wykorzystania wód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pl-PL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201 281 510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557 671 228</a:t>
                      </a:r>
                    </a:p>
                  </a:txBody>
                  <a:tcPr marL="44450" marR="44450" marT="0" marB="0" anchor="ctr" horzOverflow="overflow"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Pozyskiwanie energii z czystych źródeł</a:t>
                      </a:r>
                      <a:endParaRPr lang="pl-PL" sz="14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pl-PL" sz="11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573 701 367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1 894 195 636</a:t>
                      </a:r>
                    </a:p>
                  </a:txBody>
                  <a:tcPr marL="44450" marR="44450" marT="0" marB="0" anchor="ctr" horzOverflow="overflow"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aseline="0" dirty="0" smtClean="0"/>
                        <a:t>Środowiskowe aspekty pozyskania gazu niekonwencjonalnego</a:t>
                      </a:r>
                      <a:endParaRPr lang="pl-PL" sz="11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pl-PL" sz="11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475 431 661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227 913 643</a:t>
                      </a:r>
                    </a:p>
                  </a:txBody>
                  <a:tcPr marL="44450" marR="44450" marT="0" marB="0" anchor="ctr" horzOverflow="overflow"/>
                </a:tc>
              </a:tr>
              <a:tr h="488030">
                <a:tc>
                  <a:txBody>
                    <a:bodyPr/>
                    <a:lstStyle/>
                    <a:p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</a:rPr>
                        <a:t>OGÓŁEM</a:t>
                      </a:r>
                      <a:endParaRPr lang="pl-PL" sz="11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668</a:t>
                      </a:r>
                      <a:endParaRPr lang="pl-PL" sz="1100" b="1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2 318 946 532</a:t>
                      </a:r>
                    </a:p>
                  </a:txBody>
                  <a:tcPr marL="44450" marR="44450" marT="0" marB="0"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7 260 559 863</a:t>
                      </a:r>
                    </a:p>
                  </a:txBody>
                  <a:tcPr marL="44450" marR="44450" marT="0" marB="0" anchor="ctr" horzOverflow="overflow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2" name="Tytuł 1"/>
          <p:cNvSpPr>
            <a:spLocks noGrp="1"/>
          </p:cNvSpPr>
          <p:nvPr>
            <p:ph type="title"/>
          </p:nvPr>
        </p:nvSpPr>
        <p:spPr>
          <a:xfrm>
            <a:off x="1294069" y="332656"/>
            <a:ext cx="7615262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  <a:spcAft>
                <a:spcPct val="0"/>
              </a:spcAft>
            </a:pPr>
            <a:r>
              <a:rPr lang="pl-PL" altLang="pl-PL" sz="4400" dirty="0"/>
              <a:t/>
            </a:r>
            <a:br>
              <a:rPr lang="pl-PL" altLang="pl-PL" sz="4400" dirty="0"/>
            </a:b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Podsumowanie naboru </a:t>
            </a:r>
            <a:b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wniosków w ramach I </a:t>
            </a:r>
            <a:r>
              <a:rPr lang="pl-PL" altLang="pl-PL" sz="4400" b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pl-PL" altLang="pl-PL" sz="4400" b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II Konkursów</a:t>
            </a:r>
            <a:r>
              <a:rPr lang="pl-PL" altLang="pl-PL" dirty="0">
                <a:solidFill>
                  <a:srgbClr val="376092"/>
                </a:solidFill>
              </a:rPr>
              <a:t/>
            </a:r>
            <a:br>
              <a:rPr lang="pl-PL" altLang="pl-PL" dirty="0">
                <a:solidFill>
                  <a:srgbClr val="376092"/>
                </a:solidFill>
              </a:rPr>
            </a:br>
            <a:endParaRPr lang="pl-PL" altLang="pl-PL" sz="4400" dirty="0"/>
          </a:p>
        </p:txBody>
      </p:sp>
    </p:spTree>
    <p:extLst>
      <p:ext uri="{BB962C8B-B14F-4D97-AF65-F5344CB8AC3E}">
        <p14:creationId xmlns:p14="http://schemas.microsoft.com/office/powerpoint/2010/main" val="13465325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579320124"/>
              </p:ext>
            </p:extLst>
          </p:nvPr>
        </p:nvGraphicFramePr>
        <p:xfrm>
          <a:off x="251520" y="548681"/>
          <a:ext cx="8258219" cy="572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8" descr="logo_Gek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4" b="15848"/>
          <a:stretch>
            <a:fillRect/>
          </a:stretch>
        </p:blipFill>
        <p:spPr bwMode="auto">
          <a:xfrm>
            <a:off x="7069162" y="32247"/>
            <a:ext cx="206375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4599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awinięta krawędź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782</Words>
  <Application>Microsoft Office PowerPoint</Application>
  <PresentationFormat>Pokaz na ekranie (4:3)</PresentationFormat>
  <Paragraphs>225</Paragraphs>
  <Slides>19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Times New Roman</vt:lpstr>
      <vt:lpstr>Motyw pakietu Office</vt:lpstr>
      <vt:lpstr>Prezentacja programu PowerPoint</vt:lpstr>
      <vt:lpstr>Program Gekon   Generator Koncepcji Ekologicznych</vt:lpstr>
      <vt:lpstr>Cele Programu Gekon  - Generator Koncepcji Ekologicznych</vt:lpstr>
      <vt:lpstr>Program Gekon   Generator Koncepcji Ekologicznych</vt:lpstr>
      <vt:lpstr>Program Gekon   Generator Koncepcji Ekologicznych</vt:lpstr>
      <vt:lpstr>Program Gekon   Generator Koncepcji Ekologicznych</vt:lpstr>
      <vt:lpstr> Podsumowanie naboru  wniosków w ramach I i II Konkursów </vt:lpstr>
      <vt:lpstr> Podsumowanie naboru  wniosków w ramach I i II Konkursów </vt:lpstr>
      <vt:lpstr>Prezentacja programu PowerPoint</vt:lpstr>
      <vt:lpstr> Przykładowe projekty realizowane w ramach obszaru Efektywność energetyczna i magazynowanie energii </vt:lpstr>
      <vt:lpstr> Przykładowe projekty realizowane w ramach obszaru Pozyskiwanie energii z czystych źródeł </vt:lpstr>
      <vt:lpstr> Gekon – Generator Koncepcji Ekologicznych </vt:lpstr>
      <vt:lpstr>SOKÓŁ – wdrożenie innowacyjnych technologii środowiskowych</vt:lpstr>
      <vt:lpstr>SOKÓŁ – wdrożenie innowacyjnych technologii środowiskowych</vt:lpstr>
      <vt:lpstr>Obszary tematyczne Krajowych Inteligentnych Specjalizacji (KIS)</vt:lpstr>
      <vt:lpstr>SOKÓŁ – wdrożenie innowacyjnych technologii środowiskowych</vt:lpstr>
      <vt:lpstr>SOKÓŁ – wdrożenie innowacyjnych technologii środowiskowych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Kręcisz Rafał</cp:lastModifiedBy>
  <cp:revision>301</cp:revision>
  <cp:lastPrinted>2016-03-29T08:48:24Z</cp:lastPrinted>
  <dcterms:created xsi:type="dcterms:W3CDTF">2014-08-06T13:18:13Z</dcterms:created>
  <dcterms:modified xsi:type="dcterms:W3CDTF">2016-03-30T07:49:00Z</dcterms:modified>
</cp:coreProperties>
</file>