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63" r:id="rId2"/>
    <p:sldId id="257" r:id="rId3"/>
    <p:sldId id="258" r:id="rId4"/>
    <p:sldId id="259" r:id="rId5"/>
    <p:sldId id="266" r:id="rId6"/>
    <p:sldId id="267" r:id="rId7"/>
    <p:sldId id="268" r:id="rId8"/>
    <p:sldId id="278" r:id="rId9"/>
    <p:sldId id="269" r:id="rId10"/>
    <p:sldId id="271" r:id="rId11"/>
    <p:sldId id="272" r:id="rId12"/>
    <p:sldId id="274" r:id="rId13"/>
    <p:sldId id="275" r:id="rId14"/>
    <p:sldId id="276" r:id="rId15"/>
    <p:sldId id="277" r:id="rId16"/>
    <p:sldId id="279" r:id="rId17"/>
    <p:sldId id="265" r:id="rId18"/>
  </p:sldIdLst>
  <p:sldSz cx="9144000" cy="6858000" type="screen4x3"/>
  <p:notesSz cx="6888163" cy="100203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4F696BC-DF18-44A8-BFF0-1B1B427B9589}" type="datetimeFigureOut">
              <a:rPr lang="sv-SE" smtClean="0"/>
              <a:t>2016-03-31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DCF9789-5A26-4D84-B7C5-8F27A8482C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9879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D53A-C81B-411C-AC2D-3D4399F9B40D}" type="datetimeFigureOut">
              <a:rPr lang="sv-SE" smtClean="0"/>
              <a:t>2016-03-31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6332-F328-424C-B9C3-E88C2D35F8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19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D53A-C81B-411C-AC2D-3D4399F9B40D}" type="datetimeFigureOut">
              <a:rPr lang="sv-SE" smtClean="0"/>
              <a:t>2016-03-31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6332-F328-424C-B9C3-E88C2D35F8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562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D53A-C81B-411C-AC2D-3D4399F9B40D}" type="datetimeFigureOut">
              <a:rPr lang="sv-SE" smtClean="0"/>
              <a:t>2016-03-31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6332-F328-424C-B9C3-E88C2D35F8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750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D53A-C81B-411C-AC2D-3D4399F9B40D}" type="datetimeFigureOut">
              <a:rPr lang="sv-SE" smtClean="0"/>
              <a:t>2016-03-31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6332-F328-424C-B9C3-E88C2D35F8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793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D53A-C81B-411C-AC2D-3D4399F9B40D}" type="datetimeFigureOut">
              <a:rPr lang="sv-SE" smtClean="0"/>
              <a:t>2016-03-31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6332-F328-424C-B9C3-E88C2D35F8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59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D53A-C81B-411C-AC2D-3D4399F9B40D}" type="datetimeFigureOut">
              <a:rPr lang="sv-SE" smtClean="0"/>
              <a:t>2016-03-31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6332-F328-424C-B9C3-E88C2D35F8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425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D53A-C81B-411C-AC2D-3D4399F9B40D}" type="datetimeFigureOut">
              <a:rPr lang="sv-SE" smtClean="0"/>
              <a:t>2016-03-31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6332-F328-424C-B9C3-E88C2D35F8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47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D53A-C81B-411C-AC2D-3D4399F9B40D}" type="datetimeFigureOut">
              <a:rPr lang="sv-SE" smtClean="0"/>
              <a:t>2016-03-31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6332-F328-424C-B9C3-E88C2D35F8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365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D53A-C81B-411C-AC2D-3D4399F9B40D}" type="datetimeFigureOut">
              <a:rPr lang="sv-SE" smtClean="0"/>
              <a:t>2016-03-31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6332-F328-424C-B9C3-E88C2D35F8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610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D53A-C81B-411C-AC2D-3D4399F9B40D}" type="datetimeFigureOut">
              <a:rPr lang="sv-SE" smtClean="0"/>
              <a:t>2016-03-31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6332-F328-424C-B9C3-E88C2D35F8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857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D53A-C81B-411C-AC2D-3D4399F9B40D}" type="datetimeFigureOut">
              <a:rPr lang="sv-SE" smtClean="0"/>
              <a:t>2016-03-31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6332-F328-424C-B9C3-E88C2D35F8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810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5D53A-C81B-411C-AC2D-3D4399F9B40D}" type="datetimeFigureOut">
              <a:rPr lang="sv-SE" smtClean="0"/>
              <a:t>2016-03-31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A6332-F328-424C-B9C3-E88C2D35F8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58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en.greenbusiness.no/articles/great-interest-in-green-technology-at-bi-program-launch-in-abu-dhab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69462"/>
            <a:ext cx="9474201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-396552" y="150767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5400" b="1" dirty="0" smtClean="0">
                <a:solidFill>
                  <a:schemeClr val="accent3">
                    <a:lumMod val="75000"/>
                  </a:schemeClr>
                </a:solidFill>
              </a:rPr>
              <a:t>GREEN BUSINESS NORWAY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-231452" y="3150956"/>
            <a:ext cx="9144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400" b="1" i="1" dirty="0" smtClean="0"/>
              <a:t>”</a:t>
            </a:r>
            <a:r>
              <a:rPr lang="sv-SE" sz="2400" b="1" i="1" dirty="0" err="1" smtClean="0"/>
              <a:t>Działania</a:t>
            </a:r>
            <a:r>
              <a:rPr lang="sv-SE" sz="2400" b="1" i="1" dirty="0" smtClean="0"/>
              <a:t> </a:t>
            </a:r>
            <a:r>
              <a:rPr lang="sv-SE" sz="2400" b="1" i="1" dirty="0" err="1" smtClean="0"/>
              <a:t>regionu</a:t>
            </a:r>
            <a:r>
              <a:rPr lang="sv-SE" sz="2400" b="1" i="1" dirty="0" smtClean="0"/>
              <a:t> Telemark w </a:t>
            </a:r>
            <a:r>
              <a:rPr lang="sv-SE" sz="2400" b="1" i="1" dirty="0" err="1" smtClean="0"/>
              <a:t>zakresie</a:t>
            </a:r>
            <a:r>
              <a:rPr lang="sv-SE" sz="2400" b="1" i="1" dirty="0" smtClean="0"/>
              <a:t> </a:t>
            </a:r>
            <a:r>
              <a:rPr lang="sv-SE" sz="2400" b="1" i="1" dirty="0" err="1" smtClean="0"/>
              <a:t>efektywności</a:t>
            </a:r>
            <a:r>
              <a:rPr lang="sv-SE" sz="2400" b="1" i="1" dirty="0" smtClean="0"/>
              <a:t> </a:t>
            </a:r>
            <a:r>
              <a:rPr lang="sv-SE" sz="2400" b="1" i="1" dirty="0" err="1" smtClean="0"/>
              <a:t>energetycznej</a:t>
            </a:r>
            <a:r>
              <a:rPr lang="sv-SE" sz="2400" b="1" i="1" dirty="0" smtClean="0"/>
              <a:t>”</a:t>
            </a:r>
          </a:p>
          <a:p>
            <a:pPr algn="r"/>
            <a:r>
              <a:rPr lang="sv-SE" sz="2400" b="1" dirty="0" smtClean="0"/>
              <a:t>31.III.2016</a:t>
            </a:r>
          </a:p>
          <a:p>
            <a:pPr algn="r"/>
            <a:r>
              <a:rPr lang="sv-SE" sz="2400" b="1" dirty="0" smtClean="0"/>
              <a:t>Polsko - </a:t>
            </a:r>
            <a:r>
              <a:rPr lang="sv-SE" sz="2400" b="1" dirty="0" err="1" smtClean="0"/>
              <a:t>norweska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konferencja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szkoleniowa</a:t>
            </a:r>
            <a:endParaRPr lang="sv-SE" sz="2400" b="1" dirty="0" smtClean="0"/>
          </a:p>
          <a:p>
            <a:pPr algn="r"/>
            <a:r>
              <a:rPr lang="sv-SE" sz="2200" b="1" i="1" dirty="0" smtClean="0"/>
              <a:t>” </a:t>
            </a:r>
            <a:r>
              <a:rPr lang="sv-SE" sz="2200" b="1" i="1" dirty="0" err="1" smtClean="0"/>
              <a:t>Oszczędność</a:t>
            </a:r>
            <a:r>
              <a:rPr lang="sv-SE" sz="2200" b="1" i="1" dirty="0" smtClean="0"/>
              <a:t> </a:t>
            </a:r>
            <a:r>
              <a:rPr lang="sv-SE" sz="2200" b="1" i="1" dirty="0" err="1" smtClean="0"/>
              <a:t>energetyczna</a:t>
            </a:r>
            <a:r>
              <a:rPr lang="sv-SE" sz="2200" b="1" i="1" dirty="0" smtClean="0"/>
              <a:t> </a:t>
            </a:r>
            <a:r>
              <a:rPr lang="sv-SE" sz="2200" b="1" i="1" dirty="0" err="1" smtClean="0"/>
              <a:t>oraz</a:t>
            </a:r>
            <a:r>
              <a:rPr lang="sv-SE" sz="2200" b="1" i="1" dirty="0" smtClean="0"/>
              <a:t> </a:t>
            </a:r>
            <a:r>
              <a:rPr lang="sv-SE" sz="2200" b="1" i="1" dirty="0" err="1" smtClean="0"/>
              <a:t>promowanie</a:t>
            </a:r>
            <a:r>
              <a:rPr lang="sv-SE" sz="2200" b="1" i="1" dirty="0" smtClean="0"/>
              <a:t> </a:t>
            </a:r>
            <a:r>
              <a:rPr lang="sv-SE" sz="2200" b="1" i="1" dirty="0" err="1" smtClean="0"/>
              <a:t>odnawialnych</a:t>
            </a:r>
            <a:r>
              <a:rPr lang="sv-SE" sz="2200" b="1" i="1" dirty="0" smtClean="0"/>
              <a:t> </a:t>
            </a:r>
            <a:r>
              <a:rPr lang="sv-SE" sz="2200" b="1" i="1" dirty="0" err="1" smtClean="0"/>
              <a:t>źródeł</a:t>
            </a:r>
            <a:r>
              <a:rPr lang="sv-SE" sz="2200" b="1" i="1" dirty="0" smtClean="0"/>
              <a:t> </a:t>
            </a:r>
            <a:r>
              <a:rPr lang="sv-SE" sz="2200" b="1" i="1" dirty="0" err="1" smtClean="0"/>
              <a:t>energii</a:t>
            </a:r>
            <a:r>
              <a:rPr lang="sv-SE" sz="2200" b="1" i="1" dirty="0" smtClean="0"/>
              <a:t>”</a:t>
            </a:r>
          </a:p>
          <a:p>
            <a:pPr algn="r"/>
            <a:endParaRPr lang="sv-SE" sz="2400" b="1" dirty="0" smtClean="0"/>
          </a:p>
        </p:txBody>
      </p:sp>
      <p:grpSp>
        <p:nvGrpSpPr>
          <p:cNvPr id="2" name="Grupp 1"/>
          <p:cNvGrpSpPr/>
          <p:nvPr/>
        </p:nvGrpSpPr>
        <p:grpSpPr>
          <a:xfrm>
            <a:off x="1259632" y="5060890"/>
            <a:ext cx="6504894" cy="1626134"/>
            <a:chOff x="1259632" y="5060890"/>
            <a:chExt cx="6504894" cy="1626134"/>
          </a:xfrm>
        </p:grpSpPr>
        <p:pic>
          <p:nvPicPr>
            <p:cNvPr id="3074" name="Picture 2" descr="C:\Users\Anna\Documents\GBN\Administration_general\Logotypes\GBN logo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60890"/>
              <a:ext cx="2592814" cy="1511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301208"/>
              <a:ext cx="3192526" cy="13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850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7504" y="620688"/>
            <a:ext cx="8997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>
                <a:solidFill>
                  <a:schemeClr val="accent3">
                    <a:lumMod val="75000"/>
                  </a:schemeClr>
                </a:solidFill>
              </a:rPr>
              <a:t>DZIAŁANIE </a:t>
            </a:r>
            <a:r>
              <a:rPr lang="sv-SE" sz="54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sv-SE" sz="5400" b="1" baseline="-25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sv-SE" sz="5400" b="1" baseline="-25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1" y="1772816"/>
            <a:ext cx="4606452" cy="41549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Montaż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timera</a:t>
            </a:r>
            <a:r>
              <a:rPr lang="en-US" sz="2000" dirty="0" smtClean="0">
                <a:latin typeface="Calibri" panose="020F0502020204030204" pitchFamily="34" charset="0"/>
              </a:rPr>
              <a:t> w </a:t>
            </a:r>
            <a:r>
              <a:rPr lang="en-US" sz="2000" dirty="0" err="1" smtClean="0">
                <a:latin typeface="Calibri" panose="020F0502020204030204" pitchFamily="34" charset="0"/>
              </a:rPr>
              <a:t>pomieszczeniach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kuchennych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Oszczędność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energii</a:t>
            </a:r>
            <a:r>
              <a:rPr lang="en-US" sz="2000" dirty="0" smtClean="0">
                <a:latin typeface="Calibri" panose="020F0502020204030204" pitchFamily="34" charset="0"/>
              </a:rPr>
              <a:t>: 3 000 kWh/r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Oszczędność</a:t>
            </a:r>
            <a:r>
              <a:rPr lang="en-US" sz="2000" dirty="0" smtClean="0">
                <a:latin typeface="Calibri" panose="020F0502020204030204" pitchFamily="34" charset="0"/>
              </a:rPr>
              <a:t>: 1720 NOK/r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Inwestycja</a:t>
            </a:r>
            <a:r>
              <a:rPr lang="en-US" sz="2000" dirty="0" smtClean="0">
                <a:latin typeface="Calibri" panose="020F0502020204030204" pitchFamily="34" charset="0"/>
              </a:rPr>
              <a:t>: 5000 NOK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Amortyzacja</a:t>
            </a:r>
            <a:r>
              <a:rPr lang="en-US" sz="2000" dirty="0" smtClean="0">
                <a:latin typeface="Calibri" panose="020F0502020204030204" pitchFamily="34" charset="0"/>
              </a:rPr>
              <a:t>: 10 </a:t>
            </a:r>
            <a:r>
              <a:rPr lang="en-US" sz="2000" dirty="0" err="1" smtClean="0">
                <a:latin typeface="Calibri" panose="020F0502020204030204" pitchFamily="34" charset="0"/>
              </a:rPr>
              <a:t>lat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1900" b="1" dirty="0" smtClean="0">
              <a:latin typeface="Garamond" panose="02020404030301010803" pitchFamily="18" charset="0"/>
            </a:endParaRPr>
          </a:p>
          <a:p>
            <a:endParaRPr lang="en-US" sz="1900" b="1" dirty="0" smtClean="0">
              <a:latin typeface="Garamond" panose="02020404030301010803" pitchFamily="18" charset="0"/>
            </a:endParaRPr>
          </a:p>
        </p:txBody>
      </p:sp>
      <p:pic>
        <p:nvPicPr>
          <p:cNvPr id="10242" name="Picture 2" descr="C:\Users\Anna\AppData\Local\Microsoft\Windows\INetCache\IE\RJQ82UR9\SD0708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87" y="1777408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 8"/>
          <p:cNvGrpSpPr/>
          <p:nvPr/>
        </p:nvGrpSpPr>
        <p:grpSpPr>
          <a:xfrm>
            <a:off x="4606451" y="5800298"/>
            <a:ext cx="4464234" cy="1108904"/>
            <a:chOff x="1259632" y="5060890"/>
            <a:chExt cx="6504894" cy="1626134"/>
          </a:xfrm>
        </p:grpSpPr>
        <p:pic>
          <p:nvPicPr>
            <p:cNvPr id="10" name="Picture 2" descr="C:\Users\Anna\Documents\GBN\Administration_general\Logotypes\GBN logo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60890"/>
              <a:ext cx="2592814" cy="1511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301208"/>
              <a:ext cx="3192526" cy="13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28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7504" y="620688"/>
            <a:ext cx="8997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>
                <a:solidFill>
                  <a:schemeClr val="accent3">
                    <a:lumMod val="75000"/>
                  </a:schemeClr>
                </a:solidFill>
              </a:rPr>
              <a:t>DZIAŁANIE </a:t>
            </a:r>
            <a:r>
              <a:rPr lang="sv-SE" sz="5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sv-SE" sz="5400" b="1" baseline="-25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sv-SE" sz="5400" b="1" baseline="-25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1" y="1772816"/>
            <a:ext cx="4606452" cy="36933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Sterowanie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ogrzewania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Oszczędność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energii</a:t>
            </a:r>
            <a:r>
              <a:rPr lang="en-US" sz="2000" dirty="0" smtClean="0">
                <a:latin typeface="Calibri" panose="020F0502020204030204" pitchFamily="34" charset="0"/>
              </a:rPr>
              <a:t>: 48 000 kWh/r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Oszczędność</a:t>
            </a:r>
            <a:r>
              <a:rPr lang="en-US" sz="2000" dirty="0" smtClean="0">
                <a:latin typeface="Calibri" panose="020F0502020204030204" pitchFamily="34" charset="0"/>
              </a:rPr>
              <a:t>: 27 550 NOK/r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Inwestycja</a:t>
            </a:r>
            <a:r>
              <a:rPr lang="en-US" sz="2000" dirty="0" smtClean="0">
                <a:latin typeface="Calibri" panose="020F0502020204030204" pitchFamily="34" charset="0"/>
              </a:rPr>
              <a:t>: 138 300 NOK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Amortyzacja</a:t>
            </a:r>
            <a:r>
              <a:rPr lang="en-US" sz="2000" dirty="0" smtClean="0">
                <a:latin typeface="Calibri" panose="020F0502020204030204" pitchFamily="34" charset="0"/>
              </a:rPr>
              <a:t>: 10 </a:t>
            </a:r>
            <a:r>
              <a:rPr lang="en-US" sz="2000" dirty="0" err="1" smtClean="0">
                <a:latin typeface="Calibri" panose="020F0502020204030204" pitchFamily="34" charset="0"/>
              </a:rPr>
              <a:t>lat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1900" b="1" dirty="0" smtClean="0">
              <a:latin typeface="Garamond" panose="02020404030301010803" pitchFamily="18" charset="0"/>
            </a:endParaRPr>
          </a:p>
          <a:p>
            <a:endParaRPr lang="en-US" sz="1900" b="1" dirty="0" smtClean="0">
              <a:latin typeface="Garamond" panose="02020404030301010803" pitchFamily="18" charset="0"/>
            </a:endParaRPr>
          </a:p>
        </p:txBody>
      </p:sp>
      <p:pic>
        <p:nvPicPr>
          <p:cNvPr id="11272" name="Picture 8" descr="C:\Users\Anna\AppData\Local\Microsoft\Windows\INetCache\IE\HDZZNESN\544px-Radiator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73544"/>
            <a:ext cx="4461390" cy="265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 11"/>
          <p:cNvGrpSpPr/>
          <p:nvPr/>
        </p:nvGrpSpPr>
        <p:grpSpPr>
          <a:xfrm>
            <a:off x="4606451" y="5800298"/>
            <a:ext cx="4464234" cy="1108904"/>
            <a:chOff x="1259632" y="5060890"/>
            <a:chExt cx="6504894" cy="1626134"/>
          </a:xfrm>
        </p:grpSpPr>
        <p:pic>
          <p:nvPicPr>
            <p:cNvPr id="13" name="Picture 2" descr="C:\Users\Anna\Documents\GBN\Administration_general\Logotypes\GBN logo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60890"/>
              <a:ext cx="2592814" cy="1511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301208"/>
              <a:ext cx="3192526" cy="13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44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7504" y="620688"/>
            <a:ext cx="8997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>
                <a:solidFill>
                  <a:schemeClr val="accent3">
                    <a:lumMod val="75000"/>
                  </a:schemeClr>
                </a:solidFill>
              </a:rPr>
              <a:t>DZIAŁANIE </a:t>
            </a:r>
            <a:r>
              <a:rPr lang="sv-SE" sz="5400" b="1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endParaRPr lang="sv-SE" sz="5400" b="1" baseline="-25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sv-SE" sz="5400" b="1" baseline="-25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1" y="1772816"/>
            <a:ext cx="4606452" cy="41549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Montaż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pompy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cieplnej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Oszczędność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energii</a:t>
            </a:r>
            <a:r>
              <a:rPr lang="en-US" sz="2000" dirty="0" smtClean="0">
                <a:latin typeface="Calibri" panose="020F0502020204030204" pitchFamily="34" charset="0"/>
              </a:rPr>
              <a:t>: 324 000 kWh/r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 panose="020F0502020204030204" pitchFamily="34" charset="0"/>
              </a:rPr>
              <a:t>Oszczędność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mocy</a:t>
            </a:r>
            <a:r>
              <a:rPr lang="en-US" sz="2000" dirty="0" smtClean="0">
                <a:latin typeface="Calibri" panose="020F0502020204030204" pitchFamily="34" charset="0"/>
              </a:rPr>
              <a:t>: 520 kW/r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Oszczędność</a:t>
            </a:r>
            <a:r>
              <a:rPr lang="en-US" sz="2000" dirty="0" smtClean="0">
                <a:latin typeface="Calibri" panose="020F0502020204030204" pitchFamily="34" charset="0"/>
              </a:rPr>
              <a:t>: 292 100 NOK/r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Inwestycja</a:t>
            </a:r>
            <a:r>
              <a:rPr lang="en-US" sz="2000" dirty="0" smtClean="0">
                <a:latin typeface="Calibri" panose="020F0502020204030204" pitchFamily="34" charset="0"/>
              </a:rPr>
              <a:t>: 1 412 400 NOK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Amortyzacja</a:t>
            </a:r>
            <a:r>
              <a:rPr lang="en-US" sz="2000" dirty="0" smtClean="0">
                <a:latin typeface="Calibri" panose="020F0502020204030204" pitchFamily="34" charset="0"/>
              </a:rPr>
              <a:t>: 20 </a:t>
            </a:r>
            <a:r>
              <a:rPr lang="en-US" sz="2000" dirty="0" err="1" smtClean="0">
                <a:latin typeface="Calibri" panose="020F0502020204030204" pitchFamily="34" charset="0"/>
              </a:rPr>
              <a:t>lat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1900" b="1" dirty="0" smtClean="0">
              <a:latin typeface="Garamond" panose="02020404030301010803" pitchFamily="18" charset="0"/>
            </a:endParaRPr>
          </a:p>
          <a:p>
            <a:endParaRPr lang="en-US" sz="1900" b="1" dirty="0" smtClean="0">
              <a:latin typeface="Garamond" panose="02020404030301010803" pitchFamily="18" charset="0"/>
            </a:endParaRPr>
          </a:p>
        </p:txBody>
      </p:sp>
      <p:pic>
        <p:nvPicPr>
          <p:cNvPr id="5" name="Picture 2" descr="http://www.uppvarmning.net/2171-mitsubishi_luftvarmepu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51" y="2276872"/>
            <a:ext cx="4740466" cy="341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 5"/>
          <p:cNvGrpSpPr/>
          <p:nvPr/>
        </p:nvGrpSpPr>
        <p:grpSpPr>
          <a:xfrm>
            <a:off x="4606451" y="5800298"/>
            <a:ext cx="4464234" cy="1108904"/>
            <a:chOff x="1259632" y="5060890"/>
            <a:chExt cx="6504894" cy="1626134"/>
          </a:xfrm>
        </p:grpSpPr>
        <p:pic>
          <p:nvPicPr>
            <p:cNvPr id="7" name="Picture 2" descr="C:\Users\Anna\Documents\GBN\Administration_general\Logotypes\GBN logo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60890"/>
              <a:ext cx="2592814" cy="1511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301208"/>
              <a:ext cx="3192526" cy="13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73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C:\Users\Anna\AppData\Local\Microsoft\Windows\INetCache\IE\X60GNU4H\ventilation-sec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65" y="1916832"/>
            <a:ext cx="4646069" cy="364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07504" y="620688"/>
            <a:ext cx="8997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>
                <a:solidFill>
                  <a:schemeClr val="accent3">
                    <a:lumMod val="75000"/>
                  </a:schemeClr>
                </a:solidFill>
              </a:rPr>
              <a:t>DZIAŁANIE </a:t>
            </a:r>
            <a:r>
              <a:rPr lang="sv-SE" sz="5400" b="1" dirty="0" smtClean="0">
                <a:solidFill>
                  <a:schemeClr val="accent3">
                    <a:lumMod val="75000"/>
                  </a:schemeClr>
                </a:solidFill>
              </a:rPr>
              <a:t>5</a:t>
            </a:r>
            <a:endParaRPr lang="sv-SE" sz="5400" b="1" baseline="-25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sv-SE" sz="5400" b="1" baseline="-25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1" y="1772816"/>
            <a:ext cx="4606452" cy="36933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Optymalizacja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agregatów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wentylacyjnych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Oszczędność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energii</a:t>
            </a:r>
            <a:r>
              <a:rPr lang="en-US" sz="2000" dirty="0" smtClean="0">
                <a:latin typeface="Calibri" panose="020F0502020204030204" pitchFamily="34" charset="0"/>
              </a:rPr>
              <a:t>: 8 </a:t>
            </a:r>
            <a:r>
              <a:rPr lang="en-US" sz="2000" dirty="0" smtClean="0">
                <a:latin typeface="Calibri" panose="020F0502020204030204" pitchFamily="34" charset="0"/>
              </a:rPr>
              <a:t>610 </a:t>
            </a:r>
            <a:r>
              <a:rPr lang="en-US" sz="2000" dirty="0" smtClean="0">
                <a:latin typeface="Calibri" panose="020F0502020204030204" pitchFamily="34" charset="0"/>
              </a:rPr>
              <a:t>kWh/r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Oszczędność</a:t>
            </a:r>
            <a:r>
              <a:rPr lang="en-US" sz="2000" dirty="0" smtClean="0">
                <a:latin typeface="Calibri" panose="020F0502020204030204" pitchFamily="34" charset="0"/>
              </a:rPr>
              <a:t>: 4940 NOK/r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Inwestycja</a:t>
            </a:r>
            <a:r>
              <a:rPr lang="en-US" sz="2000" dirty="0" smtClean="0">
                <a:latin typeface="Calibri" panose="020F0502020204030204" pitchFamily="34" charset="0"/>
              </a:rPr>
              <a:t>: 35 000 NOK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Amortyzacja</a:t>
            </a:r>
            <a:r>
              <a:rPr lang="en-US" sz="2000" dirty="0" smtClean="0">
                <a:latin typeface="Calibri" panose="020F0502020204030204" pitchFamily="34" charset="0"/>
              </a:rPr>
              <a:t>: 10 </a:t>
            </a:r>
            <a:r>
              <a:rPr lang="en-US" sz="2000" dirty="0" err="1" smtClean="0">
                <a:latin typeface="Calibri" panose="020F0502020204030204" pitchFamily="34" charset="0"/>
              </a:rPr>
              <a:t>lat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1900" b="1" dirty="0" smtClean="0">
              <a:latin typeface="Garamond" panose="02020404030301010803" pitchFamily="18" charset="0"/>
            </a:endParaRPr>
          </a:p>
          <a:p>
            <a:endParaRPr lang="en-US" sz="1900" b="1" dirty="0" smtClean="0">
              <a:latin typeface="Garamond" panose="02020404030301010803" pitchFamily="18" charset="0"/>
            </a:endParaRPr>
          </a:p>
        </p:txBody>
      </p:sp>
      <p:grpSp>
        <p:nvGrpSpPr>
          <p:cNvPr id="12" name="Grupp 11"/>
          <p:cNvGrpSpPr/>
          <p:nvPr/>
        </p:nvGrpSpPr>
        <p:grpSpPr>
          <a:xfrm>
            <a:off x="4606451" y="5800298"/>
            <a:ext cx="4464234" cy="1108904"/>
            <a:chOff x="1259632" y="5060890"/>
            <a:chExt cx="6504894" cy="1626134"/>
          </a:xfrm>
        </p:grpSpPr>
        <p:pic>
          <p:nvPicPr>
            <p:cNvPr id="13" name="Picture 2" descr="C:\Users\Anna\Documents\GBN\Administration_general\Logotypes\GBN logo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60890"/>
              <a:ext cx="2592814" cy="1511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301208"/>
              <a:ext cx="3192526" cy="13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00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7504" y="620688"/>
            <a:ext cx="8997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>
                <a:solidFill>
                  <a:schemeClr val="accent3">
                    <a:lumMod val="75000"/>
                  </a:schemeClr>
                </a:solidFill>
              </a:rPr>
              <a:t>DZIAŁANIE </a:t>
            </a:r>
            <a:r>
              <a:rPr lang="sv-SE" sz="5400" b="1" dirty="0" smtClean="0">
                <a:solidFill>
                  <a:schemeClr val="accent3">
                    <a:lumMod val="75000"/>
                  </a:schemeClr>
                </a:solidFill>
              </a:rPr>
              <a:t>6</a:t>
            </a:r>
            <a:endParaRPr lang="sv-SE" sz="5400" b="1" baseline="-25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sv-SE" sz="5400" b="1" baseline="-25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1" y="1772816"/>
            <a:ext cx="4606452" cy="36933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Izolacja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strychu</a:t>
            </a:r>
            <a:r>
              <a:rPr lang="en-US" sz="2000" dirty="0" smtClean="0">
                <a:latin typeface="Calibri" panose="020F0502020204030204" pitchFamily="34" charset="0"/>
              </a:rPr>
              <a:t> (2 </a:t>
            </a:r>
            <a:r>
              <a:rPr lang="en-US" sz="2000" dirty="0" err="1" smtClean="0">
                <a:latin typeface="Calibri" panose="020F0502020204030204" pitchFamily="34" charset="0"/>
              </a:rPr>
              <a:t>budynki</a:t>
            </a:r>
            <a:r>
              <a:rPr lang="en-US" sz="2000" dirty="0" smtClean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Oszczędność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energii</a:t>
            </a:r>
            <a:r>
              <a:rPr lang="en-US" sz="2000" dirty="0" smtClean="0">
                <a:latin typeface="Calibri" panose="020F0502020204030204" pitchFamily="34" charset="0"/>
              </a:rPr>
              <a:t>: 27 000 kWh/r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Oszczędność</a:t>
            </a:r>
            <a:r>
              <a:rPr lang="en-US" sz="2000" dirty="0" smtClean="0">
                <a:latin typeface="Calibri" panose="020F0502020204030204" pitchFamily="34" charset="0"/>
              </a:rPr>
              <a:t>: 15 500 NOK/r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Inwestycja</a:t>
            </a:r>
            <a:r>
              <a:rPr lang="en-US" sz="2000" dirty="0" smtClean="0">
                <a:latin typeface="Calibri" panose="020F0502020204030204" pitchFamily="34" charset="0"/>
              </a:rPr>
              <a:t>: 232 000 NOK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Amortyzacja</a:t>
            </a:r>
            <a:r>
              <a:rPr lang="en-US" sz="2000" dirty="0" smtClean="0">
                <a:latin typeface="Calibri" panose="020F0502020204030204" pitchFamily="34" charset="0"/>
              </a:rPr>
              <a:t>: 30 </a:t>
            </a:r>
            <a:r>
              <a:rPr lang="en-US" sz="2000" dirty="0" err="1" smtClean="0">
                <a:latin typeface="Calibri" panose="020F0502020204030204" pitchFamily="34" charset="0"/>
              </a:rPr>
              <a:t>lat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1900" b="1" dirty="0" smtClean="0">
              <a:latin typeface="Garamond" panose="02020404030301010803" pitchFamily="18" charset="0"/>
            </a:endParaRPr>
          </a:p>
          <a:p>
            <a:endParaRPr lang="en-US" sz="1900" b="1" dirty="0" smtClean="0">
              <a:latin typeface="Garamond" panose="02020404030301010803" pitchFamily="18" charset="0"/>
            </a:endParaRPr>
          </a:p>
        </p:txBody>
      </p:sp>
      <p:pic>
        <p:nvPicPr>
          <p:cNvPr id="13314" name="Picture 2" descr="C:\Users\Anna\AppData\Local\Microsoft\Windows\INetCache\IE\2M2D9Q1U\insula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51" y="1765559"/>
            <a:ext cx="4934101" cy="37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 5"/>
          <p:cNvGrpSpPr/>
          <p:nvPr/>
        </p:nvGrpSpPr>
        <p:grpSpPr>
          <a:xfrm>
            <a:off x="4606451" y="5800298"/>
            <a:ext cx="4464234" cy="1108904"/>
            <a:chOff x="1259632" y="5060890"/>
            <a:chExt cx="6504894" cy="1626134"/>
          </a:xfrm>
        </p:grpSpPr>
        <p:pic>
          <p:nvPicPr>
            <p:cNvPr id="7" name="Picture 2" descr="C:\Users\Anna\Documents\GBN\Administration_general\Logotypes\GBN logo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60890"/>
              <a:ext cx="2592814" cy="1511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301208"/>
              <a:ext cx="3192526" cy="13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53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7504" y="620688"/>
            <a:ext cx="8997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 smtClean="0">
                <a:solidFill>
                  <a:schemeClr val="accent3">
                    <a:lumMod val="75000"/>
                  </a:schemeClr>
                </a:solidFill>
              </a:rPr>
              <a:t>POZOSTAŁE DZIAŁANIA</a:t>
            </a:r>
            <a:endParaRPr lang="sv-SE" sz="5400" b="1" baseline="-25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sv-SE" sz="5400" b="1" baseline="-25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1" y="1772816"/>
            <a:ext cx="4606452" cy="52937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Dodatkowe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działania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Wymiana</a:t>
            </a:r>
            <a:r>
              <a:rPr lang="en-US" sz="2000" dirty="0" smtClean="0">
                <a:latin typeface="Calibri" panose="020F0502020204030204" pitchFamily="34" charset="0"/>
              </a:rPr>
              <a:t> T8 </a:t>
            </a:r>
            <a:r>
              <a:rPr lang="en-US" sz="2000" dirty="0" err="1" smtClean="0">
                <a:latin typeface="Calibri" panose="020F0502020204030204" pitchFamily="34" charset="0"/>
              </a:rPr>
              <a:t>na</a:t>
            </a:r>
            <a:r>
              <a:rPr lang="en-US" sz="2000" dirty="0" smtClean="0">
                <a:latin typeface="Calibri" panose="020F0502020204030204" pitchFamily="34" charset="0"/>
              </a:rPr>
              <a:t> LED (3 </a:t>
            </a:r>
            <a:r>
              <a:rPr lang="en-US" sz="2000" dirty="0" err="1" smtClean="0">
                <a:latin typeface="Calibri" panose="020F0502020204030204" pitchFamily="34" charset="0"/>
              </a:rPr>
              <a:t>budynki</a:t>
            </a:r>
            <a:r>
              <a:rPr lang="en-US" sz="2000" dirty="0" smtClean="0">
                <a:latin typeface="Calibri" panose="020F0502020204030204" pitchFamily="34" charset="0"/>
              </a:rPr>
              <a:t>): </a:t>
            </a: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8880 kWh/r 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Wymiana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agregatu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wentylacyjnego</a:t>
            </a:r>
            <a:r>
              <a:rPr lang="en-US" sz="2000" dirty="0" smtClean="0">
                <a:latin typeface="Calibri" panose="020F0502020204030204" pitchFamily="34" charset="0"/>
              </a:rPr>
              <a:t>: </a:t>
            </a: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22 730 kWh/r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Wymiana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okien</a:t>
            </a:r>
            <a:r>
              <a:rPr lang="en-US" sz="2000" dirty="0" smtClean="0">
                <a:latin typeface="Calibri" panose="020F0502020204030204" pitchFamily="34" charset="0"/>
              </a:rPr>
              <a:t> (2 </a:t>
            </a:r>
            <a:r>
              <a:rPr lang="en-US" sz="2000" dirty="0" err="1" smtClean="0">
                <a:latin typeface="Calibri" panose="020F0502020204030204" pitchFamily="34" charset="0"/>
              </a:rPr>
              <a:t>budynki</a:t>
            </a:r>
            <a:r>
              <a:rPr lang="en-US" sz="2000" dirty="0" smtClean="0">
                <a:latin typeface="Calibri" panose="020F0502020204030204" pitchFamily="34" charset="0"/>
              </a:rPr>
              <a:t>): 32 720 kWh/r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Nowy</a:t>
            </a:r>
            <a:r>
              <a:rPr lang="en-US" sz="2000" dirty="0" smtClean="0">
                <a:latin typeface="Calibri" panose="020F0502020204030204" pitchFamily="34" charset="0"/>
              </a:rPr>
              <a:t> SD system:                     33 600 kWh/r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LED </a:t>
            </a:r>
            <a:r>
              <a:rPr lang="en-US" sz="2000" dirty="0" err="1" smtClean="0">
                <a:latin typeface="Calibri" panose="020F0502020204030204" pitchFamily="34" charset="0"/>
              </a:rPr>
              <a:t>i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sterowanie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oświetleniem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korytarzach</a:t>
            </a:r>
            <a:r>
              <a:rPr lang="en-US" sz="2000" dirty="0" smtClean="0">
                <a:latin typeface="Calibri" panose="020F0502020204030204" pitchFamily="34" charset="0"/>
              </a:rPr>
              <a:t>:            	       620 kWh/r</a:t>
            </a:r>
          </a:p>
          <a:p>
            <a:endParaRPr lang="en-US" sz="1900" b="1" dirty="0" smtClean="0">
              <a:latin typeface="Garamond" panose="02020404030301010803" pitchFamily="18" charset="0"/>
            </a:endParaRPr>
          </a:p>
          <a:p>
            <a:endParaRPr lang="en-US" sz="1900" b="1" dirty="0" smtClean="0">
              <a:latin typeface="Garamond" panose="02020404030301010803" pitchFamily="18" charset="0"/>
            </a:endParaRPr>
          </a:p>
        </p:txBody>
      </p:sp>
      <p:pic>
        <p:nvPicPr>
          <p:cNvPr id="5" name="Picture 2" descr="http://www.elvvs.dk/images/articles/big/155911.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48" y="2564904"/>
            <a:ext cx="42862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 5"/>
          <p:cNvGrpSpPr/>
          <p:nvPr/>
        </p:nvGrpSpPr>
        <p:grpSpPr>
          <a:xfrm>
            <a:off x="4606451" y="5800298"/>
            <a:ext cx="4464234" cy="1108904"/>
            <a:chOff x="1259632" y="5060890"/>
            <a:chExt cx="6504894" cy="1626134"/>
          </a:xfrm>
        </p:grpSpPr>
        <p:pic>
          <p:nvPicPr>
            <p:cNvPr id="7" name="Picture 2" descr="C:\Users\Anna\Documents\GBN\Administration_general\Logotypes\GBN logo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60890"/>
              <a:ext cx="2592814" cy="1511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301208"/>
              <a:ext cx="3192526" cy="13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80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7504" y="620688"/>
            <a:ext cx="8997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 smtClean="0">
                <a:solidFill>
                  <a:schemeClr val="accent3">
                    <a:lumMod val="75000"/>
                  </a:schemeClr>
                </a:solidFill>
              </a:rPr>
              <a:t>GREEN BUSINESS NORWAY</a:t>
            </a:r>
            <a:endParaRPr lang="sv-SE" sz="5400" b="1" baseline="-250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sv-SE" sz="5400" b="1" baseline="-25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Bild 1" descr="160126-96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1"/>
            <a:ext cx="6012160" cy="198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 descr="C:\Users\Anna\Pictures\Work_2014\ST Forum\IMG_48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5367"/>
            <a:ext cx="3203849" cy="2422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objekt 4" descr="C:\Users\Anna\AppData\Local\Microsoft\Windows\INetCache\Content.Outlook\R0RF71IF\KAP7840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76" y="1699062"/>
            <a:ext cx="3535476" cy="27363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ktangel 5"/>
          <p:cNvSpPr/>
          <p:nvPr/>
        </p:nvSpPr>
        <p:spPr>
          <a:xfrm>
            <a:off x="-28585" y="1699062"/>
            <a:ext cx="5968738" cy="31700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alibri" panose="020F0502020204030204" pitchFamily="34" charset="0"/>
              </a:rPr>
              <a:t>Międzynarodowe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przedsięwzięcia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na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rzecz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środowiska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naturalnego</a:t>
            </a:r>
            <a:r>
              <a:rPr lang="en-US" sz="2000" dirty="0" smtClean="0">
                <a:latin typeface="Calibri" panose="020F0502020204030204" pitchFamily="34" charset="0"/>
              </a:rPr>
              <a:t> w </a:t>
            </a:r>
            <a:r>
              <a:rPr lang="en-US" sz="2000" dirty="0" err="1" smtClean="0">
                <a:latin typeface="Calibri" panose="020F0502020204030204" pitchFamily="34" charset="0"/>
              </a:rPr>
              <a:t>oparciu</a:t>
            </a:r>
            <a:r>
              <a:rPr lang="en-US" sz="2000" dirty="0" smtClean="0">
                <a:latin typeface="Calibri" panose="020F0502020204030204" pitchFamily="34" charset="0"/>
              </a:rPr>
              <a:t> o </a:t>
            </a:r>
            <a:r>
              <a:rPr lang="en-US" sz="2000" dirty="0" err="1" smtClean="0">
                <a:latin typeface="Calibri" panose="020F0502020204030204" pitchFamily="34" charset="0"/>
              </a:rPr>
              <a:t>norweskie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doświadczenia</a:t>
            </a:r>
            <a:r>
              <a:rPr lang="en-US" sz="2000" dirty="0" smtClean="0">
                <a:latin typeface="Calibri" panose="020F0502020204030204" pitchFamily="34" charset="0"/>
              </a:rPr>
              <a:t>        w </a:t>
            </a:r>
            <a:r>
              <a:rPr lang="en-US" sz="2000" dirty="0" err="1" smtClean="0">
                <a:latin typeface="Calibri" panose="020F0502020204030204" pitchFamily="34" charset="0"/>
              </a:rPr>
              <a:t>zakresie</a:t>
            </a:r>
            <a:r>
              <a:rPr lang="en-US" sz="2000" dirty="0" smtClean="0">
                <a:latin typeface="Calibri" panose="020F0502020204030204" pitchFamily="34" charset="0"/>
              </a:rPr>
              <a:t>:</a:t>
            </a: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panose="020F0502020204030204" pitchFamily="34" charset="0"/>
              </a:rPr>
              <a:t>Energii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odnawialnej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panose="020F0502020204030204" pitchFamily="34" charset="0"/>
              </a:rPr>
              <a:t>Efektywności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energetycznej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Gospodarki </a:t>
            </a:r>
            <a:r>
              <a:rPr lang="en-US" sz="2000" dirty="0" err="1" smtClean="0">
                <a:latin typeface="Calibri" panose="020F0502020204030204" pitchFamily="34" charset="0"/>
              </a:rPr>
              <a:t>odpadami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panose="020F0502020204030204" pitchFamily="34" charset="0"/>
              </a:rPr>
              <a:t>Recyklingu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Gospodarki </a:t>
            </a:r>
            <a:r>
              <a:rPr lang="en-US" sz="2000" dirty="0" err="1" smtClean="0">
                <a:latin typeface="Calibri" panose="020F0502020204030204" pitchFamily="34" charset="0"/>
              </a:rPr>
              <a:t>wodno</a:t>
            </a:r>
            <a:r>
              <a:rPr lang="en-US" sz="2000" dirty="0" smtClean="0">
                <a:latin typeface="Calibri" panose="020F0502020204030204" pitchFamily="34" charset="0"/>
              </a:rPr>
              <a:t> – </a:t>
            </a:r>
            <a:r>
              <a:rPr lang="en-US" sz="2000" dirty="0" err="1" smtClean="0">
                <a:latin typeface="Calibri" panose="020F0502020204030204" pitchFamily="34" charset="0"/>
              </a:rPr>
              <a:t>ściekowej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panose="020F0502020204030204" pitchFamily="34" charset="0"/>
              </a:rPr>
              <a:t>Monitoringu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środowiska</a:t>
            </a:r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69462"/>
            <a:ext cx="9474201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-396552" y="19630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5400" b="1" dirty="0" smtClean="0">
                <a:solidFill>
                  <a:schemeClr val="accent3">
                    <a:lumMod val="75000"/>
                  </a:schemeClr>
                </a:solidFill>
              </a:rPr>
              <a:t>GREEN BUSINESS NORWAY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-258379" y="37170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400" b="1" dirty="0" smtClean="0"/>
              <a:t>Anna Larsson</a:t>
            </a:r>
            <a:endParaRPr lang="sv-SE" sz="2400" b="1" dirty="0"/>
          </a:p>
          <a:p>
            <a:pPr algn="r"/>
            <a:r>
              <a:rPr lang="sv-SE" sz="2400" b="1" dirty="0" smtClean="0"/>
              <a:t>Dyr. ds </a:t>
            </a:r>
            <a:r>
              <a:rPr lang="sv-SE" sz="2400" b="1" dirty="0" err="1" smtClean="0"/>
              <a:t>Rynku</a:t>
            </a:r>
            <a:r>
              <a:rPr lang="sv-SE" sz="2400" b="1" dirty="0" smtClean="0"/>
              <a:t> </a:t>
            </a:r>
            <a:r>
              <a:rPr lang="sv-SE" sz="2400" b="1" dirty="0" err="1" smtClean="0"/>
              <a:t>polskiego</a:t>
            </a:r>
            <a:endParaRPr lang="sv-SE" sz="2400" b="1" dirty="0" smtClean="0"/>
          </a:p>
          <a:p>
            <a:pPr algn="r"/>
            <a:r>
              <a:rPr lang="sv-SE" sz="2400" b="1" dirty="0" smtClean="0"/>
              <a:t>anna@greenbusiness.no</a:t>
            </a:r>
          </a:p>
        </p:txBody>
      </p:sp>
      <p:grpSp>
        <p:nvGrpSpPr>
          <p:cNvPr id="7" name="Grupp 6"/>
          <p:cNvGrpSpPr/>
          <p:nvPr/>
        </p:nvGrpSpPr>
        <p:grpSpPr>
          <a:xfrm>
            <a:off x="1259632" y="5060890"/>
            <a:ext cx="6504894" cy="1626134"/>
            <a:chOff x="1259632" y="5060890"/>
            <a:chExt cx="6504894" cy="1626134"/>
          </a:xfrm>
        </p:grpSpPr>
        <p:pic>
          <p:nvPicPr>
            <p:cNvPr id="9" name="Picture 2" descr="C:\Users\Anna\Documents\GBN\Administration_general\Logotypes\GBN logo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60890"/>
              <a:ext cx="2592814" cy="1511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301208"/>
              <a:ext cx="3192526" cy="13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48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innhold 4" descr="Sid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 t="13353" r="50407" b="17188"/>
          <a:stretch/>
        </p:blipFill>
        <p:spPr>
          <a:xfrm>
            <a:off x="395536" y="1010697"/>
            <a:ext cx="6300401" cy="4709785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07504" y="620688"/>
            <a:ext cx="8997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5400" b="1" dirty="0" smtClean="0">
                <a:solidFill>
                  <a:schemeClr val="accent3">
                    <a:lumMod val="75000"/>
                  </a:schemeClr>
                </a:solidFill>
              </a:rPr>
              <a:t>TELEMARK</a:t>
            </a:r>
            <a:endParaRPr lang="sv-SE" sz="5400" b="1" baseline="-25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96728" y="4365104"/>
            <a:ext cx="201622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grpSp>
        <p:nvGrpSpPr>
          <p:cNvPr id="6" name="Grupp 5"/>
          <p:cNvGrpSpPr/>
          <p:nvPr/>
        </p:nvGrpSpPr>
        <p:grpSpPr>
          <a:xfrm>
            <a:off x="4606451" y="5800298"/>
            <a:ext cx="4464234" cy="1108904"/>
            <a:chOff x="1259632" y="5060890"/>
            <a:chExt cx="6504894" cy="1626134"/>
          </a:xfrm>
        </p:grpSpPr>
        <p:pic>
          <p:nvPicPr>
            <p:cNvPr id="7" name="Picture 2" descr="C:\Users\Anna\Documents\GBN\Administration_general\Logotypes\GBN logo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60890"/>
              <a:ext cx="2592814" cy="1511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301208"/>
              <a:ext cx="3192526" cy="13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33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kart_tele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451" y="1340768"/>
            <a:ext cx="3908425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1651" y="2332037"/>
            <a:ext cx="8229600" cy="4525963"/>
          </a:xfrm>
        </p:spPr>
        <p:txBody>
          <a:bodyPr>
            <a:normAutofit/>
          </a:bodyPr>
          <a:lstStyle/>
          <a:p>
            <a:r>
              <a:rPr lang="nb-NO" sz="2000" dirty="0"/>
              <a:t>18 gmin</a:t>
            </a:r>
          </a:p>
          <a:p>
            <a:r>
              <a:rPr lang="nb-NO" sz="2000" dirty="0"/>
              <a:t>Stolica: Skien </a:t>
            </a:r>
          </a:p>
          <a:p>
            <a:r>
              <a:rPr lang="nb-NO" sz="2000" dirty="0" smtClean="0"/>
              <a:t>170,000 mieszkańców</a:t>
            </a:r>
            <a:endParaRPr lang="nb-NO" sz="2000" dirty="0"/>
          </a:p>
          <a:p>
            <a:r>
              <a:rPr lang="nb-NO" sz="2000" dirty="0"/>
              <a:t>Obszar: 15,000 km kw.</a:t>
            </a:r>
          </a:p>
          <a:p>
            <a:r>
              <a:rPr lang="nb-NO" sz="2000" dirty="0" smtClean="0"/>
              <a:t>Powierzchnia uprawna</a:t>
            </a:r>
            <a:r>
              <a:rPr lang="nb-NO" sz="2000" dirty="0"/>
              <a:t>: 2 %</a:t>
            </a:r>
          </a:p>
          <a:p>
            <a:r>
              <a:rPr lang="nb-NO" sz="2000" dirty="0"/>
              <a:t>Zalesienie: 33 %</a:t>
            </a:r>
          </a:p>
          <a:p>
            <a:r>
              <a:rPr lang="nb-NO" sz="2000" dirty="0" smtClean="0"/>
              <a:t>Góry </a:t>
            </a:r>
            <a:r>
              <a:rPr lang="nb-NO" sz="2000" dirty="0"/>
              <a:t>i </a:t>
            </a:r>
            <a:r>
              <a:rPr lang="nb-NO" sz="2000" dirty="0" smtClean="0"/>
              <a:t>plaskowyża</a:t>
            </a:r>
            <a:r>
              <a:rPr lang="nb-NO" sz="2000" dirty="0"/>
              <a:t>: 65%</a:t>
            </a:r>
          </a:p>
          <a:p>
            <a:r>
              <a:rPr lang="nb-NO" sz="2000" dirty="0" smtClean="0"/>
              <a:t>Najwyższy </a:t>
            </a:r>
            <a:r>
              <a:rPr lang="nb-NO" sz="2000" dirty="0"/>
              <a:t>punkt: Gaustatoppen 1883 m</a:t>
            </a:r>
          </a:p>
          <a:p>
            <a:r>
              <a:rPr lang="nb-NO" sz="2000" dirty="0"/>
              <a:t>Najw. miasta: Skien - pop. 50,000 Porsgrunn - pop. 33,000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textruta 6"/>
          <p:cNvSpPr txBox="1"/>
          <p:nvPr/>
        </p:nvSpPr>
        <p:spPr>
          <a:xfrm>
            <a:off x="107504" y="620688"/>
            <a:ext cx="8997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 smtClean="0">
                <a:solidFill>
                  <a:schemeClr val="accent3">
                    <a:lumMod val="75000"/>
                  </a:schemeClr>
                </a:solidFill>
              </a:rPr>
              <a:t>TELEMARK</a:t>
            </a:r>
            <a:endParaRPr lang="sv-SE" sz="5400" b="1" baseline="-25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1" name="Grupp 10"/>
          <p:cNvGrpSpPr/>
          <p:nvPr/>
        </p:nvGrpSpPr>
        <p:grpSpPr>
          <a:xfrm>
            <a:off x="4606451" y="5800298"/>
            <a:ext cx="4464234" cy="1108904"/>
            <a:chOff x="1259632" y="5060890"/>
            <a:chExt cx="6504894" cy="1626134"/>
          </a:xfrm>
        </p:grpSpPr>
        <p:pic>
          <p:nvPicPr>
            <p:cNvPr id="12" name="Picture 2" descr="C:\Users\Anna\Documents\GBN\Administration_general\Logotypes\GBN logo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60890"/>
              <a:ext cx="2592814" cy="1511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301208"/>
              <a:ext cx="3192526" cy="13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04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07504" y="620688"/>
            <a:ext cx="8997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 smtClean="0">
                <a:solidFill>
                  <a:schemeClr val="accent3">
                    <a:lumMod val="75000"/>
                  </a:schemeClr>
                </a:solidFill>
              </a:rPr>
              <a:t>TELEMARK - KOMPETENCJE</a:t>
            </a:r>
            <a:endParaRPr lang="sv-SE" sz="5400" b="1" baseline="-25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http://images.slideplayer.no/8/2150414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16" y="1772816"/>
            <a:ext cx="5503466" cy="41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/>
        </p:nvSpPr>
        <p:spPr>
          <a:xfrm>
            <a:off x="0" y="1772816"/>
            <a:ext cx="3851920" cy="54938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BB62E"/>
              </a:buClr>
              <a:buSzPct val="150000"/>
            </a:pPr>
            <a:r>
              <a:rPr lang="en-US" sz="2000" dirty="0" err="1" smtClean="0">
                <a:cs typeface="Arial" panose="020B0604020202020204" pitchFamily="34" charset="0"/>
              </a:rPr>
              <a:t>Szkolnictwo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ponadgimnazjalne</a:t>
            </a:r>
            <a:endParaRPr lang="en-US" sz="2000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BB62E"/>
              </a:buClr>
              <a:buSzPct val="150000"/>
            </a:pPr>
            <a:r>
              <a:rPr lang="en-US" sz="2000" dirty="0" err="1" smtClean="0">
                <a:cs typeface="Arial" panose="020B0604020202020204" pitchFamily="34" charset="0"/>
              </a:rPr>
              <a:t>Opieka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dentystyczna</a:t>
            </a:r>
            <a:endParaRPr lang="en-US" sz="2000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BB62E"/>
              </a:buClr>
              <a:buSzPct val="150000"/>
            </a:pPr>
            <a:r>
              <a:rPr lang="en-US" sz="2000" dirty="0" err="1" smtClean="0">
                <a:cs typeface="Arial" panose="020B0604020202020204" pitchFamily="34" charset="0"/>
              </a:rPr>
              <a:t>Rozwój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ekonomiczny</a:t>
            </a:r>
            <a:endParaRPr lang="en-US" sz="2000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BB62E"/>
              </a:buClr>
              <a:buSzPct val="150000"/>
            </a:pPr>
            <a:r>
              <a:rPr lang="en-US" sz="2000" dirty="0" err="1" smtClean="0">
                <a:cs typeface="Arial" panose="020B0604020202020204" pitchFamily="34" charset="0"/>
              </a:rPr>
              <a:t>Współpraca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międzynarodowa</a:t>
            </a:r>
            <a:endParaRPr lang="en-US" sz="2000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BB62E"/>
              </a:buClr>
              <a:buSzPct val="150000"/>
            </a:pPr>
            <a:r>
              <a:rPr lang="en-US" sz="2000" dirty="0" err="1" smtClean="0">
                <a:cs typeface="Arial" panose="020B0604020202020204" pitchFamily="34" charset="0"/>
              </a:rPr>
              <a:t>Zabytki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kultury</a:t>
            </a:r>
            <a:endParaRPr lang="en-US" sz="2000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BB62E"/>
              </a:buClr>
              <a:buSzPct val="150000"/>
            </a:pPr>
            <a:r>
              <a:rPr lang="en-US" sz="2000" dirty="0" err="1" smtClean="0">
                <a:cs typeface="Arial" panose="020B0604020202020204" pitchFamily="34" charset="0"/>
              </a:rPr>
              <a:t>Kultura</a:t>
            </a:r>
            <a:endParaRPr lang="en-US" sz="2000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BB62E"/>
              </a:buClr>
              <a:buSzPct val="150000"/>
            </a:pPr>
            <a:r>
              <a:rPr lang="en-US" sz="2000" dirty="0" smtClean="0">
                <a:cs typeface="Arial" panose="020B0604020202020204" pitchFamily="34" charset="0"/>
              </a:rPr>
              <a:t>Transport </a:t>
            </a:r>
            <a:r>
              <a:rPr lang="en-US" sz="2000" dirty="0" err="1" smtClean="0">
                <a:cs typeface="Arial" panose="020B0604020202020204" pitchFamily="34" charset="0"/>
              </a:rPr>
              <a:t>publiczny</a:t>
            </a:r>
            <a:endParaRPr lang="en-US" sz="2000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BB62E"/>
              </a:buClr>
              <a:buSzPct val="150000"/>
            </a:pPr>
            <a:r>
              <a:rPr lang="en-US" sz="2000" dirty="0" err="1" smtClean="0">
                <a:cs typeface="Arial" panose="020B0604020202020204" pitchFamily="34" charset="0"/>
              </a:rPr>
              <a:t>Drogi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regionalne</a:t>
            </a:r>
            <a:endParaRPr lang="en-US" sz="2000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BB62E"/>
              </a:buClr>
              <a:buSzPct val="150000"/>
            </a:pPr>
            <a:r>
              <a:rPr lang="en-US" sz="2000" dirty="0" err="1" smtClean="0">
                <a:cs typeface="Arial" panose="020B0604020202020204" pitchFamily="34" charset="0"/>
              </a:rPr>
              <a:t>Planowanie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regionalne</a:t>
            </a:r>
            <a:endParaRPr lang="en-US" sz="2000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BB62E"/>
              </a:buClr>
              <a:buSzPct val="150000"/>
            </a:pPr>
            <a:r>
              <a:rPr lang="en-US" sz="2000" dirty="0" err="1" smtClean="0">
                <a:cs typeface="Arial" panose="020B0604020202020204" pitchFamily="34" charset="0"/>
              </a:rPr>
              <a:t>Opieka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zdrowotna</a:t>
            </a:r>
            <a:endParaRPr lang="en-US" sz="2000" dirty="0" smtClean="0">
              <a:cs typeface="Arial" panose="020B0604020202020204" pitchFamily="34" charset="0"/>
            </a:endParaRPr>
          </a:p>
          <a:p>
            <a:pPr>
              <a:buClr>
                <a:srgbClr val="8BB62E"/>
              </a:buClr>
              <a:buSzPct val="150000"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b="1" dirty="0" smtClean="0">
              <a:latin typeface="Garamond" panose="02020404030301010803" pitchFamily="18" charset="0"/>
            </a:endParaRPr>
          </a:p>
        </p:txBody>
      </p:sp>
      <p:grpSp>
        <p:nvGrpSpPr>
          <p:cNvPr id="8" name="Grupp 7"/>
          <p:cNvGrpSpPr/>
          <p:nvPr/>
        </p:nvGrpSpPr>
        <p:grpSpPr>
          <a:xfrm>
            <a:off x="4606451" y="5800298"/>
            <a:ext cx="4464234" cy="1108904"/>
            <a:chOff x="1259632" y="5060890"/>
            <a:chExt cx="6504894" cy="1626134"/>
          </a:xfrm>
        </p:grpSpPr>
        <p:pic>
          <p:nvPicPr>
            <p:cNvPr id="9" name="Picture 2" descr="C:\Users\Anna\Documents\GBN\Administration_general\Logotypes\GBN logo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60890"/>
              <a:ext cx="2592814" cy="1511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301208"/>
              <a:ext cx="3192526" cy="13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24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1.bp.blogspot.com/-He5ErkuTIeI/UCAO0CguDnI/AAAAAAAAAJ8/ioI58Yv7IIk/s1600/call-to-action-social-me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" y="2675766"/>
            <a:ext cx="8099919" cy="417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07504" y="620688"/>
            <a:ext cx="89978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 smtClean="0">
                <a:solidFill>
                  <a:schemeClr val="accent3">
                    <a:lumMod val="75000"/>
                  </a:schemeClr>
                </a:solidFill>
              </a:rPr>
              <a:t>EFEKTYWNOŚĆ ENERGETYCZNA</a:t>
            </a:r>
            <a:endParaRPr lang="sv-SE" sz="5400" b="1" baseline="-25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 descr="https://tse4.mm.bing.net/th?id=OIP.Mc5d43ab5baf44594fbff85797b2022e8H0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5720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icera 2"/>
          <p:cNvSpPr/>
          <p:nvPr/>
        </p:nvSpPr>
        <p:spPr>
          <a:xfrm>
            <a:off x="5436096" y="548680"/>
            <a:ext cx="3556682" cy="3024336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/>
          <p:cNvGrpSpPr/>
          <p:nvPr/>
        </p:nvGrpSpPr>
        <p:grpSpPr>
          <a:xfrm>
            <a:off x="4606451" y="5800298"/>
            <a:ext cx="4464234" cy="1108904"/>
            <a:chOff x="1259632" y="5060890"/>
            <a:chExt cx="6504894" cy="1626134"/>
          </a:xfrm>
        </p:grpSpPr>
        <p:pic>
          <p:nvPicPr>
            <p:cNvPr id="7" name="Picture 2" descr="C:\Users\Anna\Documents\GBN\Administration_general\Logotypes\GBN logo jpg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60890"/>
              <a:ext cx="2592814" cy="1511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301208"/>
              <a:ext cx="3192526" cy="13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08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7504" y="620688"/>
            <a:ext cx="8997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 smtClean="0">
                <a:solidFill>
                  <a:schemeClr val="accent3">
                    <a:lumMod val="75000"/>
                  </a:schemeClr>
                </a:solidFill>
              </a:rPr>
              <a:t>TELEMARK -</a:t>
            </a:r>
            <a:endParaRPr lang="sv-SE" sz="5400" b="1" baseline="-25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1" y="1772816"/>
            <a:ext cx="4355977" cy="52475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buClr>
                <a:srgbClr val="8BB62E"/>
              </a:buClr>
              <a:buSzPct val="150000"/>
            </a:pPr>
            <a:r>
              <a:rPr lang="en-US" sz="2000" dirty="0" err="1" smtClean="0">
                <a:cs typeface="Arial" panose="020B0604020202020204" pitchFamily="34" charset="0"/>
              </a:rPr>
              <a:t>Faza</a:t>
            </a:r>
            <a:r>
              <a:rPr lang="en-US" sz="2000" dirty="0" smtClean="0">
                <a:cs typeface="Arial" panose="020B0604020202020204" pitchFamily="34" charset="0"/>
              </a:rPr>
              <a:t> 1</a:t>
            </a:r>
            <a:endParaRPr lang="en-US" sz="20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BB62E"/>
              </a:buClr>
              <a:buSzPct val="150000"/>
            </a:pPr>
            <a:r>
              <a:rPr lang="en-US" sz="2000" dirty="0" err="1" smtClean="0">
                <a:cs typeface="Arial" panose="020B0604020202020204" pitchFamily="34" charset="0"/>
              </a:rPr>
              <a:t>Audyt</a:t>
            </a:r>
            <a:r>
              <a:rPr lang="en-US" sz="2000" dirty="0" smtClean="0"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cs typeface="Arial" panose="020B0604020202020204" pitchFamily="34" charset="0"/>
              </a:rPr>
              <a:t>energetyczny</a:t>
            </a:r>
            <a:r>
              <a:rPr lang="en-US" sz="2000" dirty="0" smtClean="0">
                <a:cs typeface="Arial" panose="020B0604020202020204" pitchFamily="34" charset="0"/>
              </a:rPr>
              <a:t> w 3 </a:t>
            </a:r>
            <a:r>
              <a:rPr lang="en-US" sz="2000" dirty="0" err="1" smtClean="0">
                <a:cs typeface="Arial" panose="020B0604020202020204" pitchFamily="34" charset="0"/>
              </a:rPr>
              <a:t>szkołach</a:t>
            </a:r>
            <a:endParaRPr lang="en-US" sz="2000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BB62E"/>
              </a:buClr>
              <a:buSzPct val="150000"/>
            </a:pPr>
            <a:r>
              <a:rPr lang="nb-NO" sz="2000" dirty="0" smtClean="0"/>
              <a:t>Roczna oszczędność energii - 4</a:t>
            </a:r>
            <a:r>
              <a:rPr lang="nb-NO" sz="2000" dirty="0"/>
              <a:t> 379 000 </a:t>
            </a:r>
            <a:r>
              <a:rPr lang="nb-NO" sz="2000" dirty="0" smtClean="0"/>
              <a:t>kWh/r</a:t>
            </a:r>
          </a:p>
          <a:p>
            <a:pPr>
              <a:lnSpc>
                <a:spcPct val="150000"/>
              </a:lnSpc>
              <a:buClr>
                <a:srgbClr val="8BB62E"/>
              </a:buClr>
              <a:buSzPct val="150000"/>
            </a:pPr>
            <a:r>
              <a:rPr lang="nb-NO" sz="2000" dirty="0"/>
              <a:t>Roczna oszczędność </a:t>
            </a:r>
            <a:r>
              <a:rPr lang="nb-NO" sz="2000" dirty="0" smtClean="0"/>
              <a:t>mocy - 1300 </a:t>
            </a:r>
            <a:r>
              <a:rPr lang="nb-NO" sz="2000" dirty="0"/>
              <a:t>kW </a:t>
            </a:r>
            <a:endParaRPr lang="nb-NO" sz="2000" dirty="0" smtClean="0"/>
          </a:p>
          <a:p>
            <a:pPr>
              <a:lnSpc>
                <a:spcPct val="150000"/>
              </a:lnSpc>
              <a:buClr>
                <a:srgbClr val="8BB62E"/>
              </a:buClr>
              <a:buSzPct val="150000"/>
            </a:pPr>
            <a:r>
              <a:rPr lang="nb-NO" sz="2000" dirty="0"/>
              <a:t>Roczna oszczędność </a:t>
            </a:r>
            <a:r>
              <a:rPr lang="nb-NO" sz="2000" dirty="0" smtClean="0"/>
              <a:t>- 3,2 mln NOK</a:t>
            </a:r>
          </a:p>
          <a:p>
            <a:pPr>
              <a:lnSpc>
                <a:spcPct val="150000"/>
              </a:lnSpc>
              <a:buClr>
                <a:srgbClr val="8BB62E"/>
              </a:buClr>
              <a:buSzPct val="150000"/>
            </a:pPr>
            <a:r>
              <a:rPr lang="nb-NO" sz="2000" dirty="0" smtClean="0">
                <a:cs typeface="Arial" panose="020B0604020202020204" pitchFamily="34" charset="0"/>
              </a:rPr>
              <a:t>Inwestycja - 19,6 mln NOK</a:t>
            </a:r>
          </a:p>
          <a:p>
            <a:pPr>
              <a:lnSpc>
                <a:spcPct val="150000"/>
              </a:lnSpc>
              <a:buClr>
                <a:srgbClr val="8BB62E"/>
              </a:buClr>
              <a:buSzPct val="150000"/>
            </a:pPr>
            <a:endParaRPr lang="nb-NO" sz="20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8BB62E"/>
              </a:buClr>
              <a:buSzPct val="150000"/>
            </a:pPr>
            <a:r>
              <a:rPr lang="nb-NO" sz="2000" dirty="0" smtClean="0">
                <a:cs typeface="Arial" panose="020B0604020202020204" pitchFamily="34" charset="0"/>
              </a:rPr>
              <a:t>Wykonawca gwarantuje osiągnięcie oszczędności</a:t>
            </a:r>
            <a:endParaRPr lang="en-US" sz="2000" dirty="0" smtClean="0">
              <a:cs typeface="Arial" panose="020B0604020202020204" pitchFamily="34" charset="0"/>
            </a:endParaRPr>
          </a:p>
          <a:p>
            <a:endParaRPr lang="en-US" sz="1900" b="1" dirty="0" smtClean="0">
              <a:latin typeface="Garamond" panose="02020404030301010803" pitchFamily="18" charset="0"/>
            </a:endParaRPr>
          </a:p>
        </p:txBody>
      </p:sp>
      <p:pic>
        <p:nvPicPr>
          <p:cNvPr id="7170" name="Picture 2" descr="http://www.vvsmiljogbg.se/vvs/assets/img/vvs-teknik/energianal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756936" cy="300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4427984" y="177281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/>
              <a:t>Norsk </a:t>
            </a:r>
            <a:r>
              <a:rPr lang="sv-SE" sz="3200" b="1" dirty="0" err="1"/>
              <a:t>Enøk</a:t>
            </a:r>
            <a:r>
              <a:rPr lang="sv-SE" sz="3200" b="1" dirty="0"/>
              <a:t> </a:t>
            </a:r>
            <a:r>
              <a:rPr lang="sv-SE" sz="3200" b="1" dirty="0" err="1"/>
              <a:t>og</a:t>
            </a:r>
            <a:r>
              <a:rPr lang="sv-SE" sz="3200" b="1" dirty="0"/>
              <a:t> Energi AS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4606451" y="5800298"/>
            <a:ext cx="4464234" cy="1108904"/>
            <a:chOff x="1259632" y="5060890"/>
            <a:chExt cx="6504894" cy="1626134"/>
          </a:xfrm>
        </p:grpSpPr>
        <p:pic>
          <p:nvPicPr>
            <p:cNvPr id="7" name="Picture 2" descr="C:\Users\Anna\Documents\GBN\Administration_general\Logotypes\GBN logo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60890"/>
              <a:ext cx="2592814" cy="1511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301208"/>
              <a:ext cx="3192526" cy="13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ruta 8"/>
          <p:cNvSpPr txBox="1"/>
          <p:nvPr/>
        </p:nvSpPr>
        <p:spPr>
          <a:xfrm>
            <a:off x="3849632" y="72841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err="1" smtClean="0">
                <a:solidFill>
                  <a:schemeClr val="accent3">
                    <a:lumMod val="50000"/>
                  </a:schemeClr>
                </a:solidFill>
              </a:rPr>
              <a:t>Działania</a:t>
            </a:r>
            <a:r>
              <a:rPr lang="sv-SE" sz="2000" b="1" dirty="0" smtClean="0">
                <a:solidFill>
                  <a:schemeClr val="accent3">
                    <a:lumMod val="50000"/>
                  </a:schemeClr>
                </a:solidFill>
              </a:rPr>
              <a:t> w </a:t>
            </a:r>
            <a:r>
              <a:rPr lang="sv-SE" sz="2000" b="1" dirty="0" err="1" smtClean="0">
                <a:solidFill>
                  <a:schemeClr val="accent3">
                    <a:lumMod val="50000"/>
                  </a:schemeClr>
                </a:solidFill>
              </a:rPr>
              <a:t>obszarze</a:t>
            </a:r>
            <a:r>
              <a:rPr lang="sv-SE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sv-SE" sz="2000" b="1" dirty="0" err="1" smtClean="0">
                <a:solidFill>
                  <a:schemeClr val="accent3">
                    <a:lumMod val="50000"/>
                  </a:schemeClr>
                </a:solidFill>
              </a:rPr>
              <a:t>efektywności</a:t>
            </a:r>
            <a:r>
              <a:rPr lang="sv-SE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v-SE" sz="2000" b="1" dirty="0" err="1" smtClean="0">
                <a:solidFill>
                  <a:schemeClr val="accent3">
                    <a:lumMod val="50000"/>
                  </a:schemeClr>
                </a:solidFill>
              </a:rPr>
              <a:t>energetycznej</a:t>
            </a:r>
            <a:endParaRPr lang="sv-SE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7504" y="620688"/>
            <a:ext cx="8997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 smtClean="0">
                <a:solidFill>
                  <a:schemeClr val="accent3">
                    <a:lumMod val="75000"/>
                  </a:schemeClr>
                </a:solidFill>
              </a:rPr>
              <a:t>STUDIUM PRZYPADKU</a:t>
            </a:r>
            <a:endParaRPr lang="sv-SE" sz="5400" b="1" baseline="-25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1" y="1772816"/>
            <a:ext cx="4860033" cy="55399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Jednostka</a:t>
            </a:r>
            <a:r>
              <a:rPr lang="en-US" sz="2000" dirty="0">
                <a:latin typeface="Calibri" panose="020F0502020204030204" pitchFamily="34" charset="0"/>
              </a:rPr>
              <a:t>: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szkoła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Ilość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budynków</a:t>
            </a:r>
            <a:r>
              <a:rPr lang="en-US" sz="2000" dirty="0">
                <a:latin typeface="Calibri" panose="020F0502020204030204" pitchFamily="34" charset="0"/>
              </a:rPr>
              <a:t>:</a:t>
            </a:r>
            <a:r>
              <a:rPr lang="en-US" sz="2000" dirty="0" smtClean="0">
                <a:latin typeface="Calibri" panose="020F0502020204030204" pitchFamily="34" charset="0"/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Godziny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użytkowania</a:t>
            </a:r>
            <a:r>
              <a:rPr lang="en-US" sz="2000" dirty="0">
                <a:latin typeface="Calibri" panose="020F0502020204030204" pitchFamily="34" charset="0"/>
              </a:rPr>
              <a:t>: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p</a:t>
            </a:r>
            <a:r>
              <a:rPr lang="en-US" sz="2000" dirty="0" err="1" smtClean="0">
                <a:latin typeface="Calibri" panose="020F0502020204030204" pitchFamily="34" charset="0"/>
              </a:rPr>
              <a:t>on</a:t>
            </a:r>
            <a:r>
              <a:rPr lang="en-US" sz="2000" dirty="0" smtClean="0">
                <a:latin typeface="Calibri" panose="020F0502020204030204" pitchFamily="34" charset="0"/>
              </a:rPr>
              <a:t>. – </a:t>
            </a:r>
            <a:r>
              <a:rPr lang="en-US" sz="2000" dirty="0" err="1" smtClean="0">
                <a:latin typeface="Calibri" panose="020F0502020204030204" pitchFamily="34" charset="0"/>
              </a:rPr>
              <a:t>pt</a:t>
            </a:r>
            <a:r>
              <a:rPr lang="en-US" sz="2000" dirty="0" smtClean="0">
                <a:latin typeface="Calibri" panose="020F0502020204030204" pitchFamily="34" charset="0"/>
              </a:rPr>
              <a:t> 8-16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Ogrzewanie</a:t>
            </a:r>
            <a:r>
              <a:rPr lang="en-US" sz="2000" dirty="0" smtClean="0">
                <a:latin typeface="Calibri" panose="020F0502020204030204" pitchFamily="34" charset="0"/>
              </a:rPr>
              <a:t> – </a:t>
            </a:r>
            <a:r>
              <a:rPr lang="en-US" sz="2000" dirty="0" err="1" smtClean="0">
                <a:latin typeface="Calibri" panose="020F0502020204030204" pitchFamily="34" charset="0"/>
              </a:rPr>
              <a:t>ciepło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systemowe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Roczne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zapotrzebowanie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energii</a:t>
            </a:r>
            <a:r>
              <a:rPr lang="en-US" sz="2000" dirty="0" smtClean="0">
                <a:latin typeface="Calibri" panose="020F0502020204030204" pitchFamily="34" charset="0"/>
              </a:rPr>
              <a:t>: 1 249 433 kWh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Roczne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zapotrzebowanie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mocy</a:t>
            </a:r>
            <a:r>
              <a:rPr lang="en-US" sz="2000" dirty="0" smtClean="0">
                <a:latin typeface="Calibri" panose="020F0502020204030204" pitchFamily="34" charset="0"/>
              </a:rPr>
              <a:t>: 176 </a:t>
            </a:r>
            <a:r>
              <a:rPr lang="en-US" sz="2000" dirty="0" err="1" smtClean="0">
                <a:latin typeface="Calibri" panose="020F0502020204030204" pitchFamily="34" charset="0"/>
              </a:rPr>
              <a:t>kW</a:t>
            </a:r>
            <a:r>
              <a:rPr lang="en-US" sz="2000" baseline="-25000" dirty="0" err="1" smtClean="0">
                <a:latin typeface="Calibri" panose="020F0502020204030204" pitchFamily="34" charset="0"/>
              </a:rPr>
              <a:t>el</a:t>
            </a:r>
            <a:r>
              <a:rPr lang="en-US" sz="2000" dirty="0" smtClean="0">
                <a:latin typeface="Calibri" panose="020F0502020204030204" pitchFamily="34" charset="0"/>
              </a:rPr>
              <a:t>  ▪ 1158 </a:t>
            </a:r>
            <a:r>
              <a:rPr lang="en-US" sz="2000" dirty="0" err="1" smtClean="0">
                <a:latin typeface="Calibri" panose="020F0502020204030204" pitchFamily="34" charset="0"/>
              </a:rPr>
              <a:t>kW</a:t>
            </a:r>
            <a:r>
              <a:rPr lang="en-US" sz="2000" baseline="-25000" dirty="0" err="1" smtClean="0">
                <a:latin typeface="Calibri" panose="020F0502020204030204" pitchFamily="34" charset="0"/>
              </a:rPr>
              <a:t>t</a:t>
            </a:r>
            <a:endParaRPr lang="en-US" sz="2000" baseline="-250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Temperatura</a:t>
            </a:r>
            <a:r>
              <a:rPr lang="en-US" sz="2000" dirty="0" smtClean="0">
                <a:latin typeface="Calibri" panose="020F0502020204030204" pitchFamily="34" charset="0"/>
              </a:rPr>
              <a:t>: 22</a:t>
            </a:r>
            <a:r>
              <a:rPr lang="en-US" sz="2000" baseline="30000" dirty="0" smtClean="0">
                <a:latin typeface="Calibri" panose="020F0502020204030204" pitchFamily="34" charset="0"/>
              </a:rPr>
              <a:t>o</a:t>
            </a:r>
            <a:r>
              <a:rPr lang="en-US" sz="2000" dirty="0" smtClean="0">
                <a:latin typeface="Calibri" panose="020F0502020204030204" pitchFamily="34" charset="0"/>
              </a:rPr>
              <a:t>C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Powierzchnia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grzewcza</a:t>
            </a:r>
            <a:r>
              <a:rPr lang="en-US" sz="2000" dirty="0" smtClean="0">
                <a:latin typeface="Calibri" panose="020F0502020204030204" pitchFamily="34" charset="0"/>
              </a:rPr>
              <a:t>: 10000 m</a:t>
            </a:r>
            <a:r>
              <a:rPr lang="en-US" sz="2000" baseline="30000" dirty="0" smtClean="0">
                <a:latin typeface="Calibri" panose="020F0502020204030204" pitchFamily="34" charset="0"/>
              </a:rPr>
              <a:t>2</a:t>
            </a:r>
          </a:p>
          <a:p>
            <a:endParaRPr lang="en-US" sz="1900" b="1" dirty="0">
              <a:latin typeface="Garamond" panose="02020404030301010803" pitchFamily="18" charset="0"/>
            </a:endParaRPr>
          </a:p>
          <a:p>
            <a:endParaRPr lang="en-US" sz="1900" b="1" dirty="0" smtClean="0">
              <a:latin typeface="Garamond" panose="02020404030301010803" pitchFamily="18" charset="0"/>
            </a:endParaRPr>
          </a:p>
        </p:txBody>
      </p:sp>
      <p:pic>
        <p:nvPicPr>
          <p:cNvPr id="8194" name="Picture 2" descr="C:\Users\Anna\AppData\Local\Microsoft\Windows\INetCache\IE\X60GNU4H\Yellow_school_sig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5407806" y="220486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chemeClr val="bg1"/>
                </a:solidFill>
              </a:rPr>
              <a:t>460 590 kWh/r ▪ 520 kW/r</a:t>
            </a:r>
            <a:endParaRPr lang="sv-S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7504" y="620688"/>
            <a:ext cx="8997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 smtClean="0">
                <a:solidFill>
                  <a:schemeClr val="accent3">
                    <a:lumMod val="75000"/>
                  </a:schemeClr>
                </a:solidFill>
              </a:rPr>
              <a:t>ZAŁOŻENIA</a:t>
            </a:r>
            <a:endParaRPr lang="sv-SE" sz="5400" b="1" baseline="-25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1" y="1772816"/>
            <a:ext cx="4860033" cy="55399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Założenia</a:t>
            </a:r>
            <a:r>
              <a:rPr lang="en-US" sz="2000" dirty="0" smtClean="0">
                <a:latin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Cena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energii</a:t>
            </a:r>
            <a:r>
              <a:rPr lang="en-US" sz="2000" dirty="0" smtClean="0">
                <a:latin typeface="Calibri" panose="020F0502020204030204" pitchFamily="34" charset="0"/>
              </a:rPr>
              <a:t>: 57,63 </a:t>
            </a:r>
            <a:r>
              <a:rPr lang="en-US" sz="2000" dirty="0" err="1" smtClean="0">
                <a:latin typeface="Calibri" panose="020F0502020204030204" pitchFamily="34" charset="0"/>
              </a:rPr>
              <a:t>øre</a:t>
            </a:r>
            <a:r>
              <a:rPr lang="en-US" sz="2000" dirty="0" smtClean="0">
                <a:latin typeface="Calibri" panose="020F0502020204030204" pitchFamily="34" charset="0"/>
              </a:rPr>
              <a:t>/kWh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 panose="020F0502020204030204" pitchFamily="34" charset="0"/>
              </a:rPr>
              <a:t>Cena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ciepła</a:t>
            </a:r>
            <a:r>
              <a:rPr lang="en-US" sz="2000" dirty="0" smtClean="0">
                <a:latin typeface="Calibri" panose="020F0502020204030204" pitchFamily="34" charset="0"/>
              </a:rPr>
              <a:t>: 57,4 </a:t>
            </a:r>
            <a:r>
              <a:rPr lang="en-US" sz="2000" dirty="0" err="1" smtClean="0">
                <a:latin typeface="Calibri" panose="020F0502020204030204" pitchFamily="34" charset="0"/>
              </a:rPr>
              <a:t>øre</a:t>
            </a:r>
            <a:r>
              <a:rPr lang="en-US" sz="2000" dirty="0" smtClean="0">
                <a:latin typeface="Calibri" panose="020F0502020204030204" pitchFamily="34" charset="0"/>
              </a:rPr>
              <a:t>/kWh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 panose="020F0502020204030204" pitchFamily="34" charset="0"/>
              </a:rPr>
              <a:t>Cena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mocy</a:t>
            </a:r>
            <a:r>
              <a:rPr lang="en-US" sz="2000" dirty="0" smtClean="0">
                <a:latin typeface="Calibri" panose="020F0502020204030204" pitchFamily="34" charset="0"/>
              </a:rPr>
              <a:t> el: 568/kW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 panose="020F0502020204030204" pitchFamily="34" charset="0"/>
              </a:rPr>
              <a:t>Cena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</a:rPr>
              <a:t>mocy</a:t>
            </a:r>
            <a:r>
              <a:rPr lang="en-US" sz="2000" dirty="0">
                <a:latin typeface="Calibri" panose="020F0502020204030204" pitchFamily="34" charset="0"/>
              </a:rPr>
              <a:t> t</a:t>
            </a:r>
            <a:r>
              <a:rPr lang="en-US" sz="2000" dirty="0" smtClean="0">
                <a:latin typeface="Calibri" panose="020F0502020204030204" pitchFamily="34" charset="0"/>
              </a:rPr>
              <a:t>: 204,1/kW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Stopa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procentowa</a:t>
            </a:r>
            <a:r>
              <a:rPr lang="en-US" sz="2000" dirty="0" smtClean="0">
                <a:latin typeface="Calibri" panose="020F0502020204030204" pitchFamily="34" charset="0"/>
              </a:rPr>
              <a:t>: 5,0%</a:t>
            </a: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1900" b="1" dirty="0">
              <a:latin typeface="Garamond" panose="02020404030301010803" pitchFamily="18" charset="0"/>
            </a:endParaRPr>
          </a:p>
          <a:p>
            <a:endParaRPr lang="en-US" sz="1900" b="1" dirty="0" smtClean="0">
              <a:latin typeface="Garamond" panose="02020404030301010803" pitchFamily="18" charset="0"/>
            </a:endParaRPr>
          </a:p>
        </p:txBody>
      </p:sp>
      <p:pic>
        <p:nvPicPr>
          <p:cNvPr id="1026" name="Picture 2" descr="C:\Users\Anna\AppData\Local\Microsoft\Windows\INetCache\IE\HDZZNESN\Economy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91" y="2276872"/>
            <a:ext cx="4462675" cy="376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2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107504" y="620688"/>
            <a:ext cx="8997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b="1" dirty="0" smtClean="0">
                <a:solidFill>
                  <a:schemeClr val="accent3">
                    <a:lumMod val="75000"/>
                  </a:schemeClr>
                </a:solidFill>
              </a:rPr>
              <a:t>DZIAŁANIE 1</a:t>
            </a:r>
            <a:endParaRPr lang="sv-SE" sz="5400" b="1" baseline="-250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-1" y="1772816"/>
            <a:ext cx="4606452" cy="36933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Calibri" panose="020F0502020204030204" pitchFamily="34" charset="0"/>
              </a:rPr>
              <a:t>Monitoring </a:t>
            </a:r>
            <a:r>
              <a:rPr lang="en-US" sz="2000" dirty="0" err="1" smtClean="0">
                <a:latin typeface="Calibri" panose="020F0502020204030204" pitchFamily="34" charset="0"/>
              </a:rPr>
              <a:t>energetyczny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Oszczędność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</a:rPr>
              <a:t>energii</a:t>
            </a:r>
            <a:r>
              <a:rPr lang="en-US" sz="2000" dirty="0" smtClean="0">
                <a:latin typeface="Calibri" panose="020F0502020204030204" pitchFamily="34" charset="0"/>
              </a:rPr>
              <a:t>: 49 980 kWh/r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Oszczędność</a:t>
            </a:r>
            <a:r>
              <a:rPr lang="en-US" sz="2000" dirty="0" smtClean="0">
                <a:latin typeface="Calibri" panose="020F0502020204030204" pitchFamily="34" charset="0"/>
              </a:rPr>
              <a:t>: 28 690 NOK/r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Inwestycja</a:t>
            </a:r>
            <a:r>
              <a:rPr lang="en-US" sz="2000" dirty="0" smtClean="0">
                <a:latin typeface="Calibri" panose="020F0502020204030204" pitchFamily="34" charset="0"/>
              </a:rPr>
              <a:t>: 56 780 NOK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Calibri" panose="020F0502020204030204" pitchFamily="34" charset="0"/>
              </a:rPr>
              <a:t>Amortyzacja</a:t>
            </a:r>
            <a:r>
              <a:rPr lang="en-US" sz="2000" dirty="0" smtClean="0">
                <a:latin typeface="Calibri" panose="020F0502020204030204" pitchFamily="34" charset="0"/>
              </a:rPr>
              <a:t>: 15 </a:t>
            </a:r>
            <a:r>
              <a:rPr lang="en-US" sz="2000" dirty="0" err="1" smtClean="0">
                <a:latin typeface="Calibri" panose="020F0502020204030204" pitchFamily="34" charset="0"/>
              </a:rPr>
              <a:t>lat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1900" b="1" dirty="0" smtClean="0">
              <a:latin typeface="Garamond" panose="02020404030301010803" pitchFamily="18" charset="0"/>
            </a:endParaRPr>
          </a:p>
          <a:p>
            <a:endParaRPr lang="en-US" sz="1900" b="1" dirty="0" smtClean="0">
              <a:latin typeface="Garamond" panose="02020404030301010803" pitchFamily="18" charset="0"/>
            </a:endParaRPr>
          </a:p>
        </p:txBody>
      </p:sp>
      <p:pic>
        <p:nvPicPr>
          <p:cNvPr id="9218" name="Picture 2" descr="http://efergy.com/media/catalog/product/cache/6/image/9df78eab33525d08d6e5fb8d27136e95/e/n/energy_now_1_1_1_1_1_1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247106" cy="424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 4"/>
          <p:cNvGrpSpPr/>
          <p:nvPr/>
        </p:nvGrpSpPr>
        <p:grpSpPr>
          <a:xfrm>
            <a:off x="4606451" y="5800298"/>
            <a:ext cx="4464234" cy="1108904"/>
            <a:chOff x="1259632" y="5060890"/>
            <a:chExt cx="6504894" cy="1626134"/>
          </a:xfrm>
        </p:grpSpPr>
        <p:pic>
          <p:nvPicPr>
            <p:cNvPr id="6" name="Picture 2" descr="C:\Users\Anna\Documents\GBN\Administration_general\Logotypes\GBN logo 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060890"/>
              <a:ext cx="2592814" cy="1511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301208"/>
              <a:ext cx="3192526" cy="138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99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445</Words>
  <Application>Microsoft Office PowerPoint</Application>
  <PresentationFormat>Bildspel på skärmen (4:3)</PresentationFormat>
  <Paragraphs>141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Larsson</dc:creator>
  <cp:lastModifiedBy>Anna Larsson</cp:lastModifiedBy>
  <cp:revision>36</cp:revision>
  <cp:lastPrinted>2016-03-29T09:36:11Z</cp:lastPrinted>
  <dcterms:created xsi:type="dcterms:W3CDTF">2016-03-25T12:05:21Z</dcterms:created>
  <dcterms:modified xsi:type="dcterms:W3CDTF">2016-03-31T06:47:18Z</dcterms:modified>
</cp:coreProperties>
</file>