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6" r:id="rId3"/>
    <p:sldId id="324" r:id="rId4"/>
    <p:sldId id="258" r:id="rId5"/>
    <p:sldId id="314" r:id="rId6"/>
    <p:sldId id="303" r:id="rId7"/>
    <p:sldId id="316" r:id="rId8"/>
    <p:sldId id="292" r:id="rId9"/>
    <p:sldId id="293" r:id="rId10"/>
    <p:sldId id="305" r:id="rId11"/>
    <p:sldId id="290" r:id="rId12"/>
    <p:sldId id="323" r:id="rId13"/>
    <p:sldId id="307" r:id="rId14"/>
    <p:sldId id="317" r:id="rId15"/>
    <p:sldId id="325" r:id="rId16"/>
    <p:sldId id="326" r:id="rId17"/>
    <p:sldId id="320" r:id="rId18"/>
    <p:sldId id="313" r:id="rId19"/>
  </p:sldIdLst>
  <p:sldSz cx="9144000" cy="6858000" type="screen4x3"/>
  <p:notesSz cx="6662738" cy="98329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8468-B2BE-4C05-8B1F-024D716750F5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7440C-C16A-41A2-B163-0EB7AD0E9A4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23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4E4D-6786-4384-911F-D271AB6DA309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0CB9A-26F4-4606-B213-6EBB33AFA2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06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36F7-C8F3-44CF-96C6-689875307093}" type="datetimeFigureOut">
              <a:rPr lang="pl-PL" smtClean="0"/>
              <a:pPr/>
              <a:t>12-11-2015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BC82-9AE2-4EA7-A276-781D6317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osigw.gov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:\Grupy\DL\FOTOLIA\Fotolia_65208503_M.jpg"/>
          <p:cNvPicPr>
            <a:picLocks noChangeAspect="1" noChangeArrowheads="1"/>
          </p:cNvPicPr>
          <p:nvPr/>
        </p:nvPicPr>
        <p:blipFill>
          <a:blip r:embed="rId2" cstate="print"/>
          <a:srcRect r="3760"/>
          <a:stretch>
            <a:fillRect/>
          </a:stretch>
        </p:blipFill>
        <p:spPr bwMode="auto">
          <a:xfrm>
            <a:off x="-1" y="0"/>
            <a:ext cx="9144001" cy="6357958"/>
          </a:xfrm>
          <a:prstGeom prst="rect">
            <a:avLst/>
          </a:prstGeom>
          <a:noFill/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31" name="Prostokąt 30"/>
          <p:cNvSpPr/>
          <p:nvPr/>
        </p:nvSpPr>
        <p:spPr>
          <a:xfrm>
            <a:off x="0" y="2071678"/>
            <a:ext cx="9144000" cy="1285884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-219075" y="2285992"/>
            <a:ext cx="907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dirty="0" smtClean="0"/>
              <a:t>Narodowy Fundusz Ochrony Środowiska i Gospodarki Wodnej</a:t>
            </a:r>
            <a:endParaRPr lang="pl-PL" sz="1800" dirty="0"/>
          </a:p>
        </p:txBody>
      </p:sp>
      <p:sp>
        <p:nvSpPr>
          <p:cNvPr id="34" name="Prostokąt 33"/>
          <p:cNvSpPr/>
          <p:nvPr/>
        </p:nvSpPr>
        <p:spPr>
          <a:xfrm>
            <a:off x="0" y="3429000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361337" y="2655324"/>
            <a:ext cx="8496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/>
              <a:t>Mechanizmy finansowania mikroinstalacji OZE w Polsce</a:t>
            </a:r>
            <a:endParaRPr lang="pl-PL" sz="4000" dirty="0"/>
          </a:p>
        </p:txBody>
      </p:sp>
      <p:pic>
        <p:nvPicPr>
          <p:cNvPr id="1026" name="Picture 2" descr="D:\MONIKA\LOGA\PROSUMENT\PROSUMENT---LOGO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214546" cy="2088317"/>
          </a:xfrm>
          <a:prstGeom prst="rect">
            <a:avLst/>
          </a:prstGeom>
          <a:noFill/>
        </p:spPr>
      </p:pic>
      <p:sp>
        <p:nvSpPr>
          <p:cNvPr id="27" name="Prostokąt 26"/>
          <p:cNvSpPr/>
          <p:nvPr/>
        </p:nvSpPr>
        <p:spPr>
          <a:xfrm>
            <a:off x="-29738" y="5539851"/>
            <a:ext cx="29878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b="1" kern="0" noProof="1" smtClean="0"/>
              <a:t>Paweł </a:t>
            </a:r>
            <a:r>
              <a:rPr lang="pl-PL" b="1" kern="0" noProof="1" smtClean="0"/>
              <a:t>Bartoszewski</a:t>
            </a:r>
          </a:p>
          <a:p>
            <a:pPr>
              <a:lnSpc>
                <a:spcPct val="110000"/>
              </a:lnSpc>
              <a:defRPr/>
            </a:pPr>
            <a:r>
              <a:rPr lang="pl-PL" sz="1200" b="1" kern="0" noProof="1" smtClean="0"/>
              <a:t>Główny Specjalista</a:t>
            </a:r>
          </a:p>
          <a:p>
            <a:pPr>
              <a:lnSpc>
                <a:spcPct val="110000"/>
              </a:lnSpc>
              <a:defRPr/>
            </a:pPr>
            <a:r>
              <a:rPr lang="pl-PL" sz="1200" b="1" kern="0" noProof="1" smtClean="0"/>
              <a:t>Departament Ochrony </a:t>
            </a:r>
            <a:r>
              <a:rPr lang="pl-PL" sz="1200" b="1" kern="0" noProof="1" smtClean="0"/>
              <a:t>Klimatu</a:t>
            </a:r>
            <a:endParaRPr lang="pl-PL" sz="1200" b="1" kern="0" noProof="1" smtClean="0"/>
          </a:p>
        </p:txBody>
      </p:sp>
      <p:sp>
        <p:nvSpPr>
          <p:cNvPr id="26" name="Prostokąt 25"/>
          <p:cNvSpPr/>
          <p:nvPr/>
        </p:nvSpPr>
        <p:spPr>
          <a:xfrm>
            <a:off x="6993657" y="5901724"/>
            <a:ext cx="215034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b="1" kern="0" noProof="1" smtClean="0"/>
              <a:t>Gdańsk, 25.11.2015</a:t>
            </a:r>
            <a:endParaRPr lang="pl-PL" sz="1200" b="1" kern="0" noProof="1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 bwMode="auto">
          <a:xfrm>
            <a:off x="50460" y="1265189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Rodzaje przedsięwzięć</a:t>
            </a:r>
          </a:p>
          <a:p>
            <a:pPr marL="266700"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609600" indent="-342900">
              <a:buAutoNum type="arabicPeriod"/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609600" indent="-342900">
              <a:buAutoNum type="arabicPeriod"/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marL="266700"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defRPr/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302898" y="1873611"/>
            <a:ext cx="7712075" cy="1684337"/>
          </a:xfrm>
          <a:prstGeom prst="roundRect">
            <a:avLst>
              <a:gd name="adj" fmla="val 16667"/>
            </a:avLst>
          </a:prstGeom>
          <a:solidFill>
            <a:srgbClr val="D9D9D9">
              <a:alpha val="67842"/>
            </a:srgbClr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marL="542925" indent="-361950">
              <a:buClr>
                <a:srgbClr val="7F7F7F"/>
              </a:buClr>
              <a:buSzPct val="150000"/>
            </a:pPr>
            <a:r>
              <a:rPr lang="pl-PL" sz="1800" b="1" dirty="0"/>
              <a:t> Ź</a:t>
            </a:r>
            <a:r>
              <a:rPr lang="pl-PL" b="1" dirty="0"/>
              <a:t>ródło </a:t>
            </a:r>
            <a:r>
              <a:rPr lang="pl-PL" b="1" dirty="0" smtClean="0"/>
              <a:t>ciepła do </a:t>
            </a:r>
            <a:r>
              <a:rPr lang="pl-PL" b="1" dirty="0"/>
              <a:t>300 </a:t>
            </a:r>
            <a:r>
              <a:rPr lang="pl-PL" b="1" dirty="0" err="1"/>
              <a:t>kWt</a:t>
            </a:r>
            <a:endParaRPr lang="pl-PL" b="1" dirty="0">
              <a:solidFill>
                <a:srgbClr val="78A200"/>
              </a:solidFill>
            </a:endParaRPr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buFont typeface="Arial" charset="0"/>
              <a:buChar char="•"/>
            </a:pPr>
            <a:r>
              <a:rPr lang="pl-PL" sz="1800" dirty="0" smtClean="0">
                <a:cs typeface="Times New Roman" pitchFamily="18" charset="0"/>
              </a:rPr>
              <a:t>kotły na biomasę</a:t>
            </a:r>
            <a:endParaRPr lang="pl-PL" sz="1800" dirty="0">
              <a:cs typeface="Times New Roman" pitchFamily="18" charset="0"/>
            </a:endParaRPr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buFont typeface="Arial" charset="0"/>
              <a:buChar char="•"/>
            </a:pPr>
            <a:r>
              <a:rPr lang="pl-PL" sz="1800" dirty="0">
                <a:cs typeface="Times New Roman" pitchFamily="18" charset="0"/>
              </a:rPr>
              <a:t>pompy ciepła</a:t>
            </a:r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buFont typeface="Arial" charset="0"/>
              <a:buChar char="•"/>
            </a:pPr>
            <a:r>
              <a:rPr lang="pl-PL" sz="1800" dirty="0">
                <a:cs typeface="Times New Roman" pitchFamily="18" charset="0"/>
              </a:rPr>
              <a:t>kolektory słoneczne</a:t>
            </a: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285720" y="3608715"/>
            <a:ext cx="7686675" cy="2209245"/>
          </a:xfrm>
          <a:prstGeom prst="roundRect">
            <a:avLst>
              <a:gd name="adj" fmla="val 16667"/>
            </a:avLst>
          </a:prstGeom>
          <a:solidFill>
            <a:srgbClr val="D9D9D9">
              <a:alpha val="67842"/>
            </a:srgbClr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marL="542925" indent="-361950">
              <a:buClr>
                <a:srgbClr val="7F7F7F"/>
              </a:buClr>
              <a:buSzPct val="150000"/>
            </a:pPr>
            <a:r>
              <a:rPr lang="pl-PL" b="1" dirty="0"/>
              <a:t>Źródło energii elektrycznej, </a:t>
            </a:r>
            <a:r>
              <a:rPr lang="pl-PL" b="1" dirty="0" err="1"/>
              <a:t>kogeneracja</a:t>
            </a:r>
            <a:r>
              <a:rPr lang="pl-PL" b="1" dirty="0"/>
              <a:t>  do 40 kWe</a:t>
            </a:r>
            <a:endParaRPr lang="pl-PL" b="1" dirty="0">
              <a:solidFill>
                <a:srgbClr val="78A200"/>
              </a:solidFill>
            </a:endParaRPr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buFont typeface="Arial" charset="0"/>
              <a:buChar char="•"/>
            </a:pPr>
            <a:r>
              <a:rPr lang="pl-PL" sz="1800" dirty="0">
                <a:cs typeface="Times New Roman" pitchFamily="18" charset="0"/>
              </a:rPr>
              <a:t>systemy fotowoltaiczne</a:t>
            </a:r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buFont typeface="Arial" charset="0"/>
              <a:buChar char="•"/>
            </a:pPr>
            <a:r>
              <a:rPr lang="pl-PL" sz="1800" dirty="0">
                <a:cs typeface="Times New Roman" pitchFamily="18" charset="0"/>
              </a:rPr>
              <a:t>małe elektrownie wiatrowe</a:t>
            </a:r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buFont typeface="Arial" charset="0"/>
              <a:buChar char="•"/>
            </a:pPr>
            <a:r>
              <a:rPr lang="pl-PL" sz="1800" dirty="0" smtClean="0">
                <a:cs typeface="Times New Roman" pitchFamily="18" charset="0"/>
              </a:rPr>
              <a:t>mikrokogeneracja</a:t>
            </a:r>
            <a:endParaRPr lang="pl-PL" sz="1800" dirty="0">
              <a:cs typeface="Times New Roman" pitchFamily="18" charset="0"/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345476" y="5892558"/>
            <a:ext cx="7626920" cy="321174"/>
          </a:xfrm>
          <a:prstGeom prst="roundRect">
            <a:avLst>
              <a:gd name="adj" fmla="val 16667"/>
            </a:avLst>
          </a:prstGeom>
          <a:solidFill>
            <a:srgbClr val="D9D9D9">
              <a:alpha val="67842"/>
            </a:srgbClr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marL="542925" indent="-361950">
              <a:buClr>
                <a:srgbClr val="7F7F7F"/>
              </a:buClr>
              <a:buSzPct val="150000"/>
            </a:pPr>
            <a:r>
              <a:rPr lang="pl-PL" b="1" dirty="0" smtClean="0"/>
              <a:t>Instalacje hybrydowe – więcej niż jedno źródło OZE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28" name="Obraz 27" descr="MC90043792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56" y="1629172"/>
            <a:ext cx="2545173" cy="1581585"/>
          </a:xfrm>
          <a:prstGeom prst="rect">
            <a:avLst/>
          </a:prstGeom>
        </p:spPr>
      </p:pic>
      <p:pic>
        <p:nvPicPr>
          <p:cNvPr id="29" name="Picture 2" descr="http://obrazki.elektroda.pl/2965880000_13052896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617" y="4093039"/>
            <a:ext cx="2491561" cy="173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9170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Struktura dofinansowania</a:t>
            </a:r>
          </a:p>
          <a:p>
            <a:pPr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Dofinansowanie do 100 % kosztów kwalifikowanych</a:t>
            </a:r>
            <a:endParaRPr lang="pl-PL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6700"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66700"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66700" lvl="0">
              <a:defRPr/>
            </a:pPr>
            <a:endParaRPr lang="pl-PL" sz="900" b="1" dirty="0" smtClean="0">
              <a:solidFill>
                <a:schemeClr val="tx1"/>
              </a:solidFill>
            </a:endParaRPr>
          </a:p>
          <a:p>
            <a:pPr marL="266700" lvl="0">
              <a:defRPr/>
            </a:pPr>
            <a:endParaRPr lang="pl-PL" sz="900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29939" y="2407091"/>
            <a:ext cx="2924519" cy="38169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174625" indent="-174625" algn="ctr">
              <a:spcAft>
                <a:spcPts val="1200"/>
              </a:spcAft>
              <a:buClr>
                <a:srgbClr val="88B800"/>
              </a:buClr>
              <a:buSzPct val="150000"/>
              <a:tabLst>
                <a:tab pos="536575" algn="l"/>
              </a:tabLst>
              <a:defRPr/>
            </a:pPr>
            <a:r>
              <a:rPr lang="pl-PL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Dotacja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4625" indent="-174625" algn="ctr">
              <a:buClr>
                <a:srgbClr val="88B800"/>
              </a:buClr>
              <a:buSzPct val="150000"/>
              <a:tabLst>
                <a:tab pos="536575" algn="l"/>
              </a:tabLst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20% </a:t>
            </a:r>
          </a:p>
          <a:p>
            <a:pPr marL="174625" indent="-17462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kotły na biomasę, </a:t>
            </a:r>
          </a:p>
          <a:p>
            <a:pPr marL="174625" indent="-17462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pompa ciepła, </a:t>
            </a:r>
          </a:p>
          <a:p>
            <a:pPr marL="174625" indent="-174625">
              <a:spcAft>
                <a:spcPts val="1200"/>
              </a:spcAft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kolektory słoneczne</a:t>
            </a:r>
          </a:p>
          <a:p>
            <a:pPr marL="174625" indent="-174625" algn="ctr">
              <a:buClr>
                <a:srgbClr val="88B800"/>
              </a:buClr>
              <a:buSzPct val="150000"/>
              <a:tabLst>
                <a:tab pos="536575" algn="l"/>
              </a:tabLst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40%</a:t>
            </a:r>
          </a:p>
          <a:p>
            <a:pPr marL="174625" indent="-17462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fotowoltaika, </a:t>
            </a:r>
          </a:p>
          <a:p>
            <a:pPr marL="174625" indent="-17462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elektrownie wiatrowe, </a:t>
            </a:r>
          </a:p>
          <a:p>
            <a:pPr marL="174625" indent="-17462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mikrokogeneracja</a:t>
            </a:r>
          </a:p>
          <a:p>
            <a:pPr marL="174625" indent="-174625">
              <a:buClr>
                <a:srgbClr val="7F7F7F"/>
              </a:buClr>
              <a:buSzPct val="150000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od 2017 r. odpowiednio </a:t>
            </a:r>
          </a:p>
          <a:p>
            <a:pPr marL="174625" indent="-174625" algn="ctr">
              <a:buClr>
                <a:srgbClr val="7F7F7F"/>
              </a:buClr>
              <a:buSzPct val="150000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15% i 30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74625" indent="-174625">
              <a:buClr>
                <a:srgbClr val="7F7F7F"/>
              </a:buClr>
              <a:buSzPct val="150000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podatek od dotacji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174625" indent="-174625" algn="ctr">
              <a:buClr>
                <a:srgbClr val="7F7F7F"/>
              </a:buClr>
              <a:buSzPct val="150000"/>
              <a:defRPr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051175" indent="-358775">
              <a:buClr>
                <a:srgbClr val="7F7F7F"/>
              </a:buClr>
              <a:buSzPct val="150000"/>
              <a:tabLst>
                <a:tab pos="2332038" algn="l"/>
              </a:tabLst>
              <a:defRPr/>
            </a:pPr>
            <a:endParaRPr lang="pl-PL" sz="800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716017" y="3372654"/>
            <a:ext cx="3958084" cy="20005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ctr">
              <a:spcAft>
                <a:spcPts val="1200"/>
              </a:spcAft>
              <a:buClr>
                <a:srgbClr val="7F7F7F"/>
              </a:buClr>
              <a:buSzPct val="150000"/>
              <a:tabLst>
                <a:tab pos="2332038" algn="l"/>
              </a:tabLst>
              <a:defRPr/>
            </a:pPr>
            <a:r>
              <a:rPr lang="pl-PL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Kredyt / Pożyczka:</a:t>
            </a:r>
          </a:p>
          <a:p>
            <a:pPr marL="180975" indent="-18097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oprocentowanie:	  1% </a:t>
            </a:r>
          </a:p>
          <a:p>
            <a:pPr marL="180975" indent="-18097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prowizja bankowa:	  ≤ 3% / 1,5%                 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okres:  	  ≤ 15 lat                        </a:t>
            </a:r>
          </a:p>
          <a:p>
            <a:pPr marL="180975" indent="-18097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karencja:	  ≤ 6   m-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cy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buClr>
                <a:srgbClr val="88B800"/>
              </a:buClr>
              <a:buSzPct val="150000"/>
              <a:buFont typeface="Arial" pitchFamily="34" charset="0"/>
              <a:buChar char="•"/>
              <a:tabLst>
                <a:tab pos="2065338" algn="l"/>
                <a:tab pos="2157413" algn="l"/>
              </a:tabLst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realizacja:	  ≤ 18 / 24  m-ce</a:t>
            </a:r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defRPr/>
            </a:pPr>
            <a:endParaRPr lang="pl-PL" sz="1800" b="1" dirty="0" smtClean="0"/>
          </a:p>
          <a:p>
            <a:pPr marL="542925" indent="-361950">
              <a:lnSpc>
                <a:spcPct val="150000"/>
              </a:lnSpc>
              <a:buClr>
                <a:srgbClr val="88B800"/>
              </a:buClr>
              <a:buSzPct val="150000"/>
              <a:defRPr/>
            </a:pPr>
            <a:r>
              <a:rPr lang="pl-PL" sz="1800" b="1" dirty="0" smtClean="0"/>
              <a:t>	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</a:t>
            </a:r>
            <a:endParaRPr lang="pl-PL" sz="800" dirty="0"/>
          </a:p>
        </p:txBody>
      </p:sp>
      <p:pic>
        <p:nvPicPr>
          <p:cNvPr id="30" name="Obraz 29" descr="p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59" y="3725529"/>
            <a:ext cx="929600" cy="92281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 marL="266700">
              <a:defRPr/>
            </a:pPr>
            <a:endParaRPr lang="pl-PL" sz="1400" dirty="0" smtClean="0">
              <a:solidFill>
                <a:prstClr val="black"/>
              </a:solidFill>
            </a:endParaRPr>
          </a:p>
        </p:txBody>
      </p:sp>
      <p:pic>
        <p:nvPicPr>
          <p:cNvPr id="9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solidFill>
                  <a:prstClr val="black"/>
                </a:solidFill>
              </a:rPr>
              <a:t>Prosument – linia dofinansowania z przeznaczeniem </a:t>
            </a:r>
            <a:br>
              <a:rPr lang="pl-PL" sz="2600" b="1" dirty="0" smtClean="0">
                <a:solidFill>
                  <a:prstClr val="black"/>
                </a:solidFill>
              </a:rPr>
            </a:br>
            <a:r>
              <a:rPr lang="pl-PL" sz="2600" b="1" dirty="0" smtClean="0">
                <a:solidFill>
                  <a:prstClr val="black"/>
                </a:solidFill>
              </a:rPr>
              <a:t>na zakup i montaż mikroinstalacji OZE</a:t>
            </a:r>
            <a:endParaRPr lang="pl-PL" sz="2600" dirty="0">
              <a:solidFill>
                <a:prstClr val="black"/>
              </a:solidFill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4" name="Prostokąt 3"/>
          <p:cNvSpPr/>
          <p:nvPr/>
        </p:nvSpPr>
        <p:spPr>
          <a:xfrm>
            <a:off x="285720" y="1338004"/>
            <a:ext cx="8329643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spcAft>
                <a:spcPts val="1800"/>
              </a:spcAft>
              <a:buClr>
                <a:srgbClr val="88B800"/>
              </a:buClr>
              <a:buSzPct val="150000"/>
              <a:defRPr/>
            </a:pPr>
            <a:r>
              <a:rPr lang="pl-PL" sz="2400" b="1" dirty="0" smtClean="0">
                <a:solidFill>
                  <a:prstClr val="black"/>
                </a:solidFill>
                <a:cs typeface="Arial" pitchFamily="34" charset="0"/>
              </a:rPr>
              <a:t>Maksymalny koszt kwalifikowany</a:t>
            </a:r>
          </a:p>
          <a:p>
            <a:pPr>
              <a:defRPr/>
            </a:pP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I. Maksymalny 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koszt 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kwalifikowany inwestycji:</a:t>
            </a:r>
            <a:endParaRPr 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dla budynku jednorodzinnego </a:t>
            </a:r>
            <a:endParaRPr lang="pl-PL" sz="16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268288">
              <a:lnSpc>
                <a:spcPct val="150000"/>
              </a:lnSpc>
              <a:defRPr/>
            </a:pP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jedno źródło OZE		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tys. zł</a:t>
            </a:r>
          </a:p>
          <a:p>
            <a:pPr marL="268288">
              <a:lnSpc>
                <a:spcPct val="150000"/>
              </a:lnSpc>
              <a:defRPr/>
            </a:pP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l-P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kilka źródeł  OZE		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150 tys. zł</a:t>
            </a:r>
          </a:p>
          <a:p>
            <a:pPr indent="1793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budynku wielorodzinnego (spółdzielnie/wspólnoty mieszkaniowe) </a:t>
            </a:r>
            <a:endParaRPr lang="pl-PL" sz="16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268288" lvl="3">
              <a:lnSpc>
                <a:spcPct val="150000"/>
              </a:lnSpc>
              <a:buSzPct val="150000"/>
              <a:defRPr/>
            </a:pP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jedno źródło OZE		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300 tys. zł</a:t>
            </a:r>
          </a:p>
          <a:p>
            <a:pPr marL="268288">
              <a:lnSpc>
                <a:spcPct val="150000"/>
              </a:lnSpc>
              <a:defRPr/>
            </a:pP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kilka źródeł  OZE		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450 tys. 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zł</a:t>
            </a:r>
          </a:p>
          <a:p>
            <a:pPr indent="1793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układu z </a:t>
            </a:r>
            <a:r>
              <a:rPr lang="pl-PL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mikrobiogazownią</a:t>
            </a:r>
            <a:r>
              <a:rPr lang="pl-PL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268288" lvl="3">
              <a:lnSpc>
                <a:spcPct val="150000"/>
              </a:lnSpc>
              <a:buSzPct val="150000"/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każdym przypadku</a:t>
            </a:r>
            <a:r>
              <a:rPr lang="pl-P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 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tys. zł</a:t>
            </a:r>
          </a:p>
          <a:p>
            <a:pPr marL="268288" indent="-268288">
              <a:lnSpc>
                <a:spcPct val="150000"/>
              </a:lnSpc>
              <a:spcBef>
                <a:spcPts val="1200"/>
              </a:spcBef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II. Maksymalny jednostkowy koszt kwalifikowany dla 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instalacji</a:t>
            </a:r>
            <a:endParaRPr 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H:\Grupy\DL\FOTOLIA\euro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89058" y="1266566"/>
            <a:ext cx="2194530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613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 marL="266700">
              <a:defRPr/>
            </a:pPr>
            <a:endParaRPr lang="pl-PL" sz="14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3" name="Prostokąt 2"/>
          <p:cNvSpPr/>
          <p:nvPr/>
        </p:nvSpPr>
        <p:spPr>
          <a:xfrm>
            <a:off x="220758" y="1241677"/>
            <a:ext cx="824550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spcAft>
                <a:spcPts val="1200"/>
              </a:spcAft>
              <a:buClr>
                <a:srgbClr val="88B800"/>
              </a:buClr>
              <a:buSzPct val="150000"/>
              <a:defRPr/>
            </a:pPr>
            <a:r>
              <a:rPr lang="pl-PL" sz="2000" b="1" u="sng" dirty="0" smtClean="0">
                <a:cs typeface="Arial" pitchFamily="34" charset="0"/>
              </a:rPr>
              <a:t>Wymagania techniczne</a:t>
            </a:r>
            <a:endParaRPr lang="pl-PL" sz="2000" b="1" u="sng" dirty="0">
              <a:cs typeface="Arial" pitchFamily="34" charset="0"/>
            </a:endParaRPr>
          </a:p>
          <a:p>
            <a:pPr marL="360363" indent="-360363">
              <a:spcAft>
                <a:spcPts val="600"/>
              </a:spcAft>
              <a:buClr>
                <a:srgbClr val="85B400"/>
              </a:buClr>
              <a:buSzPct val="100000"/>
              <a:buFont typeface="+mj-lt"/>
              <a:buAutoNum type="arabicPeriod"/>
            </a:pPr>
            <a:r>
              <a:rPr lang="pl-PL" b="1" dirty="0" smtClean="0"/>
              <a:t>Projektowanie </a:t>
            </a:r>
            <a:r>
              <a:rPr lang="pl-PL" b="1" dirty="0"/>
              <a:t>instalacji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/>
              <a:t>uprawnienia </a:t>
            </a:r>
            <a:r>
              <a:rPr lang="pl-PL" dirty="0" smtClean="0"/>
              <a:t>projektanta (w tym certyfikat UDT)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 smtClean="0"/>
              <a:t>obliczenie uzysku energii</a:t>
            </a:r>
          </a:p>
          <a:p>
            <a:pPr marL="360363" indent="-360363">
              <a:spcAft>
                <a:spcPts val="600"/>
              </a:spcAft>
              <a:buClr>
                <a:srgbClr val="85B400"/>
              </a:buClr>
              <a:buSzPct val="100000"/>
              <a:buFont typeface="+mj-lt"/>
              <a:buAutoNum type="arabicPeriod" startAt="2"/>
            </a:pPr>
            <a:r>
              <a:rPr lang="pl-PL" b="1" dirty="0" smtClean="0"/>
              <a:t>Dobór </a:t>
            </a:r>
            <a:r>
              <a:rPr lang="pl-PL" b="1" dirty="0"/>
              <a:t>urządzeń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>
                <a:cs typeface="Arial" pitchFamily="34" charset="0"/>
              </a:rPr>
              <a:t>wysoka jakość instalowanych urządzeń (normy, certyfikaty)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/>
              <a:t>zakres kosztów kwalifikowanych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>
                <a:cs typeface="Arial" pitchFamily="34" charset="0"/>
              </a:rPr>
              <a:t>instalacja liczników energii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>
                <a:cs typeface="Arial" pitchFamily="34" charset="0"/>
              </a:rPr>
              <a:t>gwarancja producenta urządzeń – 5 lat</a:t>
            </a:r>
            <a:endParaRPr lang="pl-PL" dirty="0"/>
          </a:p>
          <a:p>
            <a:pPr marL="360363" indent="-360363">
              <a:spcAft>
                <a:spcPts val="600"/>
              </a:spcAft>
              <a:buClr>
                <a:srgbClr val="85B400"/>
              </a:buClr>
              <a:buSzPct val="100000"/>
              <a:buFont typeface="+mj-lt"/>
              <a:buAutoNum type="arabicPeriod" startAt="3"/>
            </a:pPr>
            <a:r>
              <a:rPr lang="pl-PL" b="1" dirty="0"/>
              <a:t>Montaż instalacji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/>
              <a:t>uprawnienia </a:t>
            </a:r>
            <a:r>
              <a:rPr lang="pl-PL" dirty="0" smtClean="0"/>
              <a:t>instalatora (w tym certyfikat UDT)</a:t>
            </a:r>
            <a:endParaRPr lang="pl-PL" dirty="0"/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>
                <a:cs typeface="Arial" pitchFamily="34" charset="0"/>
              </a:rPr>
              <a:t>pisemna umowa z wykonawcą – gwarancja uzysków</a:t>
            </a:r>
          </a:p>
          <a:p>
            <a:pPr marL="627063" indent="-266700">
              <a:spcAft>
                <a:spcPts val="6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dirty="0">
                <a:cs typeface="Arial" pitchFamily="34" charset="0"/>
              </a:rPr>
              <a:t>rękojmia wykonawcy - 3 lata</a:t>
            </a:r>
          </a:p>
          <a:p>
            <a:pPr marL="627063" indent="-627063">
              <a:spcAft>
                <a:spcPts val="600"/>
              </a:spcAft>
              <a:buClr>
                <a:srgbClr val="85B400"/>
              </a:buClr>
              <a:buSzPct val="150000"/>
            </a:pPr>
            <a:r>
              <a:rPr lang="pl-PL" u="sng" dirty="0">
                <a:cs typeface="Arial" pitchFamily="34" charset="0"/>
              </a:rPr>
              <a:t>Potwierdzenie przez listy sprawdzające</a:t>
            </a:r>
          </a:p>
        </p:txBody>
      </p:sp>
      <p:pic>
        <p:nvPicPr>
          <p:cNvPr id="29" name="Obraz 28" descr="instalator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05" y="1356922"/>
            <a:ext cx="2219227" cy="2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880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 bwMode="auto">
          <a:xfrm>
            <a:off x="-1" y="1329290"/>
            <a:ext cx="9163879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 marL="0" lvl="3" indent="533400">
              <a:spcAft>
                <a:spcPts val="300"/>
              </a:spcAft>
              <a:buClr>
                <a:srgbClr val="88B800"/>
              </a:buClr>
              <a:buSzPct val="150000"/>
              <a:defRPr/>
            </a:pPr>
            <a:r>
              <a:rPr lang="pl-PL" sz="2400" b="1" dirty="0">
                <a:solidFill>
                  <a:schemeClr val="tx1"/>
                </a:solidFill>
              </a:rPr>
              <a:t>Efekty</a:t>
            </a:r>
          </a:p>
          <a:p>
            <a:pPr marL="987425" lvl="3" indent="-271463">
              <a:spcAft>
                <a:spcPts val="300"/>
              </a:spcAft>
              <a:buClr>
                <a:srgbClr val="88B800"/>
              </a:buClr>
              <a:buSzPct val="150000"/>
              <a:defRPr/>
            </a:pPr>
            <a:r>
              <a:rPr lang="pl-PL" b="1" dirty="0">
                <a:solidFill>
                  <a:schemeClr val="tx1"/>
                </a:solidFill>
              </a:rPr>
              <a:t>Jednostki samorządu terytorialnego </a:t>
            </a:r>
          </a:p>
          <a:p>
            <a:pPr marL="987425" lvl="3" indent="-271463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I nabór: umowy z 9 gminami na 28,2 mln zł</a:t>
            </a:r>
          </a:p>
          <a:p>
            <a:pPr marL="987425" lvl="3" indent="-271463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II nabór: wnioski z 2 gmin na 4,9 mln zł</a:t>
            </a:r>
          </a:p>
          <a:p>
            <a:pPr marL="714375" lvl="3" indent="273050">
              <a:spcAft>
                <a:spcPts val="300"/>
              </a:spcAft>
              <a:buSzPct val="100000"/>
              <a:defRPr/>
            </a:pPr>
            <a:r>
              <a:rPr lang="pl-PL" dirty="0">
                <a:solidFill>
                  <a:schemeClr val="tx1"/>
                </a:solidFill>
              </a:rPr>
              <a:t>trwa nabór ciągły – alokacja 50 mln zł</a:t>
            </a:r>
          </a:p>
          <a:p>
            <a:pPr marL="987425" marR="0" lvl="3" indent="-271463" fontAlgn="auto">
              <a:spcAft>
                <a:spcPts val="300"/>
              </a:spcAft>
              <a:buClr>
                <a:srgbClr val="88B800"/>
              </a:buClr>
              <a:buSzPct val="150000"/>
              <a:defRPr/>
            </a:pPr>
            <a:r>
              <a:rPr lang="pl-PL" b="1" dirty="0">
                <a:solidFill>
                  <a:schemeClr val="tx1"/>
                </a:solidFill>
              </a:rPr>
              <a:t>WFOŚiGW</a:t>
            </a:r>
          </a:p>
          <a:p>
            <a:pPr marL="987425" marR="0" lvl="3" indent="-271463" fontAlgn="auto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I nabór: umowy z 7 WFOŚiGW na 85 mln zł</a:t>
            </a:r>
          </a:p>
          <a:p>
            <a:pPr marL="987425" marR="0" lvl="3" indent="-271463" fontAlgn="auto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II nabór: wnioski z 3 WFOŚiGW na 62 mln zł (2 umowy na 60 mln zł),</a:t>
            </a:r>
          </a:p>
          <a:p>
            <a:pPr marL="714375" marR="0" lvl="3" indent="273050" fontAlgn="auto">
              <a:spcAft>
                <a:spcPts val="300"/>
              </a:spcAft>
              <a:buSzPct val="100000"/>
              <a:defRPr/>
            </a:pPr>
            <a:r>
              <a:rPr lang="pl-PL" dirty="0">
                <a:solidFill>
                  <a:schemeClr val="tx1"/>
                </a:solidFill>
              </a:rPr>
              <a:t>trwa nabór ciągły dla WFOŚiGW </a:t>
            </a:r>
          </a:p>
          <a:p>
            <a:pPr marL="987425" marR="0" lvl="3" indent="-271463" fontAlgn="auto">
              <a:spcAft>
                <a:spcPts val="300"/>
              </a:spcAft>
              <a:buClr>
                <a:srgbClr val="88B800"/>
              </a:buClr>
              <a:buSzPct val="150000"/>
              <a:defRPr/>
            </a:pPr>
            <a:r>
              <a:rPr lang="pl-PL" b="1" dirty="0">
                <a:solidFill>
                  <a:schemeClr val="tx1"/>
                </a:solidFill>
              </a:rPr>
              <a:t>Banki </a:t>
            </a:r>
          </a:p>
          <a:p>
            <a:pPr marL="987425" marR="0" lvl="3" indent="-271463" fontAlgn="auto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I nabór: umowa z BOŚ S.A na  95 mln zł </a:t>
            </a:r>
          </a:p>
          <a:p>
            <a:pPr marL="987425" marR="0" lvl="3" indent="-271463" fontAlgn="auto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II nabór: wnioski złożone (BOŚ S.A.) na kwotę 40 mln zł, </a:t>
            </a:r>
          </a:p>
          <a:p>
            <a:pPr marL="714375" marR="0" lvl="3" indent="273050" fontAlgn="auto">
              <a:spcAft>
                <a:spcPts val="600"/>
              </a:spcAft>
              <a:buSzPct val="100000"/>
              <a:defRPr/>
            </a:pPr>
            <a:endParaRPr lang="pl-PL" dirty="0">
              <a:solidFill>
                <a:schemeClr val="tx1"/>
              </a:solidFill>
            </a:endParaRPr>
          </a:p>
          <a:p>
            <a:pPr marL="1168400" marR="0" lvl="3" indent="-271463" fontAlgn="auto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tx1"/>
                </a:solidFill>
              </a:rPr>
              <a:t>złożone wnioski: 4,2 tys. na kwotę 201 mln zł</a:t>
            </a:r>
          </a:p>
          <a:p>
            <a:pPr marL="1168400" lvl="3" indent="-271463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tx1"/>
                </a:solidFill>
              </a:rPr>
              <a:t>zawarte umowy dofinansowania: 1,8 tys. na kwotę 75 mln zł</a:t>
            </a:r>
          </a:p>
        </p:txBody>
      </p:sp>
      <p:pic>
        <p:nvPicPr>
          <p:cNvPr id="10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27" name="Picture 2" descr="http://www.tayfunoguzoglu.com/wp-content/uploads/2015/04/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1464097" cy="17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841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 bwMode="auto">
          <a:xfrm>
            <a:off x="0" y="132929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 marL="0" lvl="3">
              <a:lnSpc>
                <a:spcPct val="120000"/>
              </a:lnSpc>
              <a:spcAft>
                <a:spcPts val="1200"/>
              </a:spcAft>
              <a:buClr>
                <a:srgbClr val="88B800"/>
              </a:buClr>
              <a:buSzPct val="150000"/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Ustawa </a:t>
            </a:r>
            <a:r>
              <a:rPr lang="pl-PL" sz="2800" b="1" dirty="0" smtClean="0">
                <a:solidFill>
                  <a:schemeClr val="tx1"/>
                </a:solidFill>
              </a:rPr>
              <a:t>Prawo energetyczne – od 09.2013</a:t>
            </a:r>
            <a:endParaRPr lang="pl-PL" sz="2800" b="1" dirty="0" smtClean="0">
              <a:solidFill>
                <a:schemeClr val="tx1"/>
              </a:solidFill>
            </a:endParaRPr>
          </a:p>
          <a:p>
            <a:pPr marL="0" lvl="3">
              <a:spcAft>
                <a:spcPts val="600"/>
              </a:spcAft>
              <a:buClr>
                <a:srgbClr val="88B800"/>
              </a:buClr>
              <a:buSzPct val="150000"/>
              <a:defRPr/>
            </a:pPr>
            <a:r>
              <a:rPr lang="pl-PL" sz="2000" b="1" u="sng" dirty="0" smtClean="0">
                <a:solidFill>
                  <a:schemeClr val="tx1"/>
                </a:solidFill>
              </a:rPr>
              <a:t>Ułatwienia dla </a:t>
            </a:r>
            <a:r>
              <a:rPr lang="pl-PL" sz="2000" b="1" u="sng" dirty="0" smtClean="0">
                <a:solidFill>
                  <a:schemeClr val="tx1"/>
                </a:solidFill>
              </a:rPr>
              <a:t>mikroinstalacji („Mały Trójpak” – implementacja Dyrektywy 2009/28/WE)</a:t>
            </a:r>
            <a:endParaRPr lang="pl-PL" sz="2000" b="1" u="sng" dirty="0">
              <a:solidFill>
                <a:schemeClr val="tx1"/>
              </a:solidFill>
            </a:endParaRPr>
          </a:p>
          <a:p>
            <a:pPr marL="285750" lvl="3" indent="-285750">
              <a:spcAft>
                <a:spcPts val="12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definicja mikroinstalacji</a:t>
            </a:r>
            <a:endParaRPr lang="pl-PL" dirty="0">
              <a:solidFill>
                <a:schemeClr val="tx1"/>
              </a:solidFill>
            </a:endParaRPr>
          </a:p>
          <a:p>
            <a:pPr marL="285750" lvl="3" indent="-285750">
              <a:spcAft>
                <a:spcPts val="12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ułatwienia administracyjne</a:t>
            </a:r>
          </a:p>
          <a:p>
            <a:pPr marL="625475" lvl="3" indent="-354013">
              <a:spcAft>
                <a:spcPts val="1200"/>
              </a:spcAft>
              <a:buClr>
                <a:srgbClr val="88B8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/>
                </a:solidFill>
              </a:rPr>
              <a:t>brak koncesji </a:t>
            </a:r>
            <a:r>
              <a:rPr lang="pl-PL" dirty="0">
                <a:solidFill>
                  <a:schemeClr val="tx1"/>
                </a:solidFill>
              </a:rPr>
              <a:t>i prowadzenia działalności gospodarczej </a:t>
            </a:r>
            <a:r>
              <a:rPr lang="pl-PL" dirty="0" smtClean="0">
                <a:solidFill>
                  <a:schemeClr val="tx1"/>
                </a:solidFill>
              </a:rPr>
              <a:t>dla </a:t>
            </a:r>
            <a:r>
              <a:rPr lang="pl-PL" dirty="0">
                <a:solidFill>
                  <a:schemeClr val="tx1"/>
                </a:solidFill>
              </a:rPr>
              <a:t>osób </a:t>
            </a:r>
            <a:r>
              <a:rPr lang="pl-PL" dirty="0" smtClean="0">
                <a:solidFill>
                  <a:schemeClr val="tx1"/>
                </a:solidFill>
              </a:rPr>
              <a:t>fizycznych</a:t>
            </a:r>
          </a:p>
          <a:p>
            <a:pPr marL="625475" lvl="3" indent="-354013">
              <a:spcAft>
                <a:spcPts val="1200"/>
              </a:spcAft>
              <a:buClr>
                <a:srgbClr val="88B8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/>
                </a:solidFill>
              </a:rPr>
              <a:t>zwolnienie </a:t>
            </a:r>
            <a:r>
              <a:rPr lang="pl-PL" dirty="0">
                <a:solidFill>
                  <a:schemeClr val="tx1"/>
                </a:solidFill>
              </a:rPr>
              <a:t>z opłaty za </a:t>
            </a:r>
            <a:r>
              <a:rPr lang="pl-PL" dirty="0" smtClean="0">
                <a:solidFill>
                  <a:schemeClr val="tx1"/>
                </a:solidFill>
              </a:rPr>
              <a:t>przyłączenie</a:t>
            </a:r>
          </a:p>
          <a:p>
            <a:pPr marL="625475" lvl="3" indent="-354013">
              <a:spcAft>
                <a:spcPts val="1200"/>
              </a:spcAft>
              <a:buClr>
                <a:srgbClr val="88B8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/>
                </a:solidFill>
              </a:rPr>
              <a:t>koszt  </a:t>
            </a:r>
            <a:r>
              <a:rPr lang="pl-PL" dirty="0">
                <a:solidFill>
                  <a:schemeClr val="tx1"/>
                </a:solidFill>
              </a:rPr>
              <a:t>instalacji  układu  zabezpieczającego  i  </a:t>
            </a:r>
            <a:r>
              <a:rPr lang="pl-PL" dirty="0" smtClean="0">
                <a:solidFill>
                  <a:schemeClr val="tx1"/>
                </a:solidFill>
              </a:rPr>
              <a:t>pomiarowo-rozliczeniowego  </a:t>
            </a:r>
            <a:r>
              <a:rPr lang="pl-PL" dirty="0">
                <a:solidFill>
                  <a:schemeClr val="tx1"/>
                </a:solidFill>
              </a:rPr>
              <a:t>przeniesiony na operatora</a:t>
            </a:r>
            <a:endParaRPr lang="pl-PL" dirty="0" smtClean="0">
              <a:solidFill>
                <a:schemeClr val="tx1"/>
              </a:solidFill>
            </a:endParaRPr>
          </a:p>
          <a:p>
            <a:pPr marL="285750" lvl="3" indent="-285750">
              <a:spcAft>
                <a:spcPts val="12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zakup energii z mikroinstalacji - 80% średniej ceny rynkowej</a:t>
            </a:r>
          </a:p>
          <a:p>
            <a:pPr marL="285750" lvl="3" indent="-285750">
              <a:spcAft>
                <a:spcPts val="12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certyfikacja </a:t>
            </a:r>
            <a:r>
              <a:rPr lang="pl-PL" dirty="0">
                <a:solidFill>
                  <a:schemeClr val="tx1"/>
                </a:solidFill>
              </a:rPr>
              <a:t>instalatorów małych systemów </a:t>
            </a:r>
            <a:r>
              <a:rPr lang="pl-PL" dirty="0" smtClean="0">
                <a:solidFill>
                  <a:schemeClr val="tx1"/>
                </a:solidFill>
              </a:rPr>
              <a:t>OZE (rejestr UDT)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Mikroinstalacje – pomoc operacyjna</a:t>
            </a:r>
            <a:endParaRPr lang="pl-PL" sz="2600" dirty="0">
              <a:latin typeface="+mj-lt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068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227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 bwMode="auto">
          <a:xfrm>
            <a:off x="0" y="132929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 marL="0" lvl="3">
              <a:lnSpc>
                <a:spcPct val="120000"/>
              </a:lnSpc>
              <a:spcAft>
                <a:spcPts val="1200"/>
              </a:spcAft>
              <a:buClr>
                <a:srgbClr val="88B800"/>
              </a:buClr>
              <a:buSzPct val="150000"/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Ustawa OZE </a:t>
            </a:r>
            <a:r>
              <a:rPr lang="pl-PL" sz="2800" b="1" dirty="0" smtClean="0">
                <a:solidFill>
                  <a:schemeClr val="tx1"/>
                </a:solidFill>
              </a:rPr>
              <a:t>– od 02.2015</a:t>
            </a:r>
          </a:p>
          <a:p>
            <a:pPr marL="0" lvl="3">
              <a:lnSpc>
                <a:spcPct val="120000"/>
              </a:lnSpc>
              <a:spcAft>
                <a:spcPts val="600"/>
              </a:spcAft>
              <a:buClr>
                <a:srgbClr val="88B800"/>
              </a:buClr>
              <a:buSzPct val="150000"/>
              <a:defRPr/>
            </a:pPr>
            <a:r>
              <a:rPr lang="pl-PL" sz="2000" b="1" u="sng" dirty="0" smtClean="0">
                <a:solidFill>
                  <a:schemeClr val="tx1"/>
                </a:solidFill>
              </a:rPr>
              <a:t>Rozszerzenie ułatwień </a:t>
            </a:r>
            <a:r>
              <a:rPr lang="pl-PL" sz="2000" b="1" u="sng" dirty="0" smtClean="0">
                <a:solidFill>
                  <a:schemeClr val="tx1"/>
                </a:solidFill>
              </a:rPr>
              <a:t>dla </a:t>
            </a:r>
            <a:r>
              <a:rPr lang="pl-PL" sz="2000" b="1" u="sng" dirty="0" smtClean="0">
                <a:solidFill>
                  <a:schemeClr val="tx1"/>
                </a:solidFill>
              </a:rPr>
              <a:t>mikroinstalacji</a:t>
            </a:r>
            <a:endParaRPr lang="pl-PL" sz="2000" b="1" u="sng" dirty="0">
              <a:solidFill>
                <a:schemeClr val="tx1"/>
              </a:solidFill>
            </a:endParaRPr>
          </a:p>
          <a:p>
            <a:pPr marL="285750" lvl="3" indent="-285750">
              <a:spcAft>
                <a:spcPts val="18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przyłączenie przedsiębiorcy na zasadzie zgłoszenia</a:t>
            </a:r>
            <a:endParaRPr lang="pl-PL" dirty="0">
              <a:solidFill>
                <a:schemeClr val="tx1"/>
              </a:solidFill>
            </a:endParaRPr>
          </a:p>
          <a:p>
            <a:pPr marL="285750" lvl="3" indent="-285750">
              <a:spcAft>
                <a:spcPts val="18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podniesienie ceny zakupu z 80% do 100% średniej ceny energii</a:t>
            </a:r>
            <a:endParaRPr lang="pl-PL" dirty="0">
              <a:solidFill>
                <a:schemeClr val="tx1"/>
              </a:solidFill>
            </a:endParaRPr>
          </a:p>
          <a:p>
            <a:pPr marL="285750" lvl="3" indent="-285750">
              <a:spcAft>
                <a:spcPts val="18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rozliczenie na zasadzie net-</a:t>
            </a:r>
            <a:r>
              <a:rPr lang="pl-PL" dirty="0" err="1" smtClean="0">
                <a:solidFill>
                  <a:schemeClr val="tx1"/>
                </a:solidFill>
              </a:rPr>
              <a:t>meteringu</a:t>
            </a:r>
            <a:r>
              <a:rPr lang="pl-PL" dirty="0" smtClean="0">
                <a:solidFill>
                  <a:schemeClr val="tx1"/>
                </a:solidFill>
              </a:rPr>
              <a:t> (energia wytworzona – energia zużyta w półroczu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pPr marL="285750" lvl="3" indent="-285750">
              <a:spcAft>
                <a:spcPts val="18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taryfy gwarantowane na 15 lat dla instalacji do 10 </a:t>
            </a:r>
            <a:r>
              <a:rPr lang="pl-PL" dirty="0" smtClean="0">
                <a:solidFill>
                  <a:schemeClr val="tx1"/>
                </a:solidFill>
              </a:rPr>
              <a:t>kW</a:t>
            </a:r>
          </a:p>
          <a:p>
            <a:pPr marL="533400" lvl="3" indent="-261938">
              <a:spcAft>
                <a:spcPts val="1800"/>
              </a:spcAft>
              <a:buClr>
                <a:srgbClr val="88B8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/>
                </a:solidFill>
              </a:rPr>
              <a:t>do 3 kW –energia z wody, wiatru, słońca – 0,75 zł/kWh – do 300 MW</a:t>
            </a:r>
          </a:p>
          <a:p>
            <a:pPr marL="533400" lvl="3" indent="-261938">
              <a:spcAft>
                <a:spcPts val="1800"/>
              </a:spcAft>
              <a:buClr>
                <a:srgbClr val="88B8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/>
                </a:solidFill>
              </a:rPr>
              <a:t>3-10 kW </a:t>
            </a:r>
            <a:r>
              <a:rPr lang="pl-PL" dirty="0">
                <a:solidFill>
                  <a:schemeClr val="tx1"/>
                </a:solidFill>
              </a:rPr>
              <a:t>- </a:t>
            </a:r>
            <a:r>
              <a:rPr lang="pl-PL" dirty="0" smtClean="0">
                <a:solidFill>
                  <a:schemeClr val="tx1"/>
                </a:solidFill>
              </a:rPr>
              <a:t>energia </a:t>
            </a:r>
            <a:r>
              <a:rPr lang="pl-PL" dirty="0">
                <a:solidFill>
                  <a:schemeClr val="tx1"/>
                </a:solidFill>
              </a:rPr>
              <a:t>z wody, wiatru, słońca – </a:t>
            </a:r>
            <a:r>
              <a:rPr lang="pl-PL" dirty="0" smtClean="0">
                <a:solidFill>
                  <a:schemeClr val="tx1"/>
                </a:solidFill>
              </a:rPr>
              <a:t>0,65 zł/kWh – do 500 MW</a:t>
            </a:r>
            <a:endParaRPr lang="pl-PL" dirty="0">
              <a:solidFill>
                <a:schemeClr val="tx1"/>
              </a:solidFill>
            </a:endParaRPr>
          </a:p>
          <a:p>
            <a:pPr marL="285750" lvl="3" indent="-285750">
              <a:spcAft>
                <a:spcPts val="1800"/>
              </a:spcAft>
              <a:buClr>
                <a:srgbClr val="88B8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nowe </a:t>
            </a:r>
            <a:r>
              <a:rPr lang="pl-PL" dirty="0" smtClean="0">
                <a:solidFill>
                  <a:schemeClr val="tx1"/>
                </a:solidFill>
              </a:rPr>
              <a:t>zasady wsparcia </a:t>
            </a:r>
            <a:r>
              <a:rPr lang="pl-PL" dirty="0" smtClean="0">
                <a:solidFill>
                  <a:schemeClr val="tx1"/>
                </a:solidFill>
              </a:rPr>
              <a:t>dla instalacji przyłączonych po 1.01.2016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/>
              <a:t>Mikroinstalacje – pomoc operacyjna</a:t>
            </a:r>
            <a:endParaRPr lang="pl-PL" sz="2600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18" y="1329290"/>
            <a:ext cx="1905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0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 bwMode="auto">
          <a:xfrm>
            <a:off x="-1" y="1329290"/>
            <a:ext cx="8964489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 marL="271463" indent="-271463">
              <a:spcAft>
                <a:spcPts val="1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71463" indent="-271463">
              <a:spcAft>
                <a:spcPts val="1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Wybór inwestora: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15963" indent="-444500">
              <a:spcAft>
                <a:spcPts val="12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Środki własne / kredyt + taryfy gwarantowane </a:t>
            </a:r>
          </a:p>
          <a:p>
            <a:pPr marL="715963" indent="-444500">
              <a:spcAft>
                <a:spcPts val="12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Dotacja / kredyt preferencyjny + cena rynkowa + net-</a:t>
            </a:r>
            <a:r>
              <a:rPr lang="pl-PL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metering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Porównywalny okres zwrotu – kilkanaście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lat</a:t>
            </a: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Brak możliwości łączenia pomocy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>
              <a:lnSpc>
                <a:spcPct val="120000"/>
              </a:lnSpc>
              <a:spcAft>
                <a:spcPts val="600"/>
              </a:spcAft>
              <a:buClr>
                <a:srgbClr val="88B800"/>
              </a:buClr>
              <a:buSzPct val="150000"/>
              <a:defRPr/>
            </a:pPr>
            <a:endParaRPr lang="pl-PL" sz="1500" dirty="0">
              <a:solidFill>
                <a:schemeClr val="tx1"/>
              </a:solidFill>
              <a:latin typeface="+mj-lt"/>
            </a:endParaRPr>
          </a:p>
          <a:p>
            <a:pPr marL="285750" lvl="3" indent="-285750">
              <a:spcAft>
                <a:spcPts val="1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200"/>
              </a:spcAft>
              <a:buClr>
                <a:srgbClr val="92D050"/>
              </a:buClr>
              <a:buSzPct val="150000"/>
            </a:pP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Pomoc inwestycyjna czy operacyjna?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31" y="4534080"/>
            <a:ext cx="2755069" cy="17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 bwMode="auto">
          <a:xfrm>
            <a:off x="0" y="132929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 marL="285750" indent="-285750">
              <a:spcAft>
                <a:spcPts val="1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18" name="Tytuł 1"/>
          <p:cNvSpPr txBox="1">
            <a:spLocks/>
          </p:cNvSpPr>
          <p:nvPr/>
        </p:nvSpPr>
        <p:spPr>
          <a:xfrm>
            <a:off x="226983" y="1329290"/>
            <a:ext cx="8401080" cy="186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 smtClean="0">
                <a:solidFill>
                  <a:srgbClr val="000000"/>
                </a:solidFill>
              </a:rPr>
              <a:t>Informacje o  programie Prosument </a:t>
            </a:r>
          </a:p>
          <a:p>
            <a:r>
              <a:rPr lang="pl-PL" altLang="pl-PL" sz="2400" b="1" dirty="0" smtClean="0">
                <a:solidFill>
                  <a:srgbClr val="000000"/>
                </a:solidFill>
              </a:rPr>
              <a:t>dostępne na naszej stronie internetowej </a:t>
            </a:r>
            <a:r>
              <a:rPr lang="pl-PL" altLang="pl-PL" sz="2400" b="1" dirty="0" smtClean="0">
                <a:solidFill>
                  <a:srgbClr val="000000"/>
                </a:solidFill>
                <a:hlinkClick r:id="rId3"/>
              </a:rPr>
              <a:t>www.nfosigw.gov.pl</a:t>
            </a:r>
            <a:endParaRPr lang="pl-PL" sz="2400" dirty="0"/>
          </a:p>
        </p:txBody>
      </p:sp>
      <p:sp>
        <p:nvSpPr>
          <p:cNvPr id="26" name="Symbol zastępczy zawartości 2"/>
          <p:cNvSpPr txBox="1">
            <a:spLocks/>
          </p:cNvSpPr>
          <p:nvPr/>
        </p:nvSpPr>
        <p:spPr>
          <a:xfrm>
            <a:off x="530225" y="3932251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defRPr/>
            </a:pP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Dziękuję</a:t>
            </a:r>
            <a:r>
              <a:rPr lang="pl-PL" sz="2200" b="1" dirty="0" smtClean="0"/>
              <a:t> za uwagę</a:t>
            </a:r>
            <a:br>
              <a:rPr lang="pl-PL" sz="2200" b="1" dirty="0" smtClean="0"/>
            </a:br>
            <a:endParaRPr lang="pl-PL" sz="2200" b="1" dirty="0" smtClean="0"/>
          </a:p>
          <a:p>
            <a:pPr algn="r">
              <a:defRPr/>
            </a:pPr>
            <a:r>
              <a:rPr lang="pl-PL" sz="2200" b="1" dirty="0" smtClean="0"/>
              <a:t>Paweł Bartoszewski</a:t>
            </a:r>
          </a:p>
          <a:p>
            <a:pPr algn="r">
              <a:defRPr/>
            </a:pPr>
            <a:r>
              <a:rPr lang="pl-PL" sz="2200" b="1" dirty="0" smtClean="0"/>
              <a:t>Główny Specjalista</a:t>
            </a:r>
          </a:p>
          <a:p>
            <a:pPr algn="r">
              <a:defRPr/>
            </a:pPr>
            <a:r>
              <a:rPr lang="pl-PL" sz="2200" b="1" dirty="0" smtClean="0"/>
              <a:t>Departament Ochrony Klimatu</a:t>
            </a:r>
          </a:p>
          <a:p>
            <a:pPr algn="r">
              <a:defRPr/>
            </a:pPr>
            <a:r>
              <a:rPr lang="pl-PL" sz="2200" b="1" dirty="0" smtClean="0"/>
              <a:t> </a:t>
            </a:r>
          </a:p>
          <a:p>
            <a:pPr algn="r">
              <a:defRPr/>
            </a:pPr>
            <a:r>
              <a:rPr lang="pl-PL" sz="2200" b="1" dirty="0" smtClean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18030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 marL="533400" indent="-533400">
              <a:spcAft>
                <a:spcPts val="5400"/>
              </a:spcAft>
              <a:buClr>
                <a:srgbClr val="85B400"/>
              </a:buClr>
              <a:buSzPct val="150000"/>
              <a:buFont typeface="Arial" charset="0"/>
              <a:buChar char="•"/>
              <a:defRPr/>
            </a:pPr>
            <a:r>
              <a:rPr lang="pl-PL" sz="3200" b="1" dirty="0">
                <a:solidFill>
                  <a:schemeClr val="tx1"/>
                </a:solidFill>
              </a:rPr>
              <a:t>Pomoc inwestycyjna – NFOŚiGW, WFOŚiGW, RPO</a:t>
            </a:r>
          </a:p>
          <a:p>
            <a:pPr marL="533400" indent="-533400">
              <a:spcAft>
                <a:spcPts val="5400"/>
              </a:spcAft>
              <a:buClr>
                <a:srgbClr val="85B400"/>
              </a:buClr>
              <a:buSzPct val="150000"/>
              <a:buFont typeface="Arial" charset="0"/>
              <a:buChar char="•"/>
              <a:defRPr/>
            </a:pPr>
            <a:r>
              <a:rPr lang="pl-PL" sz="3200" b="1" dirty="0" smtClean="0">
                <a:solidFill>
                  <a:schemeClr val="tx1"/>
                </a:solidFill>
              </a:rPr>
              <a:t>Pomoc operacyjna – ustawa prawo energetyczne / OZE</a:t>
            </a:r>
            <a:endParaRPr lang="pl-PL" sz="3200" b="1" dirty="0" smtClean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altLang="pl-PL" sz="2800" b="1" dirty="0" smtClean="0">
                <a:solidFill>
                  <a:srgbClr val="000000"/>
                </a:solidFill>
              </a:rPr>
              <a:t>Mechanizmy wsparcia mikroinstalacji w Polsce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500034" y="14285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01" y="207943"/>
            <a:ext cx="1219306" cy="1012024"/>
          </a:xfrm>
          <a:prstGeom prst="rect">
            <a:avLst/>
          </a:prstGeom>
        </p:spPr>
      </p:pic>
      <p:grpSp>
        <p:nvGrpSpPr>
          <p:cNvPr id="7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 dirty="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1261326" cy="171780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auto">
          <a:xfrm>
            <a:off x="0" y="1285860"/>
            <a:ext cx="9009023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 marL="360363" indent="-360363">
              <a:spcAft>
                <a:spcPts val="1200"/>
              </a:spcAft>
              <a:buClr>
                <a:srgbClr val="85B400"/>
              </a:buClr>
              <a:buSzPct val="150000"/>
              <a:buFont typeface="Arial" charset="0"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</a:rPr>
              <a:t>Kolektory słoneczne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schemeClr val="tx1"/>
                </a:solidFill>
              </a:rPr>
              <a:t>450 mln </a:t>
            </a:r>
            <a:r>
              <a:rPr lang="pl-PL" sz="1600" dirty="0" smtClean="0">
                <a:solidFill>
                  <a:schemeClr val="tx1"/>
                </a:solidFill>
              </a:rPr>
              <a:t>zł na </a:t>
            </a:r>
            <a:r>
              <a:rPr lang="pl-PL" sz="1600" dirty="0">
                <a:solidFill>
                  <a:schemeClr val="tx1"/>
                </a:solidFill>
              </a:rPr>
              <a:t>dotacje w latach 2010-2014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schemeClr val="tx1"/>
                </a:solidFill>
              </a:rPr>
              <a:t>Wykonane instalacje: 67 tys. 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Dotacja </a:t>
            </a:r>
            <a:r>
              <a:rPr lang="pl-PL" sz="1600" dirty="0">
                <a:solidFill>
                  <a:schemeClr val="tx1"/>
                </a:solidFill>
              </a:rPr>
              <a:t>wypłacona: 449,6 mln zł 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schemeClr val="tx1"/>
                </a:solidFill>
              </a:rPr>
              <a:t>Łączna powierzchnia kolektorów: 484 tys. m</a:t>
            </a:r>
            <a:r>
              <a:rPr lang="pl-PL" sz="1600" baseline="30000" dirty="0">
                <a:solidFill>
                  <a:schemeClr val="tx1"/>
                </a:solidFill>
              </a:rPr>
              <a:t>2</a:t>
            </a:r>
          </a:p>
          <a:p>
            <a:pPr marL="360363" indent="-360363">
              <a:spcAft>
                <a:spcPts val="1200"/>
              </a:spcAft>
              <a:buClr>
                <a:srgbClr val="85B400"/>
              </a:buClr>
              <a:buSzPct val="150000"/>
              <a:buFont typeface="Arial" charset="0"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</a:rPr>
              <a:t>Domy energooszczędne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schemeClr val="tx1"/>
                </a:solidFill>
              </a:rPr>
              <a:t>300 mln </a:t>
            </a:r>
            <a:r>
              <a:rPr lang="pl-PL" sz="1600" dirty="0" smtClean="0">
                <a:solidFill>
                  <a:schemeClr val="tx1"/>
                </a:solidFill>
              </a:rPr>
              <a:t>zł na </a:t>
            </a:r>
            <a:r>
              <a:rPr lang="pl-PL" sz="1600" dirty="0">
                <a:solidFill>
                  <a:schemeClr val="tx1"/>
                </a:solidFill>
              </a:rPr>
              <a:t>dotacje w latach 2013-2022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schemeClr val="tx1"/>
                </a:solidFill>
              </a:rPr>
              <a:t>6 banków wybranych w naborze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273 </a:t>
            </a:r>
            <a:r>
              <a:rPr lang="pl-PL" sz="1600" dirty="0">
                <a:solidFill>
                  <a:schemeClr val="tx1"/>
                </a:solidFill>
              </a:rPr>
              <a:t>złożonych wniosków </a:t>
            </a:r>
            <a:r>
              <a:rPr lang="pl-PL" sz="1600" dirty="0" smtClean="0">
                <a:solidFill>
                  <a:schemeClr val="tx1"/>
                </a:solidFill>
              </a:rPr>
              <a:t>(221 </a:t>
            </a:r>
            <a:r>
              <a:rPr lang="pl-PL" sz="1600" dirty="0">
                <a:solidFill>
                  <a:schemeClr val="tx1"/>
                </a:solidFill>
              </a:rPr>
              <a:t>umów)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18 </a:t>
            </a:r>
            <a:r>
              <a:rPr lang="pl-PL" sz="1600" dirty="0">
                <a:solidFill>
                  <a:schemeClr val="tx1"/>
                </a:solidFill>
              </a:rPr>
              <a:t>projektów deweloperskich (ponad 500 obiektów)</a:t>
            </a:r>
          </a:p>
          <a:p>
            <a:pPr marL="804863" indent="-447675">
              <a:spcAft>
                <a:spcPts val="1200"/>
              </a:spcAft>
              <a:buClr>
                <a:srgbClr val="85B400"/>
              </a:buClr>
              <a:buSzPct val="150000"/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schemeClr val="tx1"/>
                </a:solidFill>
              </a:rPr>
              <a:t>Dotacja wypłacona:  </a:t>
            </a:r>
            <a:r>
              <a:rPr lang="pl-PL" sz="1600" dirty="0" smtClean="0">
                <a:solidFill>
                  <a:schemeClr val="tx1"/>
                </a:solidFill>
              </a:rPr>
              <a:t>128 </a:t>
            </a:r>
            <a:r>
              <a:rPr lang="pl-PL" sz="1600" dirty="0" smtClean="0">
                <a:solidFill>
                  <a:schemeClr val="tx1"/>
                </a:solidFill>
              </a:rPr>
              <a:t>umowy, </a:t>
            </a:r>
            <a:r>
              <a:rPr lang="pl-PL" sz="1600" dirty="0" smtClean="0">
                <a:solidFill>
                  <a:schemeClr val="tx1"/>
                </a:solidFill>
              </a:rPr>
              <a:t>4,22 </a:t>
            </a:r>
            <a:r>
              <a:rPr lang="pl-PL" sz="1600" dirty="0">
                <a:solidFill>
                  <a:schemeClr val="tx1"/>
                </a:solidFill>
              </a:rPr>
              <a:t>mln zł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altLang="pl-PL" sz="2800" b="1" dirty="0" smtClean="0">
                <a:solidFill>
                  <a:srgbClr val="000000"/>
                </a:solidFill>
              </a:rPr>
              <a:t>Doświadczenia </a:t>
            </a:r>
            <a:r>
              <a:rPr lang="pl-PL" altLang="pl-PL" sz="2800" b="1" dirty="0" err="1" smtClean="0">
                <a:solidFill>
                  <a:srgbClr val="000000"/>
                </a:solidFill>
              </a:rPr>
              <a:t>NFOŚiGW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500034" y="14285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01" y="207943"/>
            <a:ext cx="1219306" cy="1012024"/>
          </a:xfrm>
          <a:prstGeom prst="rect">
            <a:avLst/>
          </a:prstGeom>
        </p:spPr>
      </p:pic>
      <p:grpSp>
        <p:nvGrpSpPr>
          <p:cNvPr id="7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 dirty="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pic>
        <p:nvPicPr>
          <p:cNvPr id="20" name="Obraz 19" descr="kolek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1413" y="1717828"/>
            <a:ext cx="2137610" cy="1311260"/>
          </a:xfrm>
          <a:prstGeom prst="rect">
            <a:avLst/>
          </a:prstGeom>
        </p:spPr>
      </p:pic>
      <p:pic>
        <p:nvPicPr>
          <p:cNvPr id="21" name="Obraz 20" descr="dok ener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148" y="3933056"/>
            <a:ext cx="2158875" cy="12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31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t"/>
          <a:lstStyle/>
          <a:p>
            <a:pPr marL="266700"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66700">
              <a:tabLst>
                <a:tab pos="715963" algn="l"/>
              </a:tabLst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			PROSUMENT</a:t>
            </a:r>
          </a:p>
          <a:p>
            <a:pPr marL="266700">
              <a:lnSpc>
                <a:spcPct val="150000"/>
              </a:lnSpc>
              <a:defRPr/>
            </a:pPr>
            <a:endParaRPr lang="pl-PL" sz="8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CIEPŁO				ENERGIA ELEKTRYCZNA</a:t>
            </a:r>
          </a:p>
          <a:p>
            <a:pPr marL="266700">
              <a:lnSpc>
                <a:spcPct val="150000"/>
              </a:lnSpc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POTRZEBY WŁASNE		  SPRZEDAŻ</a:t>
            </a:r>
          </a:p>
          <a:p>
            <a:pPr marL="266700">
              <a:lnSpc>
                <a:spcPct val="150000"/>
              </a:lnSpc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 dirty="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11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24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pic>
        <p:nvPicPr>
          <p:cNvPr id="29" name="Obraz 28" descr="http://www.skww-maroko.pl/attachments/Image/clipart_kaloryf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6" y="4952318"/>
            <a:ext cx="1224136" cy="118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az 29" descr="&amp;Sacute;wiat&amp;lstrok;o wektoró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4552"/>
            <a:ext cx="1564482" cy="115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az 30" descr="MC900434319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63" y="4551651"/>
            <a:ext cx="2006600" cy="993775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H="1">
            <a:off x="2411760" y="1988840"/>
            <a:ext cx="1296144" cy="122413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4724799" y="1982872"/>
            <a:ext cx="1143345" cy="123010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2339752" y="3645024"/>
            <a:ext cx="0" cy="175710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5967020" y="3673098"/>
            <a:ext cx="45140" cy="172903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H="1">
            <a:off x="3203848" y="3645024"/>
            <a:ext cx="2214863" cy="175710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4" y="2204864"/>
            <a:ext cx="1212341" cy="129614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 marL="266700"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Cel programu</a:t>
            </a:r>
          </a:p>
          <a:p>
            <a:pPr marL="266700">
              <a:lnSpc>
                <a:spcPct val="150000"/>
              </a:lnSpc>
              <a:defRPr/>
            </a:pPr>
            <a:endParaRPr lang="pl-PL" sz="800" dirty="0" smtClean="0">
              <a:solidFill>
                <a:schemeClr val="tx1"/>
              </a:solidFill>
            </a:endParaRPr>
          </a:p>
          <a:p>
            <a:pPr marL="534988" indent="-268288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ograniczenie </a:t>
            </a:r>
            <a:r>
              <a:rPr lang="pl-PL" dirty="0" smtClean="0">
                <a:solidFill>
                  <a:schemeClr val="tx1"/>
                </a:solidFill>
              </a:rPr>
              <a:t>emisji </a:t>
            </a:r>
            <a:r>
              <a:rPr lang="pl-PL" dirty="0">
                <a:solidFill>
                  <a:schemeClr val="tx1"/>
                </a:solidFill>
              </a:rPr>
              <a:t>CO</a:t>
            </a:r>
            <a:r>
              <a:rPr lang="pl-PL" baseline="-25000" dirty="0">
                <a:solidFill>
                  <a:schemeClr val="tx1"/>
                </a:solidFill>
              </a:rPr>
              <a:t>2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wyniku zwiększenia produkcji energii </a:t>
            </a:r>
            <a:r>
              <a:rPr lang="pl-PL" dirty="0" smtClean="0">
                <a:solidFill>
                  <a:schemeClr val="tx1"/>
                </a:solidFill>
              </a:rPr>
              <a:t>elektrycznej i ciepła z </a:t>
            </a:r>
            <a:r>
              <a:rPr lang="pl-PL" dirty="0">
                <a:solidFill>
                  <a:schemeClr val="tx1"/>
                </a:solidFill>
              </a:rPr>
              <a:t>odnawialnych </a:t>
            </a:r>
            <a:r>
              <a:rPr lang="pl-PL" dirty="0" smtClean="0">
                <a:solidFill>
                  <a:schemeClr val="tx1"/>
                </a:solidFill>
              </a:rPr>
              <a:t>źródeł w gospodarstwach domowych</a:t>
            </a:r>
          </a:p>
          <a:p>
            <a:pPr marL="534988" indent="-268288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promowanie nowych technologii OZE oraz postaw </a:t>
            </a:r>
            <a:r>
              <a:rPr lang="pl-PL" dirty="0" err="1" smtClean="0">
                <a:solidFill>
                  <a:schemeClr val="tx1"/>
                </a:solidFill>
              </a:rPr>
              <a:t>prosumenckich</a:t>
            </a:r>
            <a:r>
              <a:rPr lang="pl-PL" dirty="0" smtClean="0">
                <a:solidFill>
                  <a:schemeClr val="tx1"/>
                </a:solidFill>
              </a:rPr>
              <a:t> (podniesienie świadomości inwestorskiej i ekologicznej)</a:t>
            </a:r>
          </a:p>
          <a:p>
            <a:pPr marL="534988" indent="-268288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rozwój rynku dostawców urządzeń i instalatorów </a:t>
            </a:r>
          </a:p>
          <a:p>
            <a:pPr marL="534988" indent="-268288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zwiększenie liczby miejsc pracy w tym sektorze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marL="266700">
              <a:lnSpc>
                <a:spcPct val="150000"/>
              </a:lnSpc>
              <a:defRPr/>
            </a:pPr>
            <a:endParaRPr lang="pl-PL" sz="800" b="1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Wskaźniki realizacji celu:</a:t>
            </a:r>
          </a:p>
          <a:p>
            <a:pPr marL="538163" indent="-271463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zwiększenie produkcji energii – 244 000 MWh/rok</a:t>
            </a:r>
          </a:p>
          <a:p>
            <a:pPr marL="538163" indent="-271463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ograniczenie emisji CO</a:t>
            </a:r>
            <a:r>
              <a:rPr lang="pl-PL" baseline="-25000" dirty="0" smtClean="0">
                <a:solidFill>
                  <a:schemeClr val="tx1"/>
                </a:solidFill>
              </a:rPr>
              <a:t>2</a:t>
            </a:r>
            <a:r>
              <a:rPr lang="pl-PL" dirty="0" smtClean="0">
                <a:solidFill>
                  <a:schemeClr val="tx1"/>
                </a:solidFill>
              </a:rPr>
              <a:t> – 132 000 Mg/rok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7" name="Obraz 36" descr="c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1509706" cy="1509706"/>
          </a:xfrm>
          <a:prstGeom prst="rect">
            <a:avLst/>
          </a:prstGeom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 dirty="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11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24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3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pic>
        <p:nvPicPr>
          <p:cNvPr id="27" name="Obraz 26" descr="komin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915" y="4001220"/>
            <a:ext cx="1934424" cy="22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96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 bwMode="auto">
          <a:xfrm>
            <a:off x="0" y="1283782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Parametry programu</a:t>
            </a:r>
          </a:p>
          <a:p>
            <a:pPr marL="266700">
              <a:lnSpc>
                <a:spcPct val="150000"/>
              </a:lnSpc>
              <a:defRPr/>
            </a:pPr>
            <a:endParaRPr lang="pl-PL" sz="800" dirty="0" smtClean="0">
              <a:solidFill>
                <a:schemeClr val="tx1"/>
              </a:solidFill>
            </a:endParaRPr>
          </a:p>
          <a:p>
            <a:pPr marL="180975" indent="-180975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Okres wdrażania: 2014 – </a:t>
            </a:r>
            <a:r>
              <a:rPr lang="pl-PL" dirty="0" smtClean="0">
                <a:solidFill>
                  <a:schemeClr val="tx1"/>
                </a:solidFill>
              </a:rPr>
              <a:t>2022 (umowy </a:t>
            </a:r>
            <a:r>
              <a:rPr lang="pl-PL" dirty="0">
                <a:solidFill>
                  <a:schemeClr val="tx1"/>
                </a:solidFill>
              </a:rPr>
              <a:t>do 2020 r.)	</a:t>
            </a:r>
          </a:p>
          <a:p>
            <a:pPr marL="180975" indent="-180975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Budżet </a:t>
            </a:r>
            <a:r>
              <a:rPr lang="pl-PL" dirty="0">
                <a:solidFill>
                  <a:schemeClr val="tx1"/>
                </a:solidFill>
              </a:rPr>
              <a:t>: 800 mln zł:</a:t>
            </a:r>
          </a:p>
          <a:p>
            <a:pPr marL="533400" indent="-352425">
              <a:lnSpc>
                <a:spcPct val="150000"/>
              </a:lnSpc>
              <a:buClr>
                <a:srgbClr val="92D05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/>
                </a:solidFill>
              </a:rPr>
              <a:t>280 </a:t>
            </a:r>
            <a:r>
              <a:rPr lang="pl-PL" dirty="0">
                <a:solidFill>
                  <a:schemeClr val="tx1"/>
                </a:solidFill>
              </a:rPr>
              <a:t>mln zł – dotacje</a:t>
            </a:r>
          </a:p>
          <a:p>
            <a:pPr marL="533400" indent="-352425">
              <a:lnSpc>
                <a:spcPct val="150000"/>
              </a:lnSpc>
              <a:buClr>
                <a:srgbClr val="92D050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/>
                </a:solidFill>
              </a:rPr>
              <a:t>520 </a:t>
            </a:r>
            <a:r>
              <a:rPr lang="pl-PL" dirty="0">
                <a:solidFill>
                  <a:schemeClr val="tx1"/>
                </a:solidFill>
              </a:rPr>
              <a:t>mln zł – niskooprocentowane </a:t>
            </a:r>
            <a:r>
              <a:rPr lang="pl-PL" dirty="0" smtClean="0">
                <a:solidFill>
                  <a:schemeClr val="tx1"/>
                </a:solidFill>
              </a:rPr>
              <a:t>pożyczki </a:t>
            </a:r>
            <a:r>
              <a:rPr lang="pl-PL" dirty="0">
                <a:solidFill>
                  <a:schemeClr val="tx1"/>
                </a:solidFill>
              </a:rPr>
              <a:t>/ kredyty</a:t>
            </a:r>
          </a:p>
          <a:p>
            <a:pPr marL="180975" indent="-180975">
              <a:lnSpc>
                <a:spcPct val="150000"/>
              </a:lnSpc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 dirty="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11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24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pic>
        <p:nvPicPr>
          <p:cNvPr id="28" name="Obraz 27" descr="słońc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77" y="1286628"/>
            <a:ext cx="2021941" cy="201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10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 bwMode="auto">
          <a:xfrm>
            <a:off x="0" y="1285860"/>
            <a:ext cx="9144000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 marL="266700">
              <a:lnSpc>
                <a:spcPct val="150000"/>
              </a:lnSpc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Trzy ścieżki wdrażania:</a:t>
            </a:r>
            <a:endParaRPr lang="pl-PL" sz="2400" b="1" dirty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66700">
              <a:lnSpc>
                <a:spcPct val="150000"/>
              </a:lnSpc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538163" indent="-271463">
              <a:lnSpc>
                <a:spcPct val="150000"/>
              </a:lnSpc>
              <a:defRPr/>
            </a:pPr>
            <a:endParaRPr lang="pl-PL" sz="12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3" name="Prostokąt zaokrąglony 2"/>
          <p:cNvSpPr/>
          <p:nvPr/>
        </p:nvSpPr>
        <p:spPr>
          <a:xfrm>
            <a:off x="1704790" y="2924944"/>
            <a:ext cx="5963554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b="1" dirty="0" smtClean="0"/>
              <a:t>Jednostki samorządu terytorialnego</a:t>
            </a:r>
            <a:endParaRPr lang="pl-PL" sz="2400" b="1" dirty="0"/>
          </a:p>
        </p:txBody>
      </p:sp>
      <p:sp>
        <p:nvSpPr>
          <p:cNvPr id="28" name="Prostokąt zaokrąglony 27"/>
          <p:cNvSpPr/>
          <p:nvPr/>
        </p:nvSpPr>
        <p:spPr>
          <a:xfrm>
            <a:off x="1684226" y="3820066"/>
            <a:ext cx="5984117" cy="7987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b="1" dirty="0" smtClean="0"/>
              <a:t>Wojewódzkie Fundusze Ochrony Środowiska i Gospodarki Wodnej</a:t>
            </a:r>
            <a:endParaRPr lang="pl-PL" sz="2400" b="1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1727089" y="5068084"/>
            <a:ext cx="5941254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b="1" dirty="0" smtClean="0"/>
              <a:t>Banki</a:t>
            </a:r>
            <a:endParaRPr lang="pl-PL" sz="2400" b="1" dirty="0"/>
          </a:p>
        </p:txBody>
      </p:sp>
      <p:pic>
        <p:nvPicPr>
          <p:cNvPr id="30" name="Obraz 29" descr="beneficjenc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84784"/>
            <a:ext cx="1332812" cy="13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686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 marL="266700">
              <a:lnSpc>
                <a:spcPct val="150000"/>
              </a:lnSpc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Beneficjenci</a:t>
            </a:r>
          </a:p>
          <a:p>
            <a:pPr marL="538163" indent="-271463">
              <a:lnSpc>
                <a:spcPct val="150000"/>
              </a:lnSpc>
              <a:defRPr/>
            </a:pPr>
            <a:endParaRPr lang="pl-PL" sz="1200" b="1" dirty="0" smtClean="0">
              <a:solidFill>
                <a:schemeClr val="tx1"/>
              </a:solidFill>
            </a:endParaRPr>
          </a:p>
          <a:p>
            <a:pPr marL="538163" indent="-271463">
              <a:lnSpc>
                <a:spcPct val="150000"/>
              </a:lnSpc>
              <a:buClr>
                <a:schemeClr val="accent3"/>
              </a:buClr>
              <a:buSzPct val="150000"/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jednostki samorządu terytorialnego (JST) lub ich związki lub ich stowarzyszenia lub spółki </a:t>
            </a:r>
            <a:r>
              <a:rPr lang="pl-PL" dirty="0" err="1" smtClean="0">
                <a:solidFill>
                  <a:schemeClr val="tx1"/>
                </a:solidFill>
              </a:rPr>
              <a:t>jst</a:t>
            </a:r>
            <a:r>
              <a:rPr lang="pl-PL" dirty="0" smtClean="0">
                <a:solidFill>
                  <a:schemeClr val="tx1"/>
                </a:solidFill>
              </a:rPr>
              <a:t> – dla budynków należących do mieszkańców</a:t>
            </a:r>
          </a:p>
          <a:p>
            <a:pPr marL="538163" lvl="0" indent="-269875">
              <a:lnSpc>
                <a:spcPct val="150000"/>
              </a:lnSpc>
              <a:buClr>
                <a:schemeClr val="accent3"/>
              </a:buClr>
              <a:buSzPct val="150000"/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osoby fizyczne posiadające prawo do dysponowania budynkiem mieszkalnym, również w budowie</a:t>
            </a:r>
          </a:p>
          <a:p>
            <a:pPr marL="538163" lvl="0" indent="-269875">
              <a:lnSpc>
                <a:spcPct val="150000"/>
              </a:lnSpc>
              <a:buClr>
                <a:schemeClr val="accent3"/>
              </a:buClr>
              <a:buSzPct val="150000"/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wspólnoty mieszkaniowe </a:t>
            </a:r>
          </a:p>
          <a:p>
            <a:pPr marL="538163" lvl="0" indent="-269875">
              <a:lnSpc>
                <a:spcPct val="150000"/>
              </a:lnSpc>
              <a:buClr>
                <a:schemeClr val="accent3"/>
              </a:buClr>
              <a:buSzPct val="150000"/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spółdzielnie mieszkaniowe</a:t>
            </a:r>
          </a:p>
        </p:txBody>
      </p:sp>
      <p:pic>
        <p:nvPicPr>
          <p:cNvPr id="10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pic>
        <p:nvPicPr>
          <p:cNvPr id="27" name="Obraz 26" descr="MC900355409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" y="2780928"/>
            <a:ext cx="1816250" cy="15475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 bwMode="auto">
          <a:xfrm>
            <a:off x="0" y="1285860"/>
            <a:ext cx="8929718" cy="4938187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6000" rIns="108000" anchor="ctr"/>
          <a:lstStyle/>
          <a:p>
            <a:pPr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Rodzaje przedsięwzięć</a:t>
            </a:r>
          </a:p>
          <a:p>
            <a:pPr marL="266700"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271463" indent="-271463">
              <a:spcAft>
                <a:spcPts val="18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małe instalacje (ciepło) lub mikroinstalacji OZE </a:t>
            </a:r>
          </a:p>
          <a:p>
            <a:pPr marL="271463" indent="-271463">
              <a:spcAft>
                <a:spcPts val="18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do produkcji energii elektrycznej lub ciepła</a:t>
            </a:r>
          </a:p>
          <a:p>
            <a:pPr marL="271463" indent="-271463">
              <a:spcAft>
                <a:spcPts val="18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na potrzeby istniejących lub będących w budowie budynków mieszkalnych (&gt; 50 % na potrzeby mieszkaniowe)</a:t>
            </a:r>
          </a:p>
          <a:p>
            <a:pPr marL="271463" indent="-271463">
              <a:spcAft>
                <a:spcPts val="18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na własny użytek lub na sprzedaż</a:t>
            </a:r>
          </a:p>
          <a:p>
            <a:pPr marL="266700">
              <a:defRPr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609600" indent="-342900">
              <a:buAutoNum type="arabicPeriod"/>
              <a:defRPr/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D:\MONIKA\LOGA\PROSUMENT\PROSUMENT - LOGO COLOR.jpg"/>
          <p:cNvPicPr>
            <a:picLocks noChangeAspect="1" noChangeArrowheads="1"/>
          </p:cNvPicPr>
          <p:nvPr/>
        </p:nvPicPr>
        <p:blipFill>
          <a:blip r:embed="rId2" cstate="print"/>
          <a:srcRect t="5882" b="5882"/>
          <a:stretch>
            <a:fillRect/>
          </a:stretch>
        </p:blipFill>
        <p:spPr bwMode="auto">
          <a:xfrm>
            <a:off x="7858148" y="142852"/>
            <a:ext cx="1216231" cy="1012121"/>
          </a:xfrm>
          <a:prstGeom prst="rect">
            <a:avLst/>
          </a:prstGeom>
          <a:noFill/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202113" y="6615113"/>
            <a:ext cx="4181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pl-PL" sz="900">
                <a:solidFill>
                  <a:srgbClr val="7F7F7F"/>
                </a:solidFill>
              </a:rPr>
              <a:t>Narodowy Fundusz Ochrony Środowiska i Gospodarki Wodnej</a:t>
            </a:r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>
            <a:off x="8440738" y="6410325"/>
            <a:ext cx="323850" cy="376238"/>
            <a:chOff x="8429625" y="142875"/>
            <a:chExt cx="536575" cy="620713"/>
          </a:xfrm>
        </p:grpSpPr>
        <p:sp>
          <p:nvSpPr>
            <p:cNvPr id="1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429625" y="142875"/>
              <a:ext cx="5365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8429625" y="142875"/>
              <a:ext cx="536575" cy="529046"/>
            </a:xfrm>
            <a:custGeom>
              <a:avLst/>
              <a:gdLst>
                <a:gd name="T0" fmla="*/ 2147483647 w 338"/>
                <a:gd name="T1" fmla="*/ 2147483647 h 334"/>
                <a:gd name="T2" fmla="*/ 2147483647 w 338"/>
                <a:gd name="T3" fmla="*/ 2147483647 h 334"/>
                <a:gd name="T4" fmla="*/ 2147483647 w 338"/>
                <a:gd name="T5" fmla="*/ 2147483647 h 334"/>
                <a:gd name="T6" fmla="*/ 2147483647 w 338"/>
                <a:gd name="T7" fmla="*/ 2147483647 h 334"/>
                <a:gd name="T8" fmla="*/ 2147483647 w 338"/>
                <a:gd name="T9" fmla="*/ 2147483647 h 334"/>
                <a:gd name="T10" fmla="*/ 2147483647 w 338"/>
                <a:gd name="T11" fmla="*/ 2147483647 h 334"/>
                <a:gd name="T12" fmla="*/ 2147483647 w 338"/>
                <a:gd name="T13" fmla="*/ 2147483647 h 334"/>
                <a:gd name="T14" fmla="*/ 2147483647 w 338"/>
                <a:gd name="T15" fmla="*/ 2147483647 h 334"/>
                <a:gd name="T16" fmla="*/ 2147483647 w 338"/>
                <a:gd name="T17" fmla="*/ 2147483647 h 334"/>
                <a:gd name="T18" fmla="*/ 2147483647 w 338"/>
                <a:gd name="T19" fmla="*/ 2147483647 h 334"/>
                <a:gd name="T20" fmla="*/ 2147483647 w 338"/>
                <a:gd name="T21" fmla="*/ 2147483647 h 334"/>
                <a:gd name="T22" fmla="*/ 2147483647 w 338"/>
                <a:gd name="T23" fmla="*/ 2147483647 h 334"/>
                <a:gd name="T24" fmla="*/ 2147483647 w 338"/>
                <a:gd name="T25" fmla="*/ 0 h 334"/>
                <a:gd name="T26" fmla="*/ 2147483647 w 338"/>
                <a:gd name="T27" fmla="*/ 2147483647 h 334"/>
                <a:gd name="T28" fmla="*/ 2147483647 w 338"/>
                <a:gd name="T29" fmla="*/ 2147483647 h 334"/>
                <a:gd name="T30" fmla="*/ 2147483647 w 338"/>
                <a:gd name="T31" fmla="*/ 2147483647 h 334"/>
                <a:gd name="T32" fmla="*/ 2147483647 w 338"/>
                <a:gd name="T33" fmla="*/ 2147483647 h 334"/>
                <a:gd name="T34" fmla="*/ 2147483647 w 338"/>
                <a:gd name="T35" fmla="*/ 2147483647 h 334"/>
                <a:gd name="T36" fmla="*/ 2147483647 w 338"/>
                <a:gd name="T37" fmla="*/ 2147483647 h 334"/>
                <a:gd name="T38" fmla="*/ 2147483647 w 338"/>
                <a:gd name="T39" fmla="*/ 2147483647 h 334"/>
                <a:gd name="T40" fmla="*/ 2147483647 w 338"/>
                <a:gd name="T41" fmla="*/ 2147483647 h 334"/>
                <a:gd name="T42" fmla="*/ 2147483647 w 338"/>
                <a:gd name="T43" fmla="*/ 2147483647 h 334"/>
                <a:gd name="T44" fmla="*/ 2147483647 w 338"/>
                <a:gd name="T45" fmla="*/ 2147483647 h 334"/>
                <a:gd name="T46" fmla="*/ 2147483647 w 338"/>
                <a:gd name="T47" fmla="*/ 2147483647 h 334"/>
                <a:gd name="T48" fmla="*/ 0 w 338"/>
                <a:gd name="T49" fmla="*/ 2147483647 h 334"/>
                <a:gd name="T50" fmla="*/ 2147483647 w 338"/>
                <a:gd name="T51" fmla="*/ 2147483647 h 334"/>
                <a:gd name="T52" fmla="*/ 2147483647 w 338"/>
                <a:gd name="T53" fmla="*/ 2147483647 h 334"/>
                <a:gd name="T54" fmla="*/ 2147483647 w 338"/>
                <a:gd name="T55" fmla="*/ 2147483647 h 334"/>
                <a:gd name="T56" fmla="*/ 2147483647 w 338"/>
                <a:gd name="T57" fmla="*/ 2147483647 h 334"/>
                <a:gd name="T58" fmla="*/ 2147483647 w 338"/>
                <a:gd name="T59" fmla="*/ 2147483647 h 334"/>
                <a:gd name="T60" fmla="*/ 2147483647 w 338"/>
                <a:gd name="T61" fmla="*/ 2147483647 h 334"/>
                <a:gd name="T62" fmla="*/ 2147483647 w 338"/>
                <a:gd name="T63" fmla="*/ 2147483647 h 334"/>
                <a:gd name="T64" fmla="*/ 2147483647 w 338"/>
                <a:gd name="T65" fmla="*/ 2147483647 h 334"/>
                <a:gd name="T66" fmla="*/ 2147483647 w 338"/>
                <a:gd name="T67" fmla="*/ 2147483647 h 334"/>
                <a:gd name="T68" fmla="*/ 2147483647 w 338"/>
                <a:gd name="T69" fmla="*/ 2147483647 h 334"/>
                <a:gd name="T70" fmla="*/ 2147483647 w 338"/>
                <a:gd name="T71" fmla="*/ 2147483647 h 334"/>
                <a:gd name="T72" fmla="*/ 2147483647 w 338"/>
                <a:gd name="T73" fmla="*/ 2147483647 h 334"/>
                <a:gd name="T74" fmla="*/ 2147483647 w 338"/>
                <a:gd name="T75" fmla="*/ 2147483647 h 334"/>
                <a:gd name="T76" fmla="*/ 2147483647 w 338"/>
                <a:gd name="T77" fmla="*/ 2147483647 h 334"/>
                <a:gd name="T78" fmla="*/ 2147483647 w 338"/>
                <a:gd name="T79" fmla="*/ 2147483647 h 334"/>
                <a:gd name="T80" fmla="*/ 2147483647 w 338"/>
                <a:gd name="T81" fmla="*/ 2147483647 h 334"/>
                <a:gd name="T82" fmla="*/ 2147483647 w 338"/>
                <a:gd name="T83" fmla="*/ 2147483647 h 334"/>
                <a:gd name="T84" fmla="*/ 2147483647 w 338"/>
                <a:gd name="T85" fmla="*/ 2147483647 h 334"/>
                <a:gd name="T86" fmla="*/ 2147483647 w 338"/>
                <a:gd name="T87" fmla="*/ 2147483647 h 334"/>
                <a:gd name="T88" fmla="*/ 2147483647 w 338"/>
                <a:gd name="T89" fmla="*/ 2147483647 h 334"/>
                <a:gd name="T90" fmla="*/ 2147483647 w 338"/>
                <a:gd name="T91" fmla="*/ 2147483647 h 334"/>
                <a:gd name="T92" fmla="*/ 2147483647 w 338"/>
                <a:gd name="T93" fmla="*/ 2147483647 h 334"/>
                <a:gd name="T94" fmla="*/ 2147483647 w 338"/>
                <a:gd name="T95" fmla="*/ 2147483647 h 334"/>
                <a:gd name="T96" fmla="*/ 2147483647 w 338"/>
                <a:gd name="T97" fmla="*/ 2147483647 h 334"/>
                <a:gd name="T98" fmla="*/ 2147483647 w 338"/>
                <a:gd name="T99" fmla="*/ 2147483647 h 3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"/>
                <a:gd name="T151" fmla="*/ 0 h 334"/>
                <a:gd name="T152" fmla="*/ 338 w 338"/>
                <a:gd name="T153" fmla="*/ 334 h 3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" h="334">
                  <a:moveTo>
                    <a:pt x="338" y="167"/>
                  </a:moveTo>
                  <a:lnTo>
                    <a:pt x="336" y="145"/>
                  </a:lnTo>
                  <a:lnTo>
                    <a:pt x="332" y="123"/>
                  </a:lnTo>
                  <a:lnTo>
                    <a:pt x="324" y="102"/>
                  </a:lnTo>
                  <a:lnTo>
                    <a:pt x="315" y="83"/>
                  </a:lnTo>
                  <a:lnTo>
                    <a:pt x="302" y="65"/>
                  </a:lnTo>
                  <a:lnTo>
                    <a:pt x="288" y="49"/>
                  </a:lnTo>
                  <a:lnTo>
                    <a:pt x="272" y="35"/>
                  </a:lnTo>
                  <a:lnTo>
                    <a:pt x="254" y="23"/>
                  </a:lnTo>
                  <a:lnTo>
                    <a:pt x="234" y="13"/>
                  </a:lnTo>
                  <a:lnTo>
                    <a:pt x="214" y="6"/>
                  </a:lnTo>
                  <a:lnTo>
                    <a:pt x="192" y="2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4" y="6"/>
                  </a:lnTo>
                  <a:lnTo>
                    <a:pt x="104" y="13"/>
                  </a:lnTo>
                  <a:lnTo>
                    <a:pt x="84" y="23"/>
                  </a:lnTo>
                  <a:lnTo>
                    <a:pt x="66" y="35"/>
                  </a:lnTo>
                  <a:lnTo>
                    <a:pt x="50" y="49"/>
                  </a:lnTo>
                  <a:lnTo>
                    <a:pt x="36" y="65"/>
                  </a:lnTo>
                  <a:lnTo>
                    <a:pt x="23" y="83"/>
                  </a:lnTo>
                  <a:lnTo>
                    <a:pt x="14" y="102"/>
                  </a:lnTo>
                  <a:lnTo>
                    <a:pt x="6" y="123"/>
                  </a:lnTo>
                  <a:lnTo>
                    <a:pt x="2" y="145"/>
                  </a:lnTo>
                  <a:lnTo>
                    <a:pt x="0" y="167"/>
                  </a:lnTo>
                  <a:lnTo>
                    <a:pt x="2" y="190"/>
                  </a:lnTo>
                  <a:lnTo>
                    <a:pt x="6" y="212"/>
                  </a:lnTo>
                  <a:lnTo>
                    <a:pt x="14" y="232"/>
                  </a:lnTo>
                  <a:lnTo>
                    <a:pt x="23" y="251"/>
                  </a:lnTo>
                  <a:lnTo>
                    <a:pt x="36" y="269"/>
                  </a:lnTo>
                  <a:lnTo>
                    <a:pt x="50" y="285"/>
                  </a:lnTo>
                  <a:lnTo>
                    <a:pt x="66" y="299"/>
                  </a:lnTo>
                  <a:lnTo>
                    <a:pt x="84" y="311"/>
                  </a:lnTo>
                  <a:lnTo>
                    <a:pt x="104" y="321"/>
                  </a:lnTo>
                  <a:lnTo>
                    <a:pt x="124" y="328"/>
                  </a:lnTo>
                  <a:lnTo>
                    <a:pt x="146" y="333"/>
                  </a:lnTo>
                  <a:lnTo>
                    <a:pt x="169" y="334"/>
                  </a:lnTo>
                  <a:lnTo>
                    <a:pt x="192" y="333"/>
                  </a:lnTo>
                  <a:lnTo>
                    <a:pt x="214" y="328"/>
                  </a:lnTo>
                  <a:lnTo>
                    <a:pt x="234" y="321"/>
                  </a:lnTo>
                  <a:lnTo>
                    <a:pt x="254" y="311"/>
                  </a:lnTo>
                  <a:lnTo>
                    <a:pt x="272" y="299"/>
                  </a:lnTo>
                  <a:lnTo>
                    <a:pt x="288" y="285"/>
                  </a:lnTo>
                  <a:lnTo>
                    <a:pt x="302" y="269"/>
                  </a:lnTo>
                  <a:lnTo>
                    <a:pt x="315" y="251"/>
                  </a:lnTo>
                  <a:lnTo>
                    <a:pt x="324" y="232"/>
                  </a:lnTo>
                  <a:lnTo>
                    <a:pt x="332" y="212"/>
                  </a:lnTo>
                  <a:lnTo>
                    <a:pt x="336" y="190"/>
                  </a:lnTo>
                  <a:lnTo>
                    <a:pt x="338" y="167"/>
                  </a:lnTo>
                  <a:close/>
                </a:path>
              </a:pathLst>
            </a:custGeom>
            <a:solidFill>
              <a:srgbClr val="C8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655828" y="200494"/>
              <a:ext cx="84169" cy="563094"/>
            </a:xfrm>
            <a:custGeom>
              <a:avLst/>
              <a:gdLst>
                <a:gd name="T0" fmla="*/ 2147483647 w 52"/>
                <a:gd name="T1" fmla="*/ 0 h 354"/>
                <a:gd name="T2" fmla="*/ 2147483647 w 52"/>
                <a:gd name="T3" fmla="*/ 2147483647 h 354"/>
                <a:gd name="T4" fmla="*/ 2147483647 w 52"/>
                <a:gd name="T5" fmla="*/ 2147483647 h 354"/>
                <a:gd name="T6" fmla="*/ 2147483647 w 52"/>
                <a:gd name="T7" fmla="*/ 2147483647 h 354"/>
                <a:gd name="T8" fmla="*/ 2147483647 w 52"/>
                <a:gd name="T9" fmla="*/ 2147483647 h 354"/>
                <a:gd name="T10" fmla="*/ 2147483647 w 52"/>
                <a:gd name="T11" fmla="*/ 2147483647 h 354"/>
                <a:gd name="T12" fmla="*/ 2147483647 w 52"/>
                <a:gd name="T13" fmla="*/ 2147483647 h 354"/>
                <a:gd name="T14" fmla="*/ 2147483647 w 52"/>
                <a:gd name="T15" fmla="*/ 2147483647 h 354"/>
                <a:gd name="T16" fmla="*/ 2147483647 w 52"/>
                <a:gd name="T17" fmla="*/ 2147483647 h 354"/>
                <a:gd name="T18" fmla="*/ 2147483647 w 52"/>
                <a:gd name="T19" fmla="*/ 2147483647 h 354"/>
                <a:gd name="T20" fmla="*/ 2147483647 w 52"/>
                <a:gd name="T21" fmla="*/ 2147483647 h 354"/>
                <a:gd name="T22" fmla="*/ 2147483647 w 52"/>
                <a:gd name="T23" fmla="*/ 2147483647 h 354"/>
                <a:gd name="T24" fmla="*/ 2147483647 w 52"/>
                <a:gd name="T25" fmla="*/ 2147483647 h 354"/>
                <a:gd name="T26" fmla="*/ 2147483647 w 52"/>
                <a:gd name="T27" fmla="*/ 2147483647 h 354"/>
                <a:gd name="T28" fmla="*/ 2147483647 w 52"/>
                <a:gd name="T29" fmla="*/ 2147483647 h 354"/>
                <a:gd name="T30" fmla="*/ 2147483647 w 52"/>
                <a:gd name="T31" fmla="*/ 2147483647 h 354"/>
                <a:gd name="T32" fmla="*/ 2147483647 w 52"/>
                <a:gd name="T33" fmla="*/ 2147483647 h 354"/>
                <a:gd name="T34" fmla="*/ 2147483647 w 52"/>
                <a:gd name="T35" fmla="*/ 2147483647 h 354"/>
                <a:gd name="T36" fmla="*/ 2147483647 w 52"/>
                <a:gd name="T37" fmla="*/ 2147483647 h 354"/>
                <a:gd name="T38" fmla="*/ 2147483647 w 52"/>
                <a:gd name="T39" fmla="*/ 2147483647 h 354"/>
                <a:gd name="T40" fmla="*/ 2147483647 w 52"/>
                <a:gd name="T41" fmla="*/ 2147483647 h 354"/>
                <a:gd name="T42" fmla="*/ 2147483647 w 52"/>
                <a:gd name="T43" fmla="*/ 2147483647 h 354"/>
                <a:gd name="T44" fmla="*/ 2147483647 w 52"/>
                <a:gd name="T45" fmla="*/ 2147483647 h 354"/>
                <a:gd name="T46" fmla="*/ 2147483647 w 52"/>
                <a:gd name="T47" fmla="*/ 2147483647 h 354"/>
                <a:gd name="T48" fmla="*/ 2147483647 w 52"/>
                <a:gd name="T49" fmla="*/ 2147483647 h 354"/>
                <a:gd name="T50" fmla="*/ 2147483647 w 52"/>
                <a:gd name="T51" fmla="*/ 2147483647 h 354"/>
                <a:gd name="T52" fmla="*/ 2147483647 w 52"/>
                <a:gd name="T53" fmla="*/ 2147483647 h 354"/>
                <a:gd name="T54" fmla="*/ 2147483647 w 52"/>
                <a:gd name="T55" fmla="*/ 2147483647 h 354"/>
                <a:gd name="T56" fmla="*/ 0 w 52"/>
                <a:gd name="T57" fmla="*/ 2147483647 h 354"/>
                <a:gd name="T58" fmla="*/ 2147483647 w 52"/>
                <a:gd name="T59" fmla="*/ 0 h 354"/>
                <a:gd name="T60" fmla="*/ 2147483647 w 52"/>
                <a:gd name="T61" fmla="*/ 0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354"/>
                <a:gd name="T95" fmla="*/ 52 w 52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354">
                  <a:moveTo>
                    <a:pt x="26" y="0"/>
                  </a:moveTo>
                  <a:lnTo>
                    <a:pt x="52" y="26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354"/>
                  </a:lnTo>
                  <a:lnTo>
                    <a:pt x="19" y="354"/>
                  </a:lnTo>
                  <a:lnTo>
                    <a:pt x="19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434886" y="255494"/>
              <a:ext cx="241985" cy="508094"/>
            </a:xfrm>
            <a:custGeom>
              <a:avLst/>
              <a:gdLst>
                <a:gd name="T0" fmla="*/ 2147483647 w 151"/>
                <a:gd name="T1" fmla="*/ 2147483647 h 320"/>
                <a:gd name="T2" fmla="*/ 2147483647 w 151"/>
                <a:gd name="T3" fmla="*/ 2147483647 h 320"/>
                <a:gd name="T4" fmla="*/ 2147483647 w 151"/>
                <a:gd name="T5" fmla="*/ 2147483647 h 320"/>
                <a:gd name="T6" fmla="*/ 2147483647 w 151"/>
                <a:gd name="T7" fmla="*/ 2147483647 h 320"/>
                <a:gd name="T8" fmla="*/ 2147483647 w 151"/>
                <a:gd name="T9" fmla="*/ 2147483647 h 320"/>
                <a:gd name="T10" fmla="*/ 2147483647 w 151"/>
                <a:gd name="T11" fmla="*/ 2147483647 h 320"/>
                <a:gd name="T12" fmla="*/ 2147483647 w 151"/>
                <a:gd name="T13" fmla="*/ 2147483647 h 320"/>
                <a:gd name="T14" fmla="*/ 2147483647 w 151"/>
                <a:gd name="T15" fmla="*/ 2147483647 h 320"/>
                <a:gd name="T16" fmla="*/ 2147483647 w 151"/>
                <a:gd name="T17" fmla="*/ 2147483647 h 320"/>
                <a:gd name="T18" fmla="*/ 2147483647 w 151"/>
                <a:gd name="T19" fmla="*/ 2147483647 h 320"/>
                <a:gd name="T20" fmla="*/ 2147483647 w 151"/>
                <a:gd name="T21" fmla="*/ 2147483647 h 320"/>
                <a:gd name="T22" fmla="*/ 2147483647 w 151"/>
                <a:gd name="T23" fmla="*/ 2147483647 h 320"/>
                <a:gd name="T24" fmla="*/ 2147483647 w 151"/>
                <a:gd name="T25" fmla="*/ 2147483647 h 320"/>
                <a:gd name="T26" fmla="*/ 2147483647 w 151"/>
                <a:gd name="T27" fmla="*/ 2147483647 h 320"/>
                <a:gd name="T28" fmla="*/ 2147483647 w 151"/>
                <a:gd name="T29" fmla="*/ 2147483647 h 320"/>
                <a:gd name="T30" fmla="*/ 2147483647 w 151"/>
                <a:gd name="T31" fmla="*/ 2147483647 h 320"/>
                <a:gd name="T32" fmla="*/ 2147483647 w 151"/>
                <a:gd name="T33" fmla="*/ 2147483647 h 320"/>
                <a:gd name="T34" fmla="*/ 2147483647 w 151"/>
                <a:gd name="T35" fmla="*/ 2147483647 h 320"/>
                <a:gd name="T36" fmla="*/ 2147483647 w 151"/>
                <a:gd name="T37" fmla="*/ 2147483647 h 320"/>
                <a:gd name="T38" fmla="*/ 2147483647 w 151"/>
                <a:gd name="T39" fmla="*/ 2147483647 h 320"/>
                <a:gd name="T40" fmla="*/ 2147483647 w 151"/>
                <a:gd name="T41" fmla="*/ 2147483647 h 320"/>
                <a:gd name="T42" fmla="*/ 2147483647 w 151"/>
                <a:gd name="T43" fmla="*/ 2147483647 h 320"/>
                <a:gd name="T44" fmla="*/ 2147483647 w 151"/>
                <a:gd name="T45" fmla="*/ 2147483647 h 320"/>
                <a:gd name="T46" fmla="*/ 2147483647 w 151"/>
                <a:gd name="T47" fmla="*/ 2147483647 h 320"/>
                <a:gd name="T48" fmla="*/ 2147483647 w 151"/>
                <a:gd name="T49" fmla="*/ 2147483647 h 320"/>
                <a:gd name="T50" fmla="*/ 2147483647 w 151"/>
                <a:gd name="T51" fmla="*/ 2147483647 h 320"/>
                <a:gd name="T52" fmla="*/ 2147483647 w 151"/>
                <a:gd name="T53" fmla="*/ 2147483647 h 320"/>
                <a:gd name="T54" fmla="*/ 2147483647 w 151"/>
                <a:gd name="T55" fmla="*/ 2147483647 h 320"/>
                <a:gd name="T56" fmla="*/ 2147483647 w 151"/>
                <a:gd name="T57" fmla="*/ 2147483647 h 320"/>
                <a:gd name="T58" fmla="*/ 2147483647 w 151"/>
                <a:gd name="T59" fmla="*/ 2147483647 h 320"/>
                <a:gd name="T60" fmla="*/ 2147483647 w 151"/>
                <a:gd name="T61" fmla="*/ 2147483647 h 320"/>
                <a:gd name="T62" fmla="*/ 2147483647 w 151"/>
                <a:gd name="T63" fmla="*/ 2147483647 h 320"/>
                <a:gd name="T64" fmla="*/ 2147483647 w 151"/>
                <a:gd name="T65" fmla="*/ 2147483647 h 320"/>
                <a:gd name="T66" fmla="*/ 2147483647 w 151"/>
                <a:gd name="T67" fmla="*/ 2147483647 h 320"/>
                <a:gd name="T68" fmla="*/ 2147483647 w 151"/>
                <a:gd name="T69" fmla="*/ 2147483647 h 320"/>
                <a:gd name="T70" fmla="*/ 2147483647 w 151"/>
                <a:gd name="T71" fmla="*/ 2147483647 h 320"/>
                <a:gd name="T72" fmla="*/ 2147483647 w 151"/>
                <a:gd name="T73" fmla="*/ 2147483647 h 320"/>
                <a:gd name="T74" fmla="*/ 2147483647 w 151"/>
                <a:gd name="T75" fmla="*/ 2147483647 h 320"/>
                <a:gd name="T76" fmla="*/ 2147483647 w 151"/>
                <a:gd name="T77" fmla="*/ 2147483647 h 320"/>
                <a:gd name="T78" fmla="*/ 2147483647 w 151"/>
                <a:gd name="T79" fmla="*/ 2147483647 h 320"/>
                <a:gd name="T80" fmla="*/ 2147483647 w 151"/>
                <a:gd name="T81" fmla="*/ 2147483647 h 320"/>
                <a:gd name="T82" fmla="*/ 2147483647 w 151"/>
                <a:gd name="T83" fmla="*/ 2147483647 h 320"/>
                <a:gd name="T84" fmla="*/ 2147483647 w 151"/>
                <a:gd name="T85" fmla="*/ 2147483647 h 320"/>
                <a:gd name="T86" fmla="*/ 2147483647 w 151"/>
                <a:gd name="T87" fmla="*/ 2147483647 h 320"/>
                <a:gd name="T88" fmla="*/ 2147483647 w 151"/>
                <a:gd name="T89" fmla="*/ 2147483647 h 320"/>
                <a:gd name="T90" fmla="*/ 2147483647 w 151"/>
                <a:gd name="T91" fmla="*/ 2147483647 h 320"/>
                <a:gd name="T92" fmla="*/ 2147483647 w 151"/>
                <a:gd name="T93" fmla="*/ 2147483647 h 320"/>
                <a:gd name="T94" fmla="*/ 2147483647 w 151"/>
                <a:gd name="T95" fmla="*/ 2147483647 h 320"/>
                <a:gd name="T96" fmla="*/ 2147483647 w 151"/>
                <a:gd name="T97" fmla="*/ 2147483647 h 320"/>
                <a:gd name="T98" fmla="*/ 2147483647 w 151"/>
                <a:gd name="T99" fmla="*/ 2147483647 h 320"/>
                <a:gd name="T100" fmla="*/ 2147483647 w 151"/>
                <a:gd name="T101" fmla="*/ 2147483647 h 320"/>
                <a:gd name="T102" fmla="*/ 2147483647 w 151"/>
                <a:gd name="T103" fmla="*/ 2147483647 h 320"/>
                <a:gd name="T104" fmla="*/ 2147483647 w 151"/>
                <a:gd name="T105" fmla="*/ 2147483647 h 320"/>
                <a:gd name="T106" fmla="*/ 2147483647 w 151"/>
                <a:gd name="T107" fmla="*/ 2147483647 h 320"/>
                <a:gd name="T108" fmla="*/ 2147483647 w 151"/>
                <a:gd name="T109" fmla="*/ 2147483647 h 320"/>
                <a:gd name="T110" fmla="*/ 2147483647 w 151"/>
                <a:gd name="T111" fmla="*/ 0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320"/>
                <a:gd name="T170" fmla="*/ 151 w 151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320">
                  <a:moveTo>
                    <a:pt x="131" y="0"/>
                  </a:moveTo>
                  <a:lnTo>
                    <a:pt x="141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3"/>
                  </a:lnTo>
                  <a:lnTo>
                    <a:pt x="151" y="40"/>
                  </a:lnTo>
                  <a:lnTo>
                    <a:pt x="151" y="48"/>
                  </a:lnTo>
                  <a:lnTo>
                    <a:pt x="151" y="58"/>
                  </a:lnTo>
                  <a:lnTo>
                    <a:pt x="151" y="320"/>
                  </a:lnTo>
                  <a:lnTo>
                    <a:pt x="150" y="319"/>
                  </a:lnTo>
                  <a:lnTo>
                    <a:pt x="149" y="318"/>
                  </a:lnTo>
                  <a:lnTo>
                    <a:pt x="148" y="317"/>
                  </a:lnTo>
                  <a:lnTo>
                    <a:pt x="147" y="317"/>
                  </a:lnTo>
                  <a:lnTo>
                    <a:pt x="146" y="316"/>
                  </a:lnTo>
                  <a:lnTo>
                    <a:pt x="145" y="316"/>
                  </a:lnTo>
                  <a:lnTo>
                    <a:pt x="143" y="315"/>
                  </a:lnTo>
                  <a:lnTo>
                    <a:pt x="142" y="315"/>
                  </a:lnTo>
                  <a:lnTo>
                    <a:pt x="141" y="314"/>
                  </a:lnTo>
                  <a:lnTo>
                    <a:pt x="140" y="314"/>
                  </a:lnTo>
                  <a:lnTo>
                    <a:pt x="139" y="314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6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2" y="316"/>
                  </a:lnTo>
                  <a:lnTo>
                    <a:pt x="130" y="317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1" y="319"/>
                  </a:lnTo>
                  <a:lnTo>
                    <a:pt x="118" y="320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0" y="319"/>
                  </a:lnTo>
                  <a:lnTo>
                    <a:pt x="108" y="318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3" y="316"/>
                  </a:lnTo>
                  <a:lnTo>
                    <a:pt x="102" y="315"/>
                  </a:lnTo>
                  <a:lnTo>
                    <a:pt x="100" y="315"/>
                  </a:lnTo>
                  <a:lnTo>
                    <a:pt x="99" y="314"/>
                  </a:lnTo>
                  <a:lnTo>
                    <a:pt x="97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2" y="314"/>
                  </a:lnTo>
                  <a:lnTo>
                    <a:pt x="91" y="315"/>
                  </a:lnTo>
                  <a:lnTo>
                    <a:pt x="90" y="315"/>
                  </a:lnTo>
                  <a:lnTo>
                    <a:pt x="88" y="316"/>
                  </a:lnTo>
                  <a:lnTo>
                    <a:pt x="87" y="316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2" y="318"/>
                  </a:lnTo>
                  <a:lnTo>
                    <a:pt x="80" y="319"/>
                  </a:lnTo>
                  <a:lnTo>
                    <a:pt x="77" y="319"/>
                  </a:lnTo>
                  <a:lnTo>
                    <a:pt x="74" y="319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4" y="318"/>
                  </a:lnTo>
                  <a:lnTo>
                    <a:pt x="62" y="317"/>
                  </a:lnTo>
                  <a:lnTo>
                    <a:pt x="61" y="317"/>
                  </a:lnTo>
                  <a:lnTo>
                    <a:pt x="59" y="316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5" y="314"/>
                  </a:lnTo>
                  <a:lnTo>
                    <a:pt x="53" y="314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6" y="314"/>
                  </a:lnTo>
                  <a:lnTo>
                    <a:pt x="45" y="315"/>
                  </a:lnTo>
                  <a:lnTo>
                    <a:pt x="43" y="315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8"/>
                  </a:lnTo>
                  <a:lnTo>
                    <a:pt x="35" y="318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1" y="320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6" y="319"/>
                  </a:lnTo>
                  <a:lnTo>
                    <a:pt x="25" y="318"/>
                  </a:lnTo>
                  <a:lnTo>
                    <a:pt x="23" y="318"/>
                  </a:lnTo>
                  <a:lnTo>
                    <a:pt x="21" y="317"/>
                  </a:lnTo>
                  <a:lnTo>
                    <a:pt x="20" y="316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5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5"/>
                  </a:lnTo>
                  <a:lnTo>
                    <a:pt x="6" y="315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3" y="317"/>
                  </a:lnTo>
                  <a:lnTo>
                    <a:pt x="2" y="318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9" y="304"/>
                  </a:lnTo>
                  <a:lnTo>
                    <a:pt x="10" y="303"/>
                  </a:lnTo>
                  <a:lnTo>
                    <a:pt x="12" y="303"/>
                  </a:lnTo>
                  <a:lnTo>
                    <a:pt x="13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8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3" y="307"/>
                  </a:lnTo>
                  <a:lnTo>
                    <a:pt x="25" y="308"/>
                  </a:lnTo>
                  <a:lnTo>
                    <a:pt x="26" y="308"/>
                  </a:lnTo>
                  <a:lnTo>
                    <a:pt x="28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6" y="308"/>
                  </a:lnTo>
                  <a:lnTo>
                    <a:pt x="37" y="308"/>
                  </a:lnTo>
                  <a:lnTo>
                    <a:pt x="39" y="307"/>
                  </a:lnTo>
                  <a:lnTo>
                    <a:pt x="41" y="306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8" y="304"/>
                  </a:lnTo>
                  <a:lnTo>
                    <a:pt x="60" y="305"/>
                  </a:lnTo>
                  <a:lnTo>
                    <a:pt x="62" y="306"/>
                  </a:lnTo>
                  <a:lnTo>
                    <a:pt x="63" y="306"/>
                  </a:lnTo>
                  <a:lnTo>
                    <a:pt x="65" y="307"/>
                  </a:lnTo>
                  <a:lnTo>
                    <a:pt x="67" y="308"/>
                  </a:lnTo>
                  <a:lnTo>
                    <a:pt x="68" y="308"/>
                  </a:lnTo>
                  <a:lnTo>
                    <a:pt x="70" y="309"/>
                  </a:lnTo>
                  <a:lnTo>
                    <a:pt x="72" y="309"/>
                  </a:lnTo>
                  <a:lnTo>
                    <a:pt x="74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80" y="308"/>
                  </a:lnTo>
                  <a:lnTo>
                    <a:pt x="82" y="308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7" y="306"/>
                  </a:lnTo>
                  <a:lnTo>
                    <a:pt x="89" y="305"/>
                  </a:lnTo>
                  <a:lnTo>
                    <a:pt x="91" y="305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1" y="305"/>
                  </a:lnTo>
                  <a:lnTo>
                    <a:pt x="103" y="305"/>
                  </a:lnTo>
                  <a:lnTo>
                    <a:pt x="105" y="306"/>
                  </a:lnTo>
                  <a:lnTo>
                    <a:pt x="106" y="307"/>
                  </a:lnTo>
                  <a:lnTo>
                    <a:pt x="108" y="308"/>
                  </a:lnTo>
                  <a:lnTo>
                    <a:pt x="110" y="308"/>
                  </a:lnTo>
                  <a:lnTo>
                    <a:pt x="111" y="309"/>
                  </a:lnTo>
                  <a:lnTo>
                    <a:pt x="113" y="310"/>
                  </a:lnTo>
                  <a:lnTo>
                    <a:pt x="115" y="310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1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8"/>
                  </a:lnTo>
                  <a:lnTo>
                    <a:pt x="124" y="308"/>
                  </a:lnTo>
                  <a:lnTo>
                    <a:pt x="125" y="307"/>
                  </a:lnTo>
                  <a:lnTo>
                    <a:pt x="126" y="307"/>
                  </a:lnTo>
                  <a:lnTo>
                    <a:pt x="127" y="306"/>
                  </a:lnTo>
                  <a:lnTo>
                    <a:pt x="128" y="305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4"/>
                  </a:lnTo>
                  <a:lnTo>
                    <a:pt x="137" y="73"/>
                  </a:lnTo>
                  <a:lnTo>
                    <a:pt x="137" y="70"/>
                  </a:lnTo>
                  <a:lnTo>
                    <a:pt x="137" y="68"/>
                  </a:lnTo>
                  <a:lnTo>
                    <a:pt x="136" y="66"/>
                  </a:lnTo>
                  <a:lnTo>
                    <a:pt x="135" y="64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8"/>
                  </a:lnTo>
                  <a:lnTo>
                    <a:pt x="129" y="56"/>
                  </a:lnTo>
                  <a:lnTo>
                    <a:pt x="127" y="54"/>
                  </a:lnTo>
                  <a:lnTo>
                    <a:pt x="125" y="52"/>
                  </a:lnTo>
                  <a:lnTo>
                    <a:pt x="122" y="50"/>
                  </a:lnTo>
                  <a:lnTo>
                    <a:pt x="119" y="47"/>
                  </a:lnTo>
                  <a:lnTo>
                    <a:pt x="10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434886" y="313113"/>
              <a:ext cx="207790" cy="419046"/>
            </a:xfrm>
            <a:custGeom>
              <a:avLst/>
              <a:gdLst>
                <a:gd name="T0" fmla="*/ 2147483647 w 131"/>
                <a:gd name="T1" fmla="*/ 2147483647 h 265"/>
                <a:gd name="T2" fmla="*/ 2147483647 w 131"/>
                <a:gd name="T3" fmla="*/ 2147483647 h 265"/>
                <a:gd name="T4" fmla="*/ 2147483647 w 131"/>
                <a:gd name="T5" fmla="*/ 2147483647 h 265"/>
                <a:gd name="T6" fmla="*/ 2147483647 w 131"/>
                <a:gd name="T7" fmla="*/ 2147483647 h 265"/>
                <a:gd name="T8" fmla="*/ 2147483647 w 131"/>
                <a:gd name="T9" fmla="*/ 2147483647 h 265"/>
                <a:gd name="T10" fmla="*/ 2147483647 w 131"/>
                <a:gd name="T11" fmla="*/ 2147483647 h 265"/>
                <a:gd name="T12" fmla="*/ 2147483647 w 131"/>
                <a:gd name="T13" fmla="*/ 2147483647 h 265"/>
                <a:gd name="T14" fmla="*/ 2147483647 w 131"/>
                <a:gd name="T15" fmla="*/ 2147483647 h 265"/>
                <a:gd name="T16" fmla="*/ 2147483647 w 131"/>
                <a:gd name="T17" fmla="*/ 2147483647 h 265"/>
                <a:gd name="T18" fmla="*/ 2147483647 w 131"/>
                <a:gd name="T19" fmla="*/ 2147483647 h 265"/>
                <a:gd name="T20" fmla="*/ 2147483647 w 131"/>
                <a:gd name="T21" fmla="*/ 2147483647 h 265"/>
                <a:gd name="T22" fmla="*/ 2147483647 w 131"/>
                <a:gd name="T23" fmla="*/ 2147483647 h 265"/>
                <a:gd name="T24" fmla="*/ 2147483647 w 131"/>
                <a:gd name="T25" fmla="*/ 2147483647 h 265"/>
                <a:gd name="T26" fmla="*/ 2147483647 w 131"/>
                <a:gd name="T27" fmla="*/ 2147483647 h 265"/>
                <a:gd name="T28" fmla="*/ 2147483647 w 131"/>
                <a:gd name="T29" fmla="*/ 2147483647 h 265"/>
                <a:gd name="T30" fmla="*/ 2147483647 w 131"/>
                <a:gd name="T31" fmla="*/ 2147483647 h 265"/>
                <a:gd name="T32" fmla="*/ 2147483647 w 131"/>
                <a:gd name="T33" fmla="*/ 2147483647 h 265"/>
                <a:gd name="T34" fmla="*/ 2147483647 w 131"/>
                <a:gd name="T35" fmla="*/ 2147483647 h 265"/>
                <a:gd name="T36" fmla="*/ 2147483647 w 131"/>
                <a:gd name="T37" fmla="*/ 2147483647 h 265"/>
                <a:gd name="T38" fmla="*/ 2147483647 w 131"/>
                <a:gd name="T39" fmla="*/ 2147483647 h 265"/>
                <a:gd name="T40" fmla="*/ 2147483647 w 131"/>
                <a:gd name="T41" fmla="*/ 2147483647 h 265"/>
                <a:gd name="T42" fmla="*/ 2147483647 w 131"/>
                <a:gd name="T43" fmla="*/ 2147483647 h 265"/>
                <a:gd name="T44" fmla="*/ 2147483647 w 131"/>
                <a:gd name="T45" fmla="*/ 2147483647 h 265"/>
                <a:gd name="T46" fmla="*/ 2147483647 w 131"/>
                <a:gd name="T47" fmla="*/ 2147483647 h 265"/>
                <a:gd name="T48" fmla="*/ 2147483647 w 131"/>
                <a:gd name="T49" fmla="*/ 2147483647 h 265"/>
                <a:gd name="T50" fmla="*/ 2147483647 w 131"/>
                <a:gd name="T51" fmla="*/ 2147483647 h 265"/>
                <a:gd name="T52" fmla="*/ 2147483647 w 131"/>
                <a:gd name="T53" fmla="*/ 2147483647 h 265"/>
                <a:gd name="T54" fmla="*/ 2147483647 w 131"/>
                <a:gd name="T55" fmla="*/ 2147483647 h 265"/>
                <a:gd name="T56" fmla="*/ 2147483647 w 131"/>
                <a:gd name="T57" fmla="*/ 2147483647 h 265"/>
                <a:gd name="T58" fmla="*/ 2147483647 w 131"/>
                <a:gd name="T59" fmla="*/ 2147483647 h 265"/>
                <a:gd name="T60" fmla="*/ 2147483647 w 131"/>
                <a:gd name="T61" fmla="*/ 2147483647 h 265"/>
                <a:gd name="T62" fmla="*/ 2147483647 w 131"/>
                <a:gd name="T63" fmla="*/ 2147483647 h 265"/>
                <a:gd name="T64" fmla="*/ 2147483647 w 131"/>
                <a:gd name="T65" fmla="*/ 2147483647 h 265"/>
                <a:gd name="T66" fmla="*/ 2147483647 w 131"/>
                <a:gd name="T67" fmla="*/ 2147483647 h 265"/>
                <a:gd name="T68" fmla="*/ 2147483647 w 131"/>
                <a:gd name="T69" fmla="*/ 2147483647 h 265"/>
                <a:gd name="T70" fmla="*/ 2147483647 w 131"/>
                <a:gd name="T71" fmla="*/ 2147483647 h 265"/>
                <a:gd name="T72" fmla="*/ 2147483647 w 131"/>
                <a:gd name="T73" fmla="*/ 2147483647 h 265"/>
                <a:gd name="T74" fmla="*/ 2147483647 w 131"/>
                <a:gd name="T75" fmla="*/ 2147483647 h 265"/>
                <a:gd name="T76" fmla="*/ 2147483647 w 131"/>
                <a:gd name="T77" fmla="*/ 2147483647 h 265"/>
                <a:gd name="T78" fmla="*/ 2147483647 w 131"/>
                <a:gd name="T79" fmla="*/ 2147483647 h 265"/>
                <a:gd name="T80" fmla="*/ 2147483647 w 131"/>
                <a:gd name="T81" fmla="*/ 2147483647 h 265"/>
                <a:gd name="T82" fmla="*/ 2147483647 w 131"/>
                <a:gd name="T83" fmla="*/ 2147483647 h 265"/>
                <a:gd name="T84" fmla="*/ 2147483647 w 131"/>
                <a:gd name="T85" fmla="*/ 2147483647 h 265"/>
                <a:gd name="T86" fmla="*/ 2147483647 w 131"/>
                <a:gd name="T87" fmla="*/ 2147483647 h 265"/>
                <a:gd name="T88" fmla="*/ 2147483647 w 131"/>
                <a:gd name="T89" fmla="*/ 2147483647 h 265"/>
                <a:gd name="T90" fmla="*/ 2147483647 w 131"/>
                <a:gd name="T91" fmla="*/ 2147483647 h 265"/>
                <a:gd name="T92" fmla="*/ 2147483647 w 131"/>
                <a:gd name="T93" fmla="*/ 2147483647 h 265"/>
                <a:gd name="T94" fmla="*/ 2147483647 w 131"/>
                <a:gd name="T95" fmla="*/ 2147483647 h 265"/>
                <a:gd name="T96" fmla="*/ 2147483647 w 131"/>
                <a:gd name="T97" fmla="*/ 2147483647 h 265"/>
                <a:gd name="T98" fmla="*/ 0 w 131"/>
                <a:gd name="T99" fmla="*/ 2147483647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265"/>
                <a:gd name="T152" fmla="*/ 131 w 131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265">
                  <a:moveTo>
                    <a:pt x="0" y="262"/>
                  </a:moveTo>
                  <a:lnTo>
                    <a:pt x="0" y="251"/>
                  </a:lnTo>
                  <a:lnTo>
                    <a:pt x="1" y="251"/>
                  </a:lnTo>
                  <a:lnTo>
                    <a:pt x="2" y="252"/>
                  </a:lnTo>
                  <a:lnTo>
                    <a:pt x="3" y="252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6" y="254"/>
                  </a:lnTo>
                  <a:lnTo>
                    <a:pt x="7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10" y="254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4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9" y="249"/>
                  </a:lnTo>
                  <a:lnTo>
                    <a:pt x="31" y="249"/>
                  </a:lnTo>
                  <a:lnTo>
                    <a:pt x="34" y="249"/>
                  </a:lnTo>
                  <a:lnTo>
                    <a:pt x="36" y="249"/>
                  </a:lnTo>
                  <a:lnTo>
                    <a:pt x="38" y="249"/>
                  </a:lnTo>
                  <a:lnTo>
                    <a:pt x="40" y="250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52"/>
                  </a:lnTo>
                  <a:lnTo>
                    <a:pt x="46" y="253"/>
                  </a:lnTo>
                  <a:lnTo>
                    <a:pt x="48" y="253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6" y="254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1" y="253"/>
                  </a:lnTo>
                  <a:lnTo>
                    <a:pt x="63" y="252"/>
                  </a:lnTo>
                  <a:lnTo>
                    <a:pt x="65" y="252"/>
                  </a:lnTo>
                  <a:lnTo>
                    <a:pt x="67" y="251"/>
                  </a:lnTo>
                  <a:lnTo>
                    <a:pt x="69" y="250"/>
                  </a:lnTo>
                  <a:lnTo>
                    <a:pt x="70" y="250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6" y="249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0"/>
                  </a:lnTo>
                  <a:lnTo>
                    <a:pt x="83" y="250"/>
                  </a:lnTo>
                  <a:lnTo>
                    <a:pt x="84" y="251"/>
                  </a:lnTo>
                  <a:lnTo>
                    <a:pt x="86" y="252"/>
                  </a:lnTo>
                  <a:lnTo>
                    <a:pt x="88" y="253"/>
                  </a:lnTo>
                  <a:lnTo>
                    <a:pt x="89" y="254"/>
                  </a:lnTo>
                  <a:lnTo>
                    <a:pt x="91" y="254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8" y="255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3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6" y="251"/>
                  </a:lnTo>
                  <a:lnTo>
                    <a:pt x="107" y="250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11" y="249"/>
                  </a:lnTo>
                  <a:lnTo>
                    <a:pt x="112" y="249"/>
                  </a:lnTo>
                  <a:lnTo>
                    <a:pt x="113" y="249"/>
                  </a:lnTo>
                  <a:lnTo>
                    <a:pt x="114" y="249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7" y="249"/>
                  </a:lnTo>
                  <a:lnTo>
                    <a:pt x="117" y="118"/>
                  </a:lnTo>
                  <a:lnTo>
                    <a:pt x="117" y="109"/>
                  </a:lnTo>
                  <a:lnTo>
                    <a:pt x="117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6" y="84"/>
                  </a:lnTo>
                  <a:lnTo>
                    <a:pt x="115" y="80"/>
                  </a:lnTo>
                  <a:lnTo>
                    <a:pt x="114" y="76"/>
                  </a:lnTo>
                  <a:lnTo>
                    <a:pt x="112" y="73"/>
                  </a:lnTo>
                  <a:lnTo>
                    <a:pt x="111" y="70"/>
                  </a:lnTo>
                  <a:lnTo>
                    <a:pt x="108" y="67"/>
                  </a:lnTo>
                  <a:lnTo>
                    <a:pt x="105" y="64"/>
                  </a:lnTo>
                  <a:lnTo>
                    <a:pt x="102" y="60"/>
                  </a:lnTo>
                  <a:lnTo>
                    <a:pt x="68" y="27"/>
                  </a:lnTo>
                  <a:lnTo>
                    <a:pt x="96" y="0"/>
                  </a:lnTo>
                  <a:lnTo>
                    <a:pt x="119" y="22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9"/>
                  </a:lnTo>
                  <a:lnTo>
                    <a:pt x="127" y="31"/>
                  </a:lnTo>
                  <a:lnTo>
                    <a:pt x="128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0" y="40"/>
                  </a:lnTo>
                  <a:lnTo>
                    <a:pt x="130" y="44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265"/>
                  </a:lnTo>
                  <a:lnTo>
                    <a:pt x="130" y="264"/>
                  </a:lnTo>
                  <a:lnTo>
                    <a:pt x="129" y="263"/>
                  </a:lnTo>
                  <a:lnTo>
                    <a:pt x="128" y="262"/>
                  </a:lnTo>
                  <a:lnTo>
                    <a:pt x="127" y="262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59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6" y="259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1" y="261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3" y="264"/>
                  </a:lnTo>
                  <a:lnTo>
                    <a:pt x="100" y="264"/>
                  </a:lnTo>
                  <a:lnTo>
                    <a:pt x="98" y="265"/>
                  </a:lnTo>
                  <a:lnTo>
                    <a:pt x="95" y="264"/>
                  </a:lnTo>
                  <a:lnTo>
                    <a:pt x="92" y="264"/>
                  </a:lnTo>
                  <a:lnTo>
                    <a:pt x="90" y="264"/>
                  </a:lnTo>
                  <a:lnTo>
                    <a:pt x="88" y="263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60"/>
                  </a:lnTo>
                  <a:lnTo>
                    <a:pt x="78" y="259"/>
                  </a:lnTo>
                  <a:lnTo>
                    <a:pt x="77" y="259"/>
                  </a:lnTo>
                  <a:lnTo>
                    <a:pt x="75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5" y="262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3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5" y="264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39" y="261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9"/>
                  </a:lnTo>
                  <a:lnTo>
                    <a:pt x="24" y="260"/>
                  </a:lnTo>
                  <a:lnTo>
                    <a:pt x="23" y="260"/>
                  </a:lnTo>
                  <a:lnTo>
                    <a:pt x="21" y="261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7" y="263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7" y="264"/>
                  </a:lnTo>
                  <a:lnTo>
                    <a:pt x="6" y="264"/>
                  </a:lnTo>
                  <a:lnTo>
                    <a:pt x="5" y="263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2" y="262"/>
                  </a:lnTo>
                  <a:lnTo>
                    <a:pt x="1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8437515" y="365494"/>
              <a:ext cx="173598" cy="337855"/>
            </a:xfrm>
            <a:custGeom>
              <a:avLst/>
              <a:gdLst>
                <a:gd name="T0" fmla="*/ 0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2147483647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0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0" y="208"/>
                  </a:moveTo>
                  <a:lnTo>
                    <a:pt x="0" y="198"/>
                  </a:lnTo>
                  <a:lnTo>
                    <a:pt x="1" y="198"/>
                  </a:lnTo>
                  <a:lnTo>
                    <a:pt x="2" y="197"/>
                  </a:lnTo>
                  <a:lnTo>
                    <a:pt x="3" y="197"/>
                  </a:lnTo>
                  <a:lnTo>
                    <a:pt x="4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6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7" y="201"/>
                  </a:lnTo>
                  <a:lnTo>
                    <a:pt x="29" y="201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0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5" y="198"/>
                  </a:lnTo>
                  <a:lnTo>
                    <a:pt x="47" y="198"/>
                  </a:lnTo>
                  <a:lnTo>
                    <a:pt x="49" y="197"/>
                  </a:lnTo>
                  <a:lnTo>
                    <a:pt x="51" y="197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8" y="197"/>
                  </a:lnTo>
                  <a:lnTo>
                    <a:pt x="60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6" y="200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2" y="202"/>
                  </a:lnTo>
                  <a:lnTo>
                    <a:pt x="74" y="202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80" y="201"/>
                  </a:lnTo>
                  <a:lnTo>
                    <a:pt x="81" y="201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3" y="196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6" y="131"/>
                  </a:lnTo>
                  <a:lnTo>
                    <a:pt x="96" y="121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95" y="101"/>
                  </a:lnTo>
                  <a:lnTo>
                    <a:pt x="95" y="97"/>
                  </a:lnTo>
                  <a:lnTo>
                    <a:pt x="94" y="92"/>
                  </a:lnTo>
                  <a:lnTo>
                    <a:pt x="93" y="89"/>
                  </a:lnTo>
                  <a:lnTo>
                    <a:pt x="91" y="86"/>
                  </a:lnTo>
                  <a:lnTo>
                    <a:pt x="89" y="83"/>
                  </a:lnTo>
                  <a:lnTo>
                    <a:pt x="87" y="80"/>
                  </a:lnTo>
                  <a:lnTo>
                    <a:pt x="84" y="76"/>
                  </a:lnTo>
                  <a:lnTo>
                    <a:pt x="80" y="73"/>
                  </a:lnTo>
                  <a:lnTo>
                    <a:pt x="34" y="27"/>
                  </a:lnTo>
                  <a:lnTo>
                    <a:pt x="62" y="0"/>
                  </a:lnTo>
                  <a:lnTo>
                    <a:pt x="98" y="35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7"/>
                  </a:lnTo>
                  <a:lnTo>
                    <a:pt x="108" y="50"/>
                  </a:lnTo>
                  <a:lnTo>
                    <a:pt x="109" y="53"/>
                  </a:lnTo>
                  <a:lnTo>
                    <a:pt x="109" y="56"/>
                  </a:lnTo>
                  <a:lnTo>
                    <a:pt x="109" y="60"/>
                  </a:lnTo>
                  <a:lnTo>
                    <a:pt x="109" y="65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3" y="208"/>
                  </a:lnTo>
                  <a:lnTo>
                    <a:pt x="102" y="208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99" y="207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5" y="206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9" y="209"/>
                  </a:lnTo>
                  <a:lnTo>
                    <a:pt x="87" y="210"/>
                  </a:lnTo>
                  <a:lnTo>
                    <a:pt x="85" y="210"/>
                  </a:lnTo>
                  <a:lnTo>
                    <a:pt x="83" y="211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4" y="212"/>
                  </a:lnTo>
                  <a:lnTo>
                    <a:pt x="71" y="212"/>
                  </a:lnTo>
                  <a:lnTo>
                    <a:pt x="69" y="211"/>
                  </a:lnTo>
                  <a:lnTo>
                    <a:pt x="67" y="210"/>
                  </a:lnTo>
                  <a:lnTo>
                    <a:pt x="65" y="210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9" y="207"/>
                  </a:lnTo>
                  <a:lnTo>
                    <a:pt x="57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0" y="207"/>
                  </a:lnTo>
                  <a:lnTo>
                    <a:pt x="49" y="207"/>
                  </a:lnTo>
                  <a:lnTo>
                    <a:pt x="48" y="208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9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2" y="210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8" y="208"/>
                  </a:lnTo>
                  <a:lnTo>
                    <a:pt x="16" y="208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8" y="206"/>
                  </a:lnTo>
                  <a:lnTo>
                    <a:pt x="7" y="206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8434886" y="423113"/>
              <a:ext cx="144664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0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2147483647 w 90"/>
                <a:gd name="T57" fmla="*/ 2147483647 h 156"/>
                <a:gd name="T58" fmla="*/ 2147483647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77" y="146"/>
                  </a:moveTo>
                  <a:lnTo>
                    <a:pt x="77" y="144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6" y="115"/>
                  </a:lnTo>
                  <a:lnTo>
                    <a:pt x="75" y="111"/>
                  </a:lnTo>
                  <a:lnTo>
                    <a:pt x="74" y="107"/>
                  </a:lnTo>
                  <a:lnTo>
                    <a:pt x="73" y="103"/>
                  </a:lnTo>
                  <a:lnTo>
                    <a:pt x="71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0" y="87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3" y="52"/>
                  </a:lnTo>
                  <a:lnTo>
                    <a:pt x="84" y="53"/>
                  </a:lnTo>
                  <a:lnTo>
                    <a:pt x="85" y="55"/>
                  </a:lnTo>
                  <a:lnTo>
                    <a:pt x="86" y="57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89" y="64"/>
                  </a:lnTo>
                  <a:lnTo>
                    <a:pt x="89" y="67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9"/>
                  </a:lnTo>
                  <a:lnTo>
                    <a:pt x="90" y="156"/>
                  </a:lnTo>
                  <a:lnTo>
                    <a:pt x="1" y="156"/>
                  </a:lnTo>
                  <a:lnTo>
                    <a:pt x="1" y="146"/>
                  </a:lnTo>
                  <a:lnTo>
                    <a:pt x="77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816274" y="423113"/>
              <a:ext cx="142035" cy="248808"/>
            </a:xfrm>
            <a:custGeom>
              <a:avLst/>
              <a:gdLst>
                <a:gd name="T0" fmla="*/ 2147483647 w 90"/>
                <a:gd name="T1" fmla="*/ 2147483647 h 156"/>
                <a:gd name="T2" fmla="*/ 2147483647 w 90"/>
                <a:gd name="T3" fmla="*/ 2147483647 h 156"/>
                <a:gd name="T4" fmla="*/ 2147483647 w 90"/>
                <a:gd name="T5" fmla="*/ 2147483647 h 156"/>
                <a:gd name="T6" fmla="*/ 2147483647 w 90"/>
                <a:gd name="T7" fmla="*/ 2147483647 h 156"/>
                <a:gd name="T8" fmla="*/ 2147483647 w 90"/>
                <a:gd name="T9" fmla="*/ 2147483647 h 156"/>
                <a:gd name="T10" fmla="*/ 2147483647 w 90"/>
                <a:gd name="T11" fmla="*/ 2147483647 h 156"/>
                <a:gd name="T12" fmla="*/ 2147483647 w 90"/>
                <a:gd name="T13" fmla="*/ 2147483647 h 156"/>
                <a:gd name="T14" fmla="*/ 2147483647 w 90"/>
                <a:gd name="T15" fmla="*/ 2147483647 h 156"/>
                <a:gd name="T16" fmla="*/ 2147483647 w 90"/>
                <a:gd name="T17" fmla="*/ 2147483647 h 156"/>
                <a:gd name="T18" fmla="*/ 2147483647 w 90"/>
                <a:gd name="T19" fmla="*/ 2147483647 h 156"/>
                <a:gd name="T20" fmla="*/ 2147483647 w 90"/>
                <a:gd name="T21" fmla="*/ 2147483647 h 156"/>
                <a:gd name="T22" fmla="*/ 2147483647 w 90"/>
                <a:gd name="T23" fmla="*/ 2147483647 h 156"/>
                <a:gd name="T24" fmla="*/ 2147483647 w 90"/>
                <a:gd name="T25" fmla="*/ 2147483647 h 156"/>
                <a:gd name="T26" fmla="*/ 2147483647 w 90"/>
                <a:gd name="T27" fmla="*/ 2147483647 h 156"/>
                <a:gd name="T28" fmla="*/ 2147483647 w 90"/>
                <a:gd name="T29" fmla="*/ 2147483647 h 156"/>
                <a:gd name="T30" fmla="*/ 2147483647 w 90"/>
                <a:gd name="T31" fmla="*/ 0 h 156"/>
                <a:gd name="T32" fmla="*/ 2147483647 w 90"/>
                <a:gd name="T33" fmla="*/ 2147483647 h 156"/>
                <a:gd name="T34" fmla="*/ 2147483647 w 90"/>
                <a:gd name="T35" fmla="*/ 2147483647 h 156"/>
                <a:gd name="T36" fmla="*/ 2147483647 w 90"/>
                <a:gd name="T37" fmla="*/ 2147483647 h 156"/>
                <a:gd name="T38" fmla="*/ 2147483647 w 90"/>
                <a:gd name="T39" fmla="*/ 2147483647 h 156"/>
                <a:gd name="T40" fmla="*/ 2147483647 w 90"/>
                <a:gd name="T41" fmla="*/ 2147483647 h 156"/>
                <a:gd name="T42" fmla="*/ 2147483647 w 90"/>
                <a:gd name="T43" fmla="*/ 2147483647 h 156"/>
                <a:gd name="T44" fmla="*/ 2147483647 w 90"/>
                <a:gd name="T45" fmla="*/ 2147483647 h 156"/>
                <a:gd name="T46" fmla="*/ 2147483647 w 90"/>
                <a:gd name="T47" fmla="*/ 2147483647 h 156"/>
                <a:gd name="T48" fmla="*/ 2147483647 w 90"/>
                <a:gd name="T49" fmla="*/ 2147483647 h 156"/>
                <a:gd name="T50" fmla="*/ 2147483647 w 90"/>
                <a:gd name="T51" fmla="*/ 2147483647 h 156"/>
                <a:gd name="T52" fmla="*/ 2147483647 w 90"/>
                <a:gd name="T53" fmla="*/ 2147483647 h 156"/>
                <a:gd name="T54" fmla="*/ 2147483647 w 90"/>
                <a:gd name="T55" fmla="*/ 2147483647 h 156"/>
                <a:gd name="T56" fmla="*/ 0 w 90"/>
                <a:gd name="T57" fmla="*/ 2147483647 h 156"/>
                <a:gd name="T58" fmla="*/ 0 w 90"/>
                <a:gd name="T59" fmla="*/ 2147483647 h 156"/>
                <a:gd name="T60" fmla="*/ 2147483647 w 90"/>
                <a:gd name="T61" fmla="*/ 2147483647 h 156"/>
                <a:gd name="T62" fmla="*/ 2147483647 w 90"/>
                <a:gd name="T63" fmla="*/ 2147483647 h 156"/>
                <a:gd name="T64" fmla="*/ 2147483647 w 90"/>
                <a:gd name="T65" fmla="*/ 2147483647 h 156"/>
                <a:gd name="T66" fmla="*/ 2147483647 w 90"/>
                <a:gd name="T67" fmla="*/ 214748364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56"/>
                <a:gd name="T104" fmla="*/ 90 w 9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56">
                  <a:moveTo>
                    <a:pt x="14" y="146"/>
                  </a:moveTo>
                  <a:lnTo>
                    <a:pt x="14" y="145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1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7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4"/>
                  </a:lnTo>
                  <a:lnTo>
                    <a:pt x="27" y="91"/>
                  </a:lnTo>
                  <a:lnTo>
                    <a:pt x="31" y="87"/>
                  </a:lnTo>
                  <a:lnTo>
                    <a:pt x="90" y="27"/>
                  </a:lnTo>
                  <a:lnTo>
                    <a:pt x="63" y="0"/>
                  </a:lnTo>
                  <a:lnTo>
                    <a:pt x="12" y="49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90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784711" y="365494"/>
              <a:ext cx="173598" cy="337855"/>
            </a:xfrm>
            <a:custGeom>
              <a:avLst/>
              <a:gdLst>
                <a:gd name="T0" fmla="*/ 2147483647 w 110"/>
                <a:gd name="T1" fmla="*/ 2147483647 h 212"/>
                <a:gd name="T2" fmla="*/ 2147483647 w 110"/>
                <a:gd name="T3" fmla="*/ 2147483647 h 212"/>
                <a:gd name="T4" fmla="*/ 2147483647 w 110"/>
                <a:gd name="T5" fmla="*/ 2147483647 h 212"/>
                <a:gd name="T6" fmla="*/ 2147483647 w 110"/>
                <a:gd name="T7" fmla="*/ 2147483647 h 212"/>
                <a:gd name="T8" fmla="*/ 2147483647 w 110"/>
                <a:gd name="T9" fmla="*/ 2147483647 h 212"/>
                <a:gd name="T10" fmla="*/ 2147483647 w 110"/>
                <a:gd name="T11" fmla="*/ 2147483647 h 212"/>
                <a:gd name="T12" fmla="*/ 2147483647 w 110"/>
                <a:gd name="T13" fmla="*/ 2147483647 h 212"/>
                <a:gd name="T14" fmla="*/ 2147483647 w 110"/>
                <a:gd name="T15" fmla="*/ 2147483647 h 212"/>
                <a:gd name="T16" fmla="*/ 2147483647 w 110"/>
                <a:gd name="T17" fmla="*/ 2147483647 h 212"/>
                <a:gd name="T18" fmla="*/ 2147483647 w 110"/>
                <a:gd name="T19" fmla="*/ 2147483647 h 212"/>
                <a:gd name="T20" fmla="*/ 2147483647 w 110"/>
                <a:gd name="T21" fmla="*/ 2147483647 h 212"/>
                <a:gd name="T22" fmla="*/ 2147483647 w 110"/>
                <a:gd name="T23" fmla="*/ 2147483647 h 212"/>
                <a:gd name="T24" fmla="*/ 2147483647 w 110"/>
                <a:gd name="T25" fmla="*/ 2147483647 h 212"/>
                <a:gd name="T26" fmla="*/ 2147483647 w 110"/>
                <a:gd name="T27" fmla="*/ 2147483647 h 212"/>
                <a:gd name="T28" fmla="*/ 2147483647 w 110"/>
                <a:gd name="T29" fmla="*/ 2147483647 h 212"/>
                <a:gd name="T30" fmla="*/ 2147483647 w 110"/>
                <a:gd name="T31" fmla="*/ 2147483647 h 212"/>
                <a:gd name="T32" fmla="*/ 2147483647 w 110"/>
                <a:gd name="T33" fmla="*/ 2147483647 h 212"/>
                <a:gd name="T34" fmla="*/ 2147483647 w 110"/>
                <a:gd name="T35" fmla="*/ 2147483647 h 212"/>
                <a:gd name="T36" fmla="*/ 2147483647 w 110"/>
                <a:gd name="T37" fmla="*/ 2147483647 h 212"/>
                <a:gd name="T38" fmla="*/ 2147483647 w 110"/>
                <a:gd name="T39" fmla="*/ 2147483647 h 212"/>
                <a:gd name="T40" fmla="*/ 2147483647 w 110"/>
                <a:gd name="T41" fmla="*/ 2147483647 h 212"/>
                <a:gd name="T42" fmla="*/ 2147483647 w 110"/>
                <a:gd name="T43" fmla="*/ 2147483647 h 212"/>
                <a:gd name="T44" fmla="*/ 2147483647 w 110"/>
                <a:gd name="T45" fmla="*/ 2147483647 h 212"/>
                <a:gd name="T46" fmla="*/ 2147483647 w 110"/>
                <a:gd name="T47" fmla="*/ 2147483647 h 212"/>
                <a:gd name="T48" fmla="*/ 2147483647 w 110"/>
                <a:gd name="T49" fmla="*/ 2147483647 h 212"/>
                <a:gd name="T50" fmla="*/ 2147483647 w 110"/>
                <a:gd name="T51" fmla="*/ 2147483647 h 212"/>
                <a:gd name="T52" fmla="*/ 2147483647 w 110"/>
                <a:gd name="T53" fmla="*/ 2147483647 h 212"/>
                <a:gd name="T54" fmla="*/ 2147483647 w 110"/>
                <a:gd name="T55" fmla="*/ 2147483647 h 212"/>
                <a:gd name="T56" fmla="*/ 2147483647 w 110"/>
                <a:gd name="T57" fmla="*/ 2147483647 h 212"/>
                <a:gd name="T58" fmla="*/ 2147483647 w 110"/>
                <a:gd name="T59" fmla="*/ 2147483647 h 212"/>
                <a:gd name="T60" fmla="*/ 2147483647 w 110"/>
                <a:gd name="T61" fmla="*/ 2147483647 h 212"/>
                <a:gd name="T62" fmla="*/ 2147483647 w 110"/>
                <a:gd name="T63" fmla="*/ 2147483647 h 212"/>
                <a:gd name="T64" fmla="*/ 2147483647 w 110"/>
                <a:gd name="T65" fmla="*/ 2147483647 h 212"/>
                <a:gd name="T66" fmla="*/ 0 w 110"/>
                <a:gd name="T67" fmla="*/ 2147483647 h 212"/>
                <a:gd name="T68" fmla="*/ 2147483647 w 110"/>
                <a:gd name="T69" fmla="*/ 2147483647 h 212"/>
                <a:gd name="T70" fmla="*/ 2147483647 w 110"/>
                <a:gd name="T71" fmla="*/ 2147483647 h 212"/>
                <a:gd name="T72" fmla="*/ 2147483647 w 110"/>
                <a:gd name="T73" fmla="*/ 2147483647 h 212"/>
                <a:gd name="T74" fmla="*/ 2147483647 w 110"/>
                <a:gd name="T75" fmla="*/ 2147483647 h 212"/>
                <a:gd name="T76" fmla="*/ 2147483647 w 110"/>
                <a:gd name="T77" fmla="*/ 2147483647 h 212"/>
                <a:gd name="T78" fmla="*/ 2147483647 w 110"/>
                <a:gd name="T79" fmla="*/ 2147483647 h 212"/>
                <a:gd name="T80" fmla="*/ 2147483647 w 110"/>
                <a:gd name="T81" fmla="*/ 2147483647 h 212"/>
                <a:gd name="T82" fmla="*/ 2147483647 w 110"/>
                <a:gd name="T83" fmla="*/ 2147483647 h 212"/>
                <a:gd name="T84" fmla="*/ 2147483647 w 110"/>
                <a:gd name="T85" fmla="*/ 2147483647 h 212"/>
                <a:gd name="T86" fmla="*/ 2147483647 w 110"/>
                <a:gd name="T87" fmla="*/ 2147483647 h 212"/>
                <a:gd name="T88" fmla="*/ 2147483647 w 110"/>
                <a:gd name="T89" fmla="*/ 2147483647 h 212"/>
                <a:gd name="T90" fmla="*/ 2147483647 w 110"/>
                <a:gd name="T91" fmla="*/ 2147483647 h 212"/>
                <a:gd name="T92" fmla="*/ 2147483647 w 110"/>
                <a:gd name="T93" fmla="*/ 2147483647 h 212"/>
                <a:gd name="T94" fmla="*/ 2147483647 w 110"/>
                <a:gd name="T95" fmla="*/ 2147483647 h 212"/>
                <a:gd name="T96" fmla="*/ 2147483647 w 110"/>
                <a:gd name="T97" fmla="*/ 2147483647 h 212"/>
                <a:gd name="T98" fmla="*/ 2147483647 w 110"/>
                <a:gd name="T99" fmla="*/ 2147483647 h 212"/>
                <a:gd name="T100" fmla="*/ 2147483647 w 110"/>
                <a:gd name="T101" fmla="*/ 2147483647 h 212"/>
                <a:gd name="T102" fmla="*/ 2147483647 w 110"/>
                <a:gd name="T103" fmla="*/ 2147483647 h 212"/>
                <a:gd name="T104" fmla="*/ 2147483647 w 110"/>
                <a:gd name="T105" fmla="*/ 2147483647 h 212"/>
                <a:gd name="T106" fmla="*/ 2147483647 w 110"/>
                <a:gd name="T107" fmla="*/ 2147483647 h 212"/>
                <a:gd name="T108" fmla="*/ 2147483647 w 110"/>
                <a:gd name="T109" fmla="*/ 2147483647 h 212"/>
                <a:gd name="T110" fmla="*/ 2147483647 w 110"/>
                <a:gd name="T111" fmla="*/ 2147483647 h 212"/>
                <a:gd name="T112" fmla="*/ 2147483647 w 110"/>
                <a:gd name="T113" fmla="*/ 2147483647 h 212"/>
                <a:gd name="T114" fmla="*/ 2147483647 w 110"/>
                <a:gd name="T115" fmla="*/ 2147483647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212"/>
                <a:gd name="T176" fmla="*/ 110 w 110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212">
                  <a:moveTo>
                    <a:pt x="110" y="208"/>
                  </a:moveTo>
                  <a:lnTo>
                    <a:pt x="110" y="198"/>
                  </a:lnTo>
                  <a:lnTo>
                    <a:pt x="109" y="198"/>
                  </a:lnTo>
                  <a:lnTo>
                    <a:pt x="109" y="197"/>
                  </a:lnTo>
                  <a:lnTo>
                    <a:pt x="108" y="197"/>
                  </a:lnTo>
                  <a:lnTo>
                    <a:pt x="107" y="197"/>
                  </a:lnTo>
                  <a:lnTo>
                    <a:pt x="106" y="197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0" y="196"/>
                  </a:lnTo>
                  <a:lnTo>
                    <a:pt x="97" y="196"/>
                  </a:lnTo>
                  <a:lnTo>
                    <a:pt x="95" y="196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8"/>
                  </a:lnTo>
                  <a:lnTo>
                    <a:pt x="88" y="199"/>
                  </a:lnTo>
                  <a:lnTo>
                    <a:pt x="86" y="199"/>
                  </a:lnTo>
                  <a:lnTo>
                    <a:pt x="85" y="200"/>
                  </a:lnTo>
                  <a:lnTo>
                    <a:pt x="83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7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1" y="201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4" y="198"/>
                  </a:lnTo>
                  <a:lnTo>
                    <a:pt x="63" y="197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7" y="198"/>
                  </a:lnTo>
                  <a:lnTo>
                    <a:pt x="45" y="199"/>
                  </a:lnTo>
                  <a:lnTo>
                    <a:pt x="43" y="200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2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0" y="201"/>
                  </a:lnTo>
                  <a:lnTo>
                    <a:pt x="29" y="201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6" y="199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6" y="196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5" y="96"/>
                  </a:lnTo>
                  <a:lnTo>
                    <a:pt x="16" y="92"/>
                  </a:lnTo>
                  <a:lnTo>
                    <a:pt x="17" y="89"/>
                  </a:lnTo>
                  <a:lnTo>
                    <a:pt x="19" y="85"/>
                  </a:lnTo>
                  <a:lnTo>
                    <a:pt x="21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9" y="73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3" y="210"/>
                  </a:lnTo>
                  <a:lnTo>
                    <a:pt x="4" y="209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8" y="207"/>
                  </a:lnTo>
                  <a:lnTo>
                    <a:pt x="9" y="207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2" y="206"/>
                  </a:lnTo>
                  <a:lnTo>
                    <a:pt x="13" y="206"/>
                  </a:lnTo>
                  <a:lnTo>
                    <a:pt x="14" y="206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0" y="208"/>
                  </a:lnTo>
                  <a:lnTo>
                    <a:pt x="21" y="209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6" y="211"/>
                  </a:lnTo>
                  <a:lnTo>
                    <a:pt x="28" y="211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0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8"/>
                  </a:lnTo>
                  <a:lnTo>
                    <a:pt x="50" y="207"/>
                  </a:lnTo>
                  <a:lnTo>
                    <a:pt x="51" y="207"/>
                  </a:lnTo>
                  <a:lnTo>
                    <a:pt x="53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9" y="206"/>
                  </a:lnTo>
                  <a:lnTo>
                    <a:pt x="61" y="207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6" y="211"/>
                  </a:lnTo>
                  <a:lnTo>
                    <a:pt x="88" y="210"/>
                  </a:lnTo>
                  <a:lnTo>
                    <a:pt x="89" y="210"/>
                  </a:lnTo>
                  <a:lnTo>
                    <a:pt x="91" y="209"/>
                  </a:lnTo>
                  <a:lnTo>
                    <a:pt x="92" y="208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97" y="206"/>
                  </a:lnTo>
                  <a:lnTo>
                    <a:pt x="98" y="206"/>
                  </a:lnTo>
                  <a:lnTo>
                    <a:pt x="101" y="206"/>
                  </a:lnTo>
                  <a:lnTo>
                    <a:pt x="102" y="206"/>
                  </a:lnTo>
                  <a:lnTo>
                    <a:pt x="103" y="206"/>
                  </a:lnTo>
                  <a:lnTo>
                    <a:pt x="104" y="206"/>
                  </a:lnTo>
                  <a:lnTo>
                    <a:pt x="105" y="207"/>
                  </a:lnTo>
                  <a:lnTo>
                    <a:pt x="106" y="207"/>
                  </a:lnTo>
                  <a:lnTo>
                    <a:pt x="107" y="207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0" y="208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8753147" y="313113"/>
              <a:ext cx="205161" cy="419046"/>
            </a:xfrm>
            <a:custGeom>
              <a:avLst/>
              <a:gdLst>
                <a:gd name="T0" fmla="*/ 2147483647 w 130"/>
                <a:gd name="T1" fmla="*/ 2147483647 h 264"/>
                <a:gd name="T2" fmla="*/ 2147483647 w 130"/>
                <a:gd name="T3" fmla="*/ 2147483647 h 264"/>
                <a:gd name="T4" fmla="*/ 2147483647 w 130"/>
                <a:gd name="T5" fmla="*/ 2147483647 h 264"/>
                <a:gd name="T6" fmla="*/ 2147483647 w 130"/>
                <a:gd name="T7" fmla="*/ 2147483647 h 264"/>
                <a:gd name="T8" fmla="*/ 2147483647 w 130"/>
                <a:gd name="T9" fmla="*/ 2147483647 h 264"/>
                <a:gd name="T10" fmla="*/ 2147483647 w 130"/>
                <a:gd name="T11" fmla="*/ 2147483647 h 264"/>
                <a:gd name="T12" fmla="*/ 2147483647 w 130"/>
                <a:gd name="T13" fmla="*/ 2147483647 h 264"/>
                <a:gd name="T14" fmla="*/ 2147483647 w 130"/>
                <a:gd name="T15" fmla="*/ 2147483647 h 264"/>
                <a:gd name="T16" fmla="*/ 2147483647 w 130"/>
                <a:gd name="T17" fmla="*/ 2147483647 h 264"/>
                <a:gd name="T18" fmla="*/ 2147483647 w 130"/>
                <a:gd name="T19" fmla="*/ 2147483647 h 264"/>
                <a:gd name="T20" fmla="*/ 2147483647 w 130"/>
                <a:gd name="T21" fmla="*/ 2147483647 h 264"/>
                <a:gd name="T22" fmla="*/ 2147483647 w 130"/>
                <a:gd name="T23" fmla="*/ 2147483647 h 264"/>
                <a:gd name="T24" fmla="*/ 2147483647 w 130"/>
                <a:gd name="T25" fmla="*/ 2147483647 h 264"/>
                <a:gd name="T26" fmla="*/ 2147483647 w 130"/>
                <a:gd name="T27" fmla="*/ 2147483647 h 264"/>
                <a:gd name="T28" fmla="*/ 2147483647 w 130"/>
                <a:gd name="T29" fmla="*/ 2147483647 h 264"/>
                <a:gd name="T30" fmla="*/ 2147483647 w 130"/>
                <a:gd name="T31" fmla="*/ 2147483647 h 264"/>
                <a:gd name="T32" fmla="*/ 2147483647 w 130"/>
                <a:gd name="T33" fmla="*/ 2147483647 h 264"/>
                <a:gd name="T34" fmla="*/ 2147483647 w 130"/>
                <a:gd name="T35" fmla="*/ 2147483647 h 264"/>
                <a:gd name="T36" fmla="*/ 2147483647 w 130"/>
                <a:gd name="T37" fmla="*/ 2147483647 h 264"/>
                <a:gd name="T38" fmla="*/ 2147483647 w 130"/>
                <a:gd name="T39" fmla="*/ 2147483647 h 264"/>
                <a:gd name="T40" fmla="*/ 2147483647 w 130"/>
                <a:gd name="T41" fmla="*/ 2147483647 h 264"/>
                <a:gd name="T42" fmla="*/ 2147483647 w 130"/>
                <a:gd name="T43" fmla="*/ 2147483647 h 264"/>
                <a:gd name="T44" fmla="*/ 2147483647 w 130"/>
                <a:gd name="T45" fmla="*/ 2147483647 h 264"/>
                <a:gd name="T46" fmla="*/ 2147483647 w 130"/>
                <a:gd name="T47" fmla="*/ 2147483647 h 264"/>
                <a:gd name="T48" fmla="*/ 2147483647 w 130"/>
                <a:gd name="T49" fmla="*/ 2147483647 h 264"/>
                <a:gd name="T50" fmla="*/ 2147483647 w 130"/>
                <a:gd name="T51" fmla="*/ 2147483647 h 264"/>
                <a:gd name="T52" fmla="*/ 2147483647 w 130"/>
                <a:gd name="T53" fmla="*/ 2147483647 h 264"/>
                <a:gd name="T54" fmla="*/ 0 w 130"/>
                <a:gd name="T55" fmla="*/ 2147483647 h 264"/>
                <a:gd name="T56" fmla="*/ 2147483647 w 130"/>
                <a:gd name="T57" fmla="*/ 2147483647 h 264"/>
                <a:gd name="T58" fmla="*/ 2147483647 w 130"/>
                <a:gd name="T59" fmla="*/ 2147483647 h 264"/>
                <a:gd name="T60" fmla="*/ 2147483647 w 130"/>
                <a:gd name="T61" fmla="*/ 2147483647 h 264"/>
                <a:gd name="T62" fmla="*/ 2147483647 w 130"/>
                <a:gd name="T63" fmla="*/ 2147483647 h 264"/>
                <a:gd name="T64" fmla="*/ 2147483647 w 130"/>
                <a:gd name="T65" fmla="*/ 2147483647 h 264"/>
                <a:gd name="T66" fmla="*/ 2147483647 w 130"/>
                <a:gd name="T67" fmla="*/ 2147483647 h 264"/>
                <a:gd name="T68" fmla="*/ 2147483647 w 130"/>
                <a:gd name="T69" fmla="*/ 2147483647 h 264"/>
                <a:gd name="T70" fmla="*/ 2147483647 w 130"/>
                <a:gd name="T71" fmla="*/ 2147483647 h 264"/>
                <a:gd name="T72" fmla="*/ 2147483647 w 130"/>
                <a:gd name="T73" fmla="*/ 2147483647 h 264"/>
                <a:gd name="T74" fmla="*/ 2147483647 w 130"/>
                <a:gd name="T75" fmla="*/ 2147483647 h 264"/>
                <a:gd name="T76" fmla="*/ 2147483647 w 130"/>
                <a:gd name="T77" fmla="*/ 2147483647 h 264"/>
                <a:gd name="T78" fmla="*/ 2147483647 w 130"/>
                <a:gd name="T79" fmla="*/ 2147483647 h 264"/>
                <a:gd name="T80" fmla="*/ 2147483647 w 130"/>
                <a:gd name="T81" fmla="*/ 2147483647 h 264"/>
                <a:gd name="T82" fmla="*/ 2147483647 w 130"/>
                <a:gd name="T83" fmla="*/ 2147483647 h 264"/>
                <a:gd name="T84" fmla="*/ 2147483647 w 130"/>
                <a:gd name="T85" fmla="*/ 2147483647 h 264"/>
                <a:gd name="T86" fmla="*/ 2147483647 w 130"/>
                <a:gd name="T87" fmla="*/ 2147483647 h 264"/>
                <a:gd name="T88" fmla="*/ 2147483647 w 130"/>
                <a:gd name="T89" fmla="*/ 2147483647 h 264"/>
                <a:gd name="T90" fmla="*/ 2147483647 w 130"/>
                <a:gd name="T91" fmla="*/ 2147483647 h 264"/>
                <a:gd name="T92" fmla="*/ 2147483647 w 130"/>
                <a:gd name="T93" fmla="*/ 2147483647 h 264"/>
                <a:gd name="T94" fmla="*/ 2147483647 w 130"/>
                <a:gd name="T95" fmla="*/ 2147483647 h 264"/>
                <a:gd name="T96" fmla="*/ 2147483647 w 130"/>
                <a:gd name="T97" fmla="*/ 2147483647 h 264"/>
                <a:gd name="T98" fmla="*/ 2147483647 w 130"/>
                <a:gd name="T99" fmla="*/ 2147483647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"/>
                <a:gd name="T151" fmla="*/ 0 h 264"/>
                <a:gd name="T152" fmla="*/ 130 w 130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" h="264">
                  <a:moveTo>
                    <a:pt x="130" y="261"/>
                  </a:moveTo>
                  <a:lnTo>
                    <a:pt x="130" y="251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6" y="253"/>
                  </a:lnTo>
                  <a:lnTo>
                    <a:pt x="125" y="253"/>
                  </a:lnTo>
                  <a:lnTo>
                    <a:pt x="124" y="253"/>
                  </a:lnTo>
                  <a:lnTo>
                    <a:pt x="124" y="254"/>
                  </a:lnTo>
                  <a:lnTo>
                    <a:pt x="123" y="254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20" y="254"/>
                  </a:lnTo>
                  <a:lnTo>
                    <a:pt x="119" y="254"/>
                  </a:lnTo>
                  <a:lnTo>
                    <a:pt x="117" y="254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11" y="251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5" y="249"/>
                  </a:lnTo>
                  <a:lnTo>
                    <a:pt x="103" y="249"/>
                  </a:lnTo>
                  <a:lnTo>
                    <a:pt x="101" y="248"/>
                  </a:lnTo>
                  <a:lnTo>
                    <a:pt x="99" y="248"/>
                  </a:lnTo>
                  <a:lnTo>
                    <a:pt x="97" y="248"/>
                  </a:lnTo>
                  <a:lnTo>
                    <a:pt x="95" y="249"/>
                  </a:lnTo>
                  <a:lnTo>
                    <a:pt x="93" y="249"/>
                  </a:lnTo>
                  <a:lnTo>
                    <a:pt x="91" y="250"/>
                  </a:lnTo>
                  <a:lnTo>
                    <a:pt x="89" y="251"/>
                  </a:lnTo>
                  <a:lnTo>
                    <a:pt x="88" y="251"/>
                  </a:lnTo>
                  <a:lnTo>
                    <a:pt x="86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1" y="254"/>
                  </a:lnTo>
                  <a:lnTo>
                    <a:pt x="79" y="254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3" y="254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8" y="252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57" y="249"/>
                  </a:lnTo>
                  <a:lnTo>
                    <a:pt x="55" y="249"/>
                  </a:lnTo>
                  <a:lnTo>
                    <a:pt x="53" y="249"/>
                  </a:lnTo>
                  <a:lnTo>
                    <a:pt x="51" y="249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1"/>
                  </a:lnTo>
                  <a:lnTo>
                    <a:pt x="45" y="252"/>
                  </a:lnTo>
                  <a:lnTo>
                    <a:pt x="43" y="253"/>
                  </a:lnTo>
                  <a:lnTo>
                    <a:pt x="41" y="253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29" y="254"/>
                  </a:lnTo>
                  <a:lnTo>
                    <a:pt x="28" y="253"/>
                  </a:lnTo>
                  <a:lnTo>
                    <a:pt x="27" y="253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8"/>
                  </a:lnTo>
                  <a:lnTo>
                    <a:pt x="14" y="248"/>
                  </a:lnTo>
                  <a:lnTo>
                    <a:pt x="13" y="118"/>
                  </a:lnTo>
                  <a:lnTo>
                    <a:pt x="13" y="109"/>
                  </a:lnTo>
                  <a:lnTo>
                    <a:pt x="13" y="101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0" y="70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9" y="60"/>
                  </a:lnTo>
                  <a:lnTo>
                    <a:pt x="63" y="27"/>
                  </a:lnTo>
                  <a:lnTo>
                    <a:pt x="35" y="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63"/>
                  </a:lnTo>
                  <a:lnTo>
                    <a:pt x="3" y="262"/>
                  </a:lnTo>
                  <a:lnTo>
                    <a:pt x="4" y="262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8" y="260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4" y="259"/>
                  </a:lnTo>
                  <a:lnTo>
                    <a:pt x="15" y="259"/>
                  </a:lnTo>
                  <a:lnTo>
                    <a:pt x="17" y="260"/>
                  </a:lnTo>
                  <a:lnTo>
                    <a:pt x="18" y="260"/>
                  </a:lnTo>
                  <a:lnTo>
                    <a:pt x="19" y="261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4" y="263"/>
                  </a:lnTo>
                  <a:lnTo>
                    <a:pt x="26" y="264"/>
                  </a:lnTo>
                  <a:lnTo>
                    <a:pt x="28" y="264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6" y="261"/>
                  </a:lnTo>
                  <a:lnTo>
                    <a:pt x="48" y="261"/>
                  </a:lnTo>
                  <a:lnTo>
                    <a:pt x="49" y="260"/>
                  </a:lnTo>
                  <a:lnTo>
                    <a:pt x="51" y="260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9" y="259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6" y="262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7" y="264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6" y="259"/>
                  </a:lnTo>
                  <a:lnTo>
                    <a:pt x="98" y="259"/>
                  </a:lnTo>
                  <a:lnTo>
                    <a:pt x="100" y="259"/>
                  </a:lnTo>
                  <a:lnTo>
                    <a:pt x="103" y="259"/>
                  </a:lnTo>
                  <a:lnTo>
                    <a:pt x="105" y="259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1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4" y="263"/>
                  </a:lnTo>
                  <a:lnTo>
                    <a:pt x="116" y="263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0" y="264"/>
                  </a:lnTo>
                  <a:lnTo>
                    <a:pt x="121" y="264"/>
                  </a:lnTo>
                  <a:lnTo>
                    <a:pt x="122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6" y="263"/>
                  </a:lnTo>
                  <a:lnTo>
                    <a:pt x="127" y="263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0" y="261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718955" y="258113"/>
              <a:ext cx="239354" cy="505475"/>
            </a:xfrm>
            <a:custGeom>
              <a:avLst/>
              <a:gdLst>
                <a:gd name="T0" fmla="*/ 2147483647 w 150"/>
                <a:gd name="T1" fmla="*/ 2147483647 h 319"/>
                <a:gd name="T2" fmla="*/ 2147483647 w 150"/>
                <a:gd name="T3" fmla="*/ 2147483647 h 319"/>
                <a:gd name="T4" fmla="*/ 0 w 150"/>
                <a:gd name="T5" fmla="*/ 2147483647 h 319"/>
                <a:gd name="T6" fmla="*/ 0 w 150"/>
                <a:gd name="T7" fmla="*/ 2147483647 h 319"/>
                <a:gd name="T8" fmla="*/ 2147483647 w 150"/>
                <a:gd name="T9" fmla="*/ 2147483647 h 319"/>
                <a:gd name="T10" fmla="*/ 2147483647 w 150"/>
                <a:gd name="T11" fmla="*/ 2147483647 h 319"/>
                <a:gd name="T12" fmla="*/ 2147483647 w 150"/>
                <a:gd name="T13" fmla="*/ 2147483647 h 319"/>
                <a:gd name="T14" fmla="*/ 2147483647 w 150"/>
                <a:gd name="T15" fmla="*/ 2147483647 h 319"/>
                <a:gd name="T16" fmla="*/ 2147483647 w 150"/>
                <a:gd name="T17" fmla="*/ 2147483647 h 319"/>
                <a:gd name="T18" fmla="*/ 2147483647 w 150"/>
                <a:gd name="T19" fmla="*/ 2147483647 h 319"/>
                <a:gd name="T20" fmla="*/ 2147483647 w 150"/>
                <a:gd name="T21" fmla="*/ 2147483647 h 319"/>
                <a:gd name="T22" fmla="*/ 2147483647 w 150"/>
                <a:gd name="T23" fmla="*/ 2147483647 h 319"/>
                <a:gd name="T24" fmla="*/ 2147483647 w 150"/>
                <a:gd name="T25" fmla="*/ 2147483647 h 319"/>
                <a:gd name="T26" fmla="*/ 2147483647 w 150"/>
                <a:gd name="T27" fmla="*/ 2147483647 h 319"/>
                <a:gd name="T28" fmla="*/ 2147483647 w 150"/>
                <a:gd name="T29" fmla="*/ 2147483647 h 319"/>
                <a:gd name="T30" fmla="*/ 2147483647 w 150"/>
                <a:gd name="T31" fmla="*/ 2147483647 h 319"/>
                <a:gd name="T32" fmla="*/ 2147483647 w 150"/>
                <a:gd name="T33" fmla="*/ 2147483647 h 319"/>
                <a:gd name="T34" fmla="*/ 2147483647 w 150"/>
                <a:gd name="T35" fmla="*/ 2147483647 h 319"/>
                <a:gd name="T36" fmla="*/ 2147483647 w 150"/>
                <a:gd name="T37" fmla="*/ 2147483647 h 319"/>
                <a:gd name="T38" fmla="*/ 2147483647 w 150"/>
                <a:gd name="T39" fmla="*/ 2147483647 h 319"/>
                <a:gd name="T40" fmla="*/ 2147483647 w 150"/>
                <a:gd name="T41" fmla="*/ 2147483647 h 319"/>
                <a:gd name="T42" fmla="*/ 2147483647 w 150"/>
                <a:gd name="T43" fmla="*/ 2147483647 h 319"/>
                <a:gd name="T44" fmla="*/ 2147483647 w 150"/>
                <a:gd name="T45" fmla="*/ 2147483647 h 319"/>
                <a:gd name="T46" fmla="*/ 2147483647 w 150"/>
                <a:gd name="T47" fmla="*/ 2147483647 h 319"/>
                <a:gd name="T48" fmla="*/ 2147483647 w 150"/>
                <a:gd name="T49" fmla="*/ 2147483647 h 319"/>
                <a:gd name="T50" fmla="*/ 2147483647 w 150"/>
                <a:gd name="T51" fmla="*/ 2147483647 h 319"/>
                <a:gd name="T52" fmla="*/ 2147483647 w 150"/>
                <a:gd name="T53" fmla="*/ 2147483647 h 319"/>
                <a:gd name="T54" fmla="*/ 2147483647 w 150"/>
                <a:gd name="T55" fmla="*/ 2147483647 h 319"/>
                <a:gd name="T56" fmla="*/ 2147483647 w 150"/>
                <a:gd name="T57" fmla="*/ 2147483647 h 319"/>
                <a:gd name="T58" fmla="*/ 2147483647 w 150"/>
                <a:gd name="T59" fmla="*/ 2147483647 h 319"/>
                <a:gd name="T60" fmla="*/ 2147483647 w 150"/>
                <a:gd name="T61" fmla="*/ 2147483647 h 319"/>
                <a:gd name="T62" fmla="*/ 2147483647 w 150"/>
                <a:gd name="T63" fmla="*/ 2147483647 h 319"/>
                <a:gd name="T64" fmla="*/ 2147483647 w 150"/>
                <a:gd name="T65" fmla="*/ 2147483647 h 319"/>
                <a:gd name="T66" fmla="*/ 2147483647 w 150"/>
                <a:gd name="T67" fmla="*/ 2147483647 h 319"/>
                <a:gd name="T68" fmla="*/ 2147483647 w 150"/>
                <a:gd name="T69" fmla="*/ 2147483647 h 319"/>
                <a:gd name="T70" fmla="*/ 2147483647 w 150"/>
                <a:gd name="T71" fmla="*/ 2147483647 h 319"/>
                <a:gd name="T72" fmla="*/ 2147483647 w 150"/>
                <a:gd name="T73" fmla="*/ 2147483647 h 319"/>
                <a:gd name="T74" fmla="*/ 2147483647 w 150"/>
                <a:gd name="T75" fmla="*/ 2147483647 h 319"/>
                <a:gd name="T76" fmla="*/ 2147483647 w 150"/>
                <a:gd name="T77" fmla="*/ 2147483647 h 319"/>
                <a:gd name="T78" fmla="*/ 2147483647 w 150"/>
                <a:gd name="T79" fmla="*/ 2147483647 h 319"/>
                <a:gd name="T80" fmla="*/ 2147483647 w 150"/>
                <a:gd name="T81" fmla="*/ 2147483647 h 319"/>
                <a:gd name="T82" fmla="*/ 2147483647 w 150"/>
                <a:gd name="T83" fmla="*/ 2147483647 h 319"/>
                <a:gd name="T84" fmla="*/ 2147483647 w 150"/>
                <a:gd name="T85" fmla="*/ 2147483647 h 319"/>
                <a:gd name="T86" fmla="*/ 2147483647 w 150"/>
                <a:gd name="T87" fmla="*/ 2147483647 h 319"/>
                <a:gd name="T88" fmla="*/ 2147483647 w 150"/>
                <a:gd name="T89" fmla="*/ 2147483647 h 319"/>
                <a:gd name="T90" fmla="*/ 2147483647 w 150"/>
                <a:gd name="T91" fmla="*/ 2147483647 h 319"/>
                <a:gd name="T92" fmla="*/ 2147483647 w 150"/>
                <a:gd name="T93" fmla="*/ 2147483647 h 319"/>
                <a:gd name="T94" fmla="*/ 2147483647 w 150"/>
                <a:gd name="T95" fmla="*/ 2147483647 h 319"/>
                <a:gd name="T96" fmla="*/ 2147483647 w 150"/>
                <a:gd name="T97" fmla="*/ 2147483647 h 319"/>
                <a:gd name="T98" fmla="*/ 2147483647 w 150"/>
                <a:gd name="T99" fmla="*/ 2147483647 h 319"/>
                <a:gd name="T100" fmla="*/ 2147483647 w 150"/>
                <a:gd name="T101" fmla="*/ 2147483647 h 319"/>
                <a:gd name="T102" fmla="*/ 2147483647 w 150"/>
                <a:gd name="T103" fmla="*/ 2147483647 h 319"/>
                <a:gd name="T104" fmla="*/ 2147483647 w 150"/>
                <a:gd name="T105" fmla="*/ 2147483647 h 319"/>
                <a:gd name="T106" fmla="*/ 2147483647 w 150"/>
                <a:gd name="T107" fmla="*/ 2147483647 h 319"/>
                <a:gd name="T108" fmla="*/ 2147483647 w 150"/>
                <a:gd name="T109" fmla="*/ 2147483647 h 319"/>
                <a:gd name="T110" fmla="*/ 2147483647 w 150"/>
                <a:gd name="T111" fmla="*/ 0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319"/>
                <a:gd name="T170" fmla="*/ 150 w 150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319">
                  <a:moveTo>
                    <a:pt x="19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4" y="316"/>
                  </a:lnTo>
                  <a:lnTo>
                    <a:pt x="5" y="315"/>
                  </a:lnTo>
                  <a:lnTo>
                    <a:pt x="6" y="315"/>
                  </a:lnTo>
                  <a:lnTo>
                    <a:pt x="7" y="314"/>
                  </a:lnTo>
                  <a:lnTo>
                    <a:pt x="8" y="314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6" y="314"/>
                  </a:lnTo>
                  <a:lnTo>
                    <a:pt x="17" y="314"/>
                  </a:lnTo>
                  <a:lnTo>
                    <a:pt x="19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7"/>
                  </a:lnTo>
                  <a:lnTo>
                    <a:pt x="26" y="318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2" y="319"/>
                  </a:lnTo>
                  <a:lnTo>
                    <a:pt x="35" y="319"/>
                  </a:lnTo>
                  <a:lnTo>
                    <a:pt x="38" y="318"/>
                  </a:lnTo>
                  <a:lnTo>
                    <a:pt x="40" y="318"/>
                  </a:lnTo>
                  <a:lnTo>
                    <a:pt x="42" y="317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47" y="315"/>
                  </a:lnTo>
                  <a:lnTo>
                    <a:pt x="49" y="314"/>
                  </a:lnTo>
                  <a:lnTo>
                    <a:pt x="50" y="314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8" y="313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2" y="315"/>
                  </a:lnTo>
                  <a:lnTo>
                    <a:pt x="64" y="316"/>
                  </a:lnTo>
                  <a:lnTo>
                    <a:pt x="65" y="316"/>
                  </a:lnTo>
                  <a:lnTo>
                    <a:pt x="67" y="317"/>
                  </a:lnTo>
                  <a:lnTo>
                    <a:pt x="69" y="317"/>
                  </a:lnTo>
                  <a:lnTo>
                    <a:pt x="71" y="318"/>
                  </a:lnTo>
                  <a:lnTo>
                    <a:pt x="74" y="318"/>
                  </a:lnTo>
                  <a:lnTo>
                    <a:pt x="77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7" y="317"/>
                  </a:lnTo>
                  <a:lnTo>
                    <a:pt x="89" y="316"/>
                  </a:lnTo>
                  <a:lnTo>
                    <a:pt x="90" y="316"/>
                  </a:lnTo>
                  <a:lnTo>
                    <a:pt x="91" y="315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6" y="313"/>
                  </a:lnTo>
                  <a:lnTo>
                    <a:pt x="98" y="313"/>
                  </a:lnTo>
                  <a:lnTo>
                    <a:pt x="100" y="313"/>
                  </a:lnTo>
                  <a:lnTo>
                    <a:pt x="102" y="313"/>
                  </a:lnTo>
                  <a:lnTo>
                    <a:pt x="104" y="313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09" y="315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4" y="317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18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3" y="318"/>
                  </a:lnTo>
                  <a:lnTo>
                    <a:pt x="124" y="318"/>
                  </a:lnTo>
                  <a:lnTo>
                    <a:pt x="126" y="317"/>
                  </a:lnTo>
                  <a:lnTo>
                    <a:pt x="128" y="317"/>
                  </a:lnTo>
                  <a:lnTo>
                    <a:pt x="129" y="316"/>
                  </a:lnTo>
                  <a:lnTo>
                    <a:pt x="131" y="315"/>
                  </a:lnTo>
                  <a:lnTo>
                    <a:pt x="132" y="314"/>
                  </a:lnTo>
                  <a:lnTo>
                    <a:pt x="134" y="314"/>
                  </a:lnTo>
                  <a:lnTo>
                    <a:pt x="136" y="313"/>
                  </a:lnTo>
                  <a:lnTo>
                    <a:pt x="137" y="313"/>
                  </a:lnTo>
                  <a:lnTo>
                    <a:pt x="139" y="313"/>
                  </a:lnTo>
                  <a:lnTo>
                    <a:pt x="140" y="313"/>
                  </a:lnTo>
                  <a:lnTo>
                    <a:pt x="141" y="313"/>
                  </a:lnTo>
                  <a:lnTo>
                    <a:pt x="142" y="313"/>
                  </a:lnTo>
                  <a:lnTo>
                    <a:pt x="143" y="314"/>
                  </a:lnTo>
                  <a:lnTo>
                    <a:pt x="144" y="314"/>
                  </a:lnTo>
                  <a:lnTo>
                    <a:pt x="145" y="314"/>
                  </a:lnTo>
                  <a:lnTo>
                    <a:pt x="146" y="315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9" y="317"/>
                  </a:lnTo>
                  <a:lnTo>
                    <a:pt x="149" y="318"/>
                  </a:lnTo>
                  <a:lnTo>
                    <a:pt x="150" y="319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48" y="306"/>
                  </a:lnTo>
                  <a:lnTo>
                    <a:pt x="147" y="306"/>
                  </a:lnTo>
                  <a:lnTo>
                    <a:pt x="146" y="305"/>
                  </a:lnTo>
                  <a:lnTo>
                    <a:pt x="145" y="304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2" y="303"/>
                  </a:lnTo>
                  <a:lnTo>
                    <a:pt x="141" y="303"/>
                  </a:lnTo>
                  <a:lnTo>
                    <a:pt x="140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3"/>
                  </a:lnTo>
                  <a:lnTo>
                    <a:pt x="134" y="303"/>
                  </a:lnTo>
                  <a:lnTo>
                    <a:pt x="132" y="304"/>
                  </a:lnTo>
                  <a:lnTo>
                    <a:pt x="131" y="305"/>
                  </a:lnTo>
                  <a:lnTo>
                    <a:pt x="129" y="305"/>
                  </a:lnTo>
                  <a:lnTo>
                    <a:pt x="128" y="306"/>
                  </a:lnTo>
                  <a:lnTo>
                    <a:pt x="126" y="307"/>
                  </a:lnTo>
                  <a:lnTo>
                    <a:pt x="124" y="307"/>
                  </a:lnTo>
                  <a:lnTo>
                    <a:pt x="123" y="308"/>
                  </a:lnTo>
                  <a:lnTo>
                    <a:pt x="121" y="308"/>
                  </a:lnTo>
                  <a:lnTo>
                    <a:pt x="120" y="309"/>
                  </a:lnTo>
                  <a:lnTo>
                    <a:pt x="118" y="308"/>
                  </a:lnTo>
                  <a:lnTo>
                    <a:pt x="117" y="308"/>
                  </a:lnTo>
                  <a:lnTo>
                    <a:pt x="115" y="307"/>
                  </a:lnTo>
                  <a:lnTo>
                    <a:pt x="113" y="307"/>
                  </a:lnTo>
                  <a:lnTo>
                    <a:pt x="112" y="306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7" y="304"/>
                  </a:lnTo>
                  <a:lnTo>
                    <a:pt x="105" y="303"/>
                  </a:lnTo>
                  <a:lnTo>
                    <a:pt x="103" y="303"/>
                  </a:lnTo>
                  <a:lnTo>
                    <a:pt x="101" y="303"/>
                  </a:lnTo>
                  <a:lnTo>
                    <a:pt x="99" y="303"/>
                  </a:lnTo>
                  <a:lnTo>
                    <a:pt x="97" y="303"/>
                  </a:lnTo>
                  <a:lnTo>
                    <a:pt x="95" y="303"/>
                  </a:lnTo>
                  <a:lnTo>
                    <a:pt x="93" y="303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6" y="306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7"/>
                  </a:lnTo>
                  <a:lnTo>
                    <a:pt x="67" y="306"/>
                  </a:lnTo>
                  <a:lnTo>
                    <a:pt x="65" y="306"/>
                  </a:lnTo>
                  <a:lnTo>
                    <a:pt x="63" y="305"/>
                  </a:lnTo>
                  <a:lnTo>
                    <a:pt x="62" y="304"/>
                  </a:lnTo>
                  <a:lnTo>
                    <a:pt x="60" y="304"/>
                  </a:lnTo>
                  <a:lnTo>
                    <a:pt x="58" y="303"/>
                  </a:lnTo>
                  <a:lnTo>
                    <a:pt x="56" y="303"/>
                  </a:lnTo>
                  <a:lnTo>
                    <a:pt x="55" y="303"/>
                  </a:lnTo>
                  <a:lnTo>
                    <a:pt x="53" y="303"/>
                  </a:lnTo>
                  <a:lnTo>
                    <a:pt x="51" y="303"/>
                  </a:lnTo>
                  <a:lnTo>
                    <a:pt x="49" y="304"/>
                  </a:lnTo>
                  <a:lnTo>
                    <a:pt x="47" y="305"/>
                  </a:lnTo>
                  <a:lnTo>
                    <a:pt x="46" y="305"/>
                  </a:lnTo>
                  <a:lnTo>
                    <a:pt x="44" y="306"/>
                  </a:lnTo>
                  <a:lnTo>
                    <a:pt x="43" y="307"/>
                  </a:lnTo>
                  <a:lnTo>
                    <a:pt x="41" y="308"/>
                  </a:lnTo>
                  <a:lnTo>
                    <a:pt x="39" y="308"/>
                  </a:lnTo>
                  <a:lnTo>
                    <a:pt x="37" y="309"/>
                  </a:lnTo>
                  <a:lnTo>
                    <a:pt x="35" y="309"/>
                  </a:lnTo>
                  <a:lnTo>
                    <a:pt x="33" y="309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28" y="308"/>
                  </a:lnTo>
                  <a:lnTo>
                    <a:pt x="27" y="307"/>
                  </a:lnTo>
                  <a:lnTo>
                    <a:pt x="26" y="307"/>
                  </a:lnTo>
                  <a:lnTo>
                    <a:pt x="26" y="306"/>
                  </a:lnTo>
                  <a:lnTo>
                    <a:pt x="25" y="306"/>
                  </a:lnTo>
                  <a:lnTo>
                    <a:pt x="24" y="305"/>
                  </a:lnTo>
                  <a:lnTo>
                    <a:pt x="23" y="305"/>
                  </a:lnTo>
                  <a:lnTo>
                    <a:pt x="22" y="304"/>
                  </a:lnTo>
                  <a:lnTo>
                    <a:pt x="21" y="304"/>
                  </a:lnTo>
                  <a:lnTo>
                    <a:pt x="20" y="303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5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31" y="46"/>
                  </a:lnTo>
                  <a:lnTo>
                    <a:pt x="5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B4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l-PL"/>
            </a:p>
          </p:txBody>
        </p:sp>
      </p:grp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85720" y="142852"/>
            <a:ext cx="88781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600" b="1" dirty="0" smtClean="0">
                <a:latin typeface="+mj-lt"/>
              </a:rPr>
              <a:t>Prosument – linia dofinansowania z przeznaczeniem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na zakup i montaż mikroinstalacji OZE</a:t>
            </a:r>
            <a:endParaRPr lang="pl-PL" sz="2600" dirty="0"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276872"/>
            <a:ext cx="1329612" cy="17728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968</Words>
  <Application>Microsoft Office PowerPoint</Application>
  <PresentationFormat>Pokaz na ekranie (4:3)</PresentationFormat>
  <Paragraphs>217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Motyw pakietu Office</vt:lpstr>
      <vt:lpstr>Prezentacja programu PowerPoint</vt:lpstr>
      <vt:lpstr>Mechanizmy wsparcia mikroinstalacji w Polsce</vt:lpstr>
      <vt:lpstr>Doświadczenia NFOŚiGW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Bartoszewski Paweł</cp:lastModifiedBy>
  <cp:revision>177</cp:revision>
  <dcterms:created xsi:type="dcterms:W3CDTF">2015-01-12T08:22:31Z</dcterms:created>
  <dcterms:modified xsi:type="dcterms:W3CDTF">2015-11-12T11:13:10Z</dcterms:modified>
</cp:coreProperties>
</file>