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51" r:id="rId4"/>
    <p:sldId id="352" r:id="rId5"/>
    <p:sldId id="355" r:id="rId6"/>
    <p:sldId id="363" r:id="rId7"/>
    <p:sldId id="364" r:id="rId8"/>
    <p:sldId id="356" r:id="rId9"/>
    <p:sldId id="357" r:id="rId10"/>
    <p:sldId id="359" r:id="rId11"/>
    <p:sldId id="360" r:id="rId12"/>
    <p:sldId id="367" r:id="rId13"/>
    <p:sldId id="361" r:id="rId14"/>
    <p:sldId id="358" r:id="rId15"/>
    <p:sldId id="365" r:id="rId16"/>
    <p:sldId id="366" r:id="rId17"/>
    <p:sldId id="284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B"/>
    <a:srgbClr val="FF0000"/>
    <a:srgbClr val="00AFFF"/>
    <a:srgbClr val="0087D7"/>
    <a:srgbClr val="9ECC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12" autoAdjust="0"/>
    <p:restoredTop sz="94718" autoAdjust="0"/>
  </p:normalViewPr>
  <p:slideViewPr>
    <p:cSldViewPr>
      <p:cViewPr>
        <p:scale>
          <a:sx n="60" d="100"/>
          <a:sy n="60" d="100"/>
        </p:scale>
        <p:origin x="-1188" y="-120"/>
      </p:cViewPr>
      <p:guideLst>
        <p:guide orient="horz" pos="3378"/>
        <p:guide orient="horz" pos="4156"/>
        <p:guide orient="horz" pos="2289"/>
        <p:guide orient="horz" pos="2505"/>
        <p:guide orient="horz" pos="4110"/>
        <p:guide pos="2880"/>
        <p:guide pos="1020"/>
        <p:guide pos="385"/>
        <p:guide pos="5759"/>
        <p:guide pos="590"/>
        <p:guide pos="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62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9351C-A39D-4963-B0A8-27FC6AF1739C}" type="datetimeFigureOut">
              <a:rPr lang="fr-FR"/>
              <a:pPr/>
              <a:t>25/11/2015</a:t>
            </a:fld>
            <a:endParaRPr lang="fr-F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7BD78A-BA34-4F1C-9F11-1FF43D7A675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58A79-57C3-47D1-864E-4430D07BD6E0}" type="datetimeFigureOut">
              <a:rPr lang="en-US"/>
              <a:pPr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A941D-42C8-4BCC-B262-11E2D7C723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CF28-DDED-4D4B-BA95-A63AD26FB2F7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CF28-DDED-4D4B-BA95-A63AD26FB2F7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Symbol zastępczy numeru slajdu 3"/>
          <p:cNvSpPr txBox="1">
            <a:spLocks noGrp="1"/>
          </p:cNvSpPr>
          <p:nvPr/>
        </p:nvSpPr>
        <p:spPr bwMode="auto">
          <a:xfrm>
            <a:off x="3850442" y="9428585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153794-EA94-4E5F-AC70-B42A053285E9}" type="slidenum">
              <a:rPr lang="pl-PL" sz="1200"/>
              <a:pPr algn="r" eaLnBrk="1" hangingPunct="1"/>
              <a:t>4</a:t>
            </a:fld>
            <a:endParaRPr lang="pl-PL" sz="120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CF28-DDED-4D4B-BA95-A63AD26FB2F7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8D4B-A50E-46DA-847C-3CEAFF5B980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4347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3138" y="765175"/>
            <a:ext cx="4911725" cy="368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xfrm>
            <a:off x="923925" y="4752975"/>
            <a:ext cx="5003800" cy="4445000"/>
          </a:xfrm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  <p:pic>
        <p:nvPicPr>
          <p:cNvPr id="6" name="Obraz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7224" y="-25"/>
            <a:ext cx="8286776" cy="2500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a phot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8"/>
          <p:cNvSpPr>
            <a:spLocks noChangeArrowheads="1"/>
          </p:cNvSpPr>
          <p:nvPr userDrawn="1"/>
        </p:nvSpPr>
        <p:spPr bwMode="auto">
          <a:xfrm>
            <a:off x="-252413" y="1516063"/>
            <a:ext cx="2376488" cy="4694237"/>
          </a:xfrm>
          <a:prstGeom prst="roundRect">
            <a:avLst>
              <a:gd name="adj" fmla="val 8579"/>
            </a:avLst>
          </a:prstGeom>
          <a:solidFill>
            <a:srgbClr val="0089B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Myriad Pro" pitchFamily="34" charset="0"/>
              <a:ea typeface="+mn-ea"/>
            </a:endParaRPr>
          </a:p>
        </p:txBody>
      </p:sp>
      <p:pic>
        <p:nvPicPr>
          <p:cNvPr id="8" name="Picture 13" descr="bullet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210300"/>
            <a:ext cx="93503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ministerstwoSrodowiska\logoENG_clea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9550"/>
            <a:ext cx="2443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8600" cy="820688"/>
          </a:xfrm>
        </p:spPr>
        <p:txBody>
          <a:bodyPr/>
          <a:lstStyle>
            <a:lvl1pPr marL="0" indent="0">
              <a:buNone/>
              <a:defRPr sz="2200">
                <a:latin typeface="Myriad Pro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pl-PL" dirty="0" smtClean="0"/>
          </a:p>
        </p:txBody>
      </p:sp>
      <p:sp>
        <p:nvSpPr>
          <p:cNvPr id="10" name="Symbol zastępczy zawartości 3"/>
          <p:cNvSpPr>
            <a:spLocks noGrp="1"/>
          </p:cNvSpPr>
          <p:nvPr>
            <p:ph sz="half" idx="13"/>
          </p:nvPr>
        </p:nvSpPr>
        <p:spPr>
          <a:xfrm>
            <a:off x="4788024" y="2276872"/>
            <a:ext cx="4035756" cy="86409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pl-PL" dirty="0" smtClean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4"/>
          </p:nvPr>
        </p:nvSpPr>
        <p:spPr>
          <a:xfrm>
            <a:off x="4781872" y="3645024"/>
            <a:ext cx="4038600" cy="2304256"/>
          </a:xfrm>
        </p:spPr>
        <p:txBody>
          <a:bodyPr/>
          <a:lstStyle>
            <a:lvl1pPr>
              <a:defRPr sz="1800">
                <a:solidFill>
                  <a:srgbClr val="58595B"/>
                </a:solidFill>
                <a:latin typeface="Myriad Pro" pitchFamily="34" charset="0"/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pl-PL" dirty="0" smtClean="0"/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323726" y="1629246"/>
            <a:ext cx="4032250" cy="44640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endParaRPr lang="pl-PL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9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2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Myriad Pro" pitchFamily="34" charset="0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8316913" y="6462713"/>
            <a:ext cx="404812" cy="279400"/>
          </a:xfrm>
          <a:prstGeom prst="rect">
            <a:avLst/>
          </a:prstGeom>
        </p:spPr>
        <p:txBody>
          <a:bodyPr/>
          <a:lstStyle>
            <a:lvl1pPr>
              <a:defRPr b="0" smtClean="0">
                <a:latin typeface="Myriad Pro" charset="0"/>
                <a:ea typeface="ヒラギノ角ゴ Pro W3" pitchFamily="-84" charset="-128"/>
              </a:defRPr>
            </a:lvl1pPr>
          </a:lstStyle>
          <a:p>
            <a:fld id="{A5DF513E-1E1A-4B5C-9183-0A09FB17C6A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847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31848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/>
              <a:ahLst/>
              <a:cxnLst>
                <a:cxn ang="0">
                  <a:pos x="110" y="696"/>
                </a:cxn>
                <a:cxn ang="0">
                  <a:pos x="513" y="0"/>
                </a:cxn>
                <a:cxn ang="0">
                  <a:pos x="0" y="698"/>
                </a:cxn>
                <a:cxn ang="0">
                  <a:pos x="110" y="698"/>
                </a:cxn>
                <a:cxn ang="0">
                  <a:pos x="110" y="696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849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/>
              <a:ahLst/>
              <a:cxnLst>
                <a:cxn ang="0">
                  <a:pos x="2515" y="1207"/>
                </a:cxn>
                <a:cxn ang="0">
                  <a:pos x="2880" y="1101"/>
                </a:cxn>
                <a:cxn ang="0">
                  <a:pos x="2880" y="117"/>
                </a:cxn>
                <a:cxn ang="0">
                  <a:pos x="376" y="0"/>
                </a:cxn>
                <a:cxn ang="0">
                  <a:pos x="0" y="258"/>
                </a:cxn>
                <a:cxn ang="0">
                  <a:pos x="0" y="978"/>
                </a:cxn>
                <a:cxn ang="0">
                  <a:pos x="0" y="2100"/>
                </a:cxn>
                <a:cxn ang="0">
                  <a:pos x="2880" y="2100"/>
                </a:cxn>
                <a:cxn ang="0">
                  <a:pos x="2880" y="1905"/>
                </a:cxn>
                <a:cxn ang="0">
                  <a:pos x="2002" y="1905"/>
                </a:cxn>
                <a:cxn ang="0">
                  <a:pos x="2515" y="1207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803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31804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38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0" cy="3393280"/>
              </a:xfrm>
              <a:custGeom>
                <a:avLst/>
                <a:gdLst>
                  <a:gd name="T0" fmla="*/ 2381 w 2381"/>
                  <a:gd name="T1" fmla="*/ 882 h 882"/>
                  <a:gd name="T2" fmla="*/ 0 w 2381"/>
                  <a:gd name="T3" fmla="*/ 882 h 882"/>
                  <a:gd name="T4" fmla="*/ 0 w 2381"/>
                  <a:gd name="T5" fmla="*/ 213 h 882"/>
                  <a:gd name="T6" fmla="*/ 311 w 2381"/>
                  <a:gd name="T7" fmla="*/ 0 h 882"/>
                  <a:gd name="T8" fmla="*/ 2381 w 2381"/>
                  <a:gd name="T9" fmla="*/ 97 h 882"/>
                  <a:gd name="T10" fmla="*/ 2381 w 2381"/>
                  <a:gd name="T11" fmla="*/ 882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 userDrawn="1"/>
            </p:nvSpPr>
            <p:spPr bwMode="gray">
              <a:xfrm>
                <a:off x="0" y="5643578"/>
                <a:ext cx="9144000" cy="1214422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807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" name="Rectangle 67"/>
          <p:cNvSpPr>
            <a:spLocks noChangeArrowheads="1"/>
          </p:cNvSpPr>
          <p:nvPr userDrawn="1"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3181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0C9C382-A09D-49AD-8C1B-A3B80B30DB5D}" type="slidenum">
              <a:rPr lang="en-US" sz="1000">
                <a:solidFill>
                  <a:srgbClr val="005BAB"/>
                </a:solidFill>
              </a:rPr>
              <a:pPr algn="r"/>
              <a:t>‹#›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31811" name="Footer Placeholder 6"/>
          <p:cNvSpPr txBox="1">
            <a:spLocks noGrp="1"/>
          </p:cNvSpPr>
          <p:nvPr userDrawn="1"/>
        </p:nvSpPr>
        <p:spPr bwMode="gray">
          <a:xfrm>
            <a:off x="1258888" y="6350000"/>
            <a:ext cx="6827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 dirty="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250825" y="549275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Rectangle 67"/>
          <p:cNvSpPr>
            <a:spLocks noChangeArrowheads="1"/>
          </p:cNvSpPr>
          <p:nvPr userDrawn="1"/>
        </p:nvSpPr>
        <p:spPr bwMode="gray">
          <a:xfrm>
            <a:off x="5867400" y="63817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5" name="Rectangle 67"/>
          <p:cNvSpPr>
            <a:spLocks noChangeArrowheads="1"/>
          </p:cNvSpPr>
          <p:nvPr userDrawn="1"/>
        </p:nvSpPr>
        <p:spPr bwMode="gray">
          <a:xfrm>
            <a:off x="3132138" y="63817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6" name="Rectangle 67"/>
          <p:cNvSpPr>
            <a:spLocks noChangeArrowheads="1"/>
          </p:cNvSpPr>
          <p:nvPr userDrawn="1"/>
        </p:nvSpPr>
        <p:spPr bwMode="gray">
          <a:xfrm>
            <a:off x="971550" y="63817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47106" name="AutoShape 2" descr="http://czemierniki.eu/userfiles/LOGO/logo_wfosigw_lublin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07" name="Picture 3" descr="C:\Users\Krisiyar\Desktop\logo_wfosigw_lublin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5918192"/>
            <a:ext cx="719139" cy="868394"/>
          </a:xfrm>
          <a:prstGeom prst="rect">
            <a:avLst/>
          </a:prstGeom>
          <a:noFill/>
        </p:spPr>
      </p:pic>
      <p:pic>
        <p:nvPicPr>
          <p:cNvPr id="47108" name="Picture 4" descr="C:\Users\Krisiyar\Desktop\download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86585" y="6215082"/>
            <a:ext cx="642935" cy="5714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6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fontAlgn="base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68300" algn="l" rtl="0" fontAlgn="base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</a:defRPr>
      </a:lvl2pPr>
      <a:lvl3pPr marL="1406525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814513" indent="-228600" algn="l" rtl="0" fontAlgn="base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</a:defRPr>
      </a:lvl4pPr>
      <a:lvl5pPr marL="22225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-20638"/>
            <a:ext cx="500063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230188"/>
            <a:ext cx="78374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2475" name="Picture 11" descr="image01-ppt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000125"/>
            <a:ext cx="9137650" cy="5857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9" name="Group 152"/>
          <p:cNvGrpSpPr>
            <a:grpSpLocks/>
          </p:cNvGrpSpPr>
          <p:nvPr/>
        </p:nvGrpSpPr>
        <p:grpSpPr bwMode="auto">
          <a:xfrm>
            <a:off x="0" y="2000241"/>
            <a:ext cx="9144000" cy="4857760"/>
            <a:chOff x="-1" y="2536050"/>
            <a:chExt cx="9144001" cy="4321950"/>
          </a:xfrm>
        </p:grpSpPr>
        <p:sp>
          <p:nvSpPr>
            <p:cNvPr id="38" name="Freeform 5"/>
            <p:cNvSpPr>
              <a:spLocks noChangeAspect="1"/>
            </p:cNvSpPr>
            <p:nvPr/>
          </p:nvSpPr>
          <p:spPr bwMode="gray">
            <a:xfrm>
              <a:off x="-1" y="2536050"/>
              <a:ext cx="9144000" cy="3393280"/>
            </a:xfrm>
            <a:custGeom>
              <a:avLst/>
              <a:gdLst>
                <a:gd name="T0" fmla="*/ 2381 w 2381"/>
                <a:gd name="T1" fmla="*/ 882 h 882"/>
                <a:gd name="T2" fmla="*/ 0 w 2381"/>
                <a:gd name="T3" fmla="*/ 882 h 882"/>
                <a:gd name="T4" fmla="*/ 0 w 2381"/>
                <a:gd name="T5" fmla="*/ 213 h 882"/>
                <a:gd name="T6" fmla="*/ 311 w 2381"/>
                <a:gd name="T7" fmla="*/ 0 h 882"/>
                <a:gd name="T8" fmla="*/ 2381 w 2381"/>
                <a:gd name="T9" fmla="*/ 97 h 882"/>
                <a:gd name="T10" fmla="*/ 2381 w 2381"/>
                <a:gd name="T11" fmla="*/ 882 h 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1"/>
                <a:gd name="T19" fmla="*/ 0 h 882"/>
                <a:gd name="T20" fmla="*/ 2381 w 2381"/>
                <a:gd name="T21" fmla="*/ 882 h 8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1" h="882">
                  <a:moveTo>
                    <a:pt x="2381" y="882"/>
                  </a:moveTo>
                  <a:cubicBezTo>
                    <a:pt x="0" y="882"/>
                    <a:pt x="0" y="882"/>
                    <a:pt x="0" y="88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7" y="140"/>
                    <a:pt x="54" y="0"/>
                    <a:pt x="311" y="0"/>
                  </a:cubicBezTo>
                  <a:cubicBezTo>
                    <a:pt x="658" y="0"/>
                    <a:pt x="1215" y="174"/>
                    <a:pt x="2381" y="97"/>
                  </a:cubicBezTo>
                  <a:lnTo>
                    <a:pt x="2381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gray">
            <a:xfrm>
              <a:off x="0" y="5643578"/>
              <a:ext cx="9144000" cy="121442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00" name="Date Placeholder 3"/>
          <p:cNvSpPr>
            <a:spLocks/>
          </p:cNvSpPr>
          <p:nvPr/>
        </p:nvSpPr>
        <p:spPr bwMode="gray">
          <a:xfrm>
            <a:off x="4397401" y="5489599"/>
            <a:ext cx="467519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5000"/>
              </a:lnSpc>
            </a:pPr>
            <a:r>
              <a:rPr lang="pl-PL" sz="1600" dirty="0" smtClean="0">
                <a:cs typeface="Arial" charset="0"/>
              </a:rPr>
              <a:t>Krzysztof </a:t>
            </a:r>
            <a:r>
              <a:rPr lang="en-GB" sz="1600" dirty="0" err="1" smtClean="0">
                <a:cs typeface="Arial" charset="0"/>
              </a:rPr>
              <a:t>Bolesta</a:t>
            </a:r>
            <a:r>
              <a:rPr lang="en-GB" sz="1600" dirty="0" smtClean="0">
                <a:cs typeface="Arial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pl-PL" sz="1600" dirty="0" smtClean="0">
                <a:cs typeface="Arial" charset="0"/>
              </a:rPr>
              <a:t>Przewodniczący Rady Nadzorczej WFOŚ Lublin</a:t>
            </a:r>
            <a:endParaRPr lang="en-GB" sz="1600" dirty="0">
              <a:cs typeface="Arial" charset="0"/>
            </a:endParaRPr>
          </a:p>
          <a:p>
            <a:pPr>
              <a:lnSpc>
                <a:spcPct val="95000"/>
              </a:lnSpc>
            </a:pPr>
            <a:endParaRPr lang="fr-FR" sz="1600" dirty="0">
              <a:cs typeface="Arial" charset="0"/>
            </a:endParaRPr>
          </a:p>
          <a:p>
            <a:pPr>
              <a:lnSpc>
                <a:spcPct val="95000"/>
              </a:lnSpc>
            </a:pPr>
            <a:r>
              <a:rPr lang="en-GB" sz="1600" dirty="0" err="1" smtClean="0"/>
              <a:t>Gda</a:t>
            </a:r>
            <a:r>
              <a:rPr lang="pl-PL" sz="1600" dirty="0" smtClean="0"/>
              <a:t>ńsk</a:t>
            </a:r>
            <a:r>
              <a:rPr lang="en-GB" sz="1600" dirty="0" smtClean="0"/>
              <a:t>, </a:t>
            </a:r>
            <a:r>
              <a:rPr lang="pl-PL" sz="1600" dirty="0" smtClean="0"/>
              <a:t>25</a:t>
            </a:r>
            <a:r>
              <a:rPr lang="en-GB" sz="1600" dirty="0" smtClean="0"/>
              <a:t> </a:t>
            </a:r>
            <a:r>
              <a:rPr lang="pl-PL" sz="1600" dirty="0" smtClean="0"/>
              <a:t>listopada </a:t>
            </a:r>
            <a:r>
              <a:rPr lang="en-GB" sz="1600" dirty="0" smtClean="0"/>
              <a:t>2015</a:t>
            </a:r>
            <a:endParaRPr lang="fr-FR" sz="1600" dirty="0"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428728" y="2714620"/>
            <a:ext cx="7715273" cy="1258887"/>
          </a:xfrm>
          <a:noFill/>
          <a:ln/>
        </p:spPr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</a:rPr>
              <a:t>Wpływ zmian klimatu na rozwój energetyki odnawialnej na przykładach poszczególnych technologii </a:t>
            </a:r>
            <a:br>
              <a:rPr lang="pl-PL" b="1" dirty="0" smtClean="0">
                <a:solidFill>
                  <a:schemeClr val="accent2"/>
                </a:solidFill>
              </a:rPr>
            </a:br>
            <a:r>
              <a:rPr lang="pl-PL" b="1" dirty="0" smtClean="0">
                <a:solidFill>
                  <a:schemeClr val="accent2"/>
                </a:solidFill>
              </a:rPr>
              <a:t/>
            </a:r>
            <a:br>
              <a:rPr lang="pl-PL" b="1" dirty="0" smtClean="0">
                <a:solidFill>
                  <a:schemeClr val="accent2"/>
                </a:solidFill>
              </a:rPr>
            </a:br>
            <a:r>
              <a:rPr lang="pl-PL" b="1" dirty="0" smtClean="0">
                <a:solidFill>
                  <a:schemeClr val="accent2"/>
                </a:solidFill>
              </a:rPr>
              <a:t>	Polski pomysł na walkę ze 	zmianami klimatu</a:t>
            </a:r>
            <a:br>
              <a:rPr lang="pl-PL" b="1" dirty="0" smtClean="0">
                <a:solidFill>
                  <a:schemeClr val="accent2"/>
                </a:solidFill>
              </a:rPr>
            </a:br>
            <a:endParaRPr lang="fr-FR" b="1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21506" name="AutoShape 2" descr="Znalezione obrazy dla zapytania nf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08" name="AutoShape 4" descr="Znalezione obrazy dla zapytania nf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0" name="AutoShape 6" descr="NFO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1" name="Picture 7" descr="C:\Users\Krisiyar\Desktop\nf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0" y="4286256"/>
            <a:ext cx="1798636" cy="25057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>
            <a:spLocks noChangeArrowheads="1"/>
          </p:cNvSpPr>
          <p:nvPr/>
        </p:nvSpPr>
        <p:spPr bwMode="auto">
          <a:xfrm>
            <a:off x="5148064" y="3260651"/>
            <a:ext cx="3960440" cy="960437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>
                <a:srgbClr val="7F7F7F"/>
              </a:buClr>
            </a:pPr>
            <a:r>
              <a:rPr lang="pl-PL" b="1" dirty="0"/>
              <a:t>Budżet programu:</a:t>
            </a:r>
          </a:p>
          <a:p>
            <a:pPr>
              <a:buClr>
                <a:srgbClr val="7F7F7F"/>
              </a:buClr>
            </a:pPr>
            <a:r>
              <a:rPr lang="pl-PL" b="1" dirty="0"/>
              <a:t>Dotacja - 200 mln zł  (GIS + URE)</a:t>
            </a:r>
          </a:p>
          <a:p>
            <a:pPr>
              <a:buClr>
                <a:srgbClr val="7F7F7F"/>
              </a:buClr>
            </a:pPr>
            <a:r>
              <a:rPr lang="pl-PL" b="1" dirty="0"/>
              <a:t>Pożyczka - 300 mln zł (URE)</a:t>
            </a:r>
            <a:endParaRPr lang="en-US" b="1" dirty="0"/>
          </a:p>
        </p:txBody>
      </p:sp>
      <p:sp>
        <p:nvSpPr>
          <p:cNvPr id="2052" name="Prostokąt 6"/>
          <p:cNvSpPr>
            <a:spLocks noChangeArrowheads="1"/>
          </p:cNvSpPr>
          <p:nvPr/>
        </p:nvSpPr>
        <p:spPr bwMode="auto">
          <a:xfrm>
            <a:off x="323528" y="1196752"/>
            <a:ext cx="489654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Beneficjenci:</a:t>
            </a:r>
          </a:p>
          <a:p>
            <a:pPr algn="l">
              <a:buClr>
                <a:srgbClr val="669900"/>
              </a:buClr>
            </a:pPr>
            <a:r>
              <a:rPr lang="pl-PL" sz="2200" b="1" i="1" dirty="0" smtClean="0">
                <a:latin typeface="Calibri" pitchFamily="34" charset="0"/>
              </a:rPr>
              <a:t>Podmioty </a:t>
            </a:r>
            <a:r>
              <a:rPr lang="pl-PL" sz="2200" b="1" i="1" dirty="0">
                <a:latin typeface="Calibri" pitchFamily="34" charset="0"/>
              </a:rPr>
              <a:t>podejmujące realizację przedsięwzięć w zakresie:</a:t>
            </a:r>
          </a:p>
          <a:p>
            <a:pPr marL="703262" indent="-342900" algn="l">
              <a:buClr>
                <a:srgbClr val="669900"/>
              </a:buClr>
              <a:buFontTx/>
              <a:buChar char="-"/>
            </a:pPr>
            <a:r>
              <a:rPr lang="pl-PL" sz="2200" b="1" i="1" dirty="0" smtClean="0">
                <a:latin typeface="Calibri" pitchFamily="34" charset="0"/>
              </a:rPr>
              <a:t>wytwarzania </a:t>
            </a:r>
            <a:r>
              <a:rPr lang="pl-PL" sz="2200" b="1" i="1" dirty="0">
                <a:latin typeface="Calibri" pitchFamily="34" charset="0"/>
              </a:rPr>
              <a:t>energii z wykorzystaniem </a:t>
            </a:r>
            <a:r>
              <a:rPr lang="pl-PL" sz="2200" b="1" i="1" dirty="0" smtClean="0">
                <a:latin typeface="Calibri" pitchFamily="34" charset="0"/>
              </a:rPr>
              <a:t>biogazu</a:t>
            </a:r>
          </a:p>
          <a:p>
            <a:pPr marL="703262" indent="-342900" algn="l">
              <a:buClr>
                <a:srgbClr val="669900"/>
              </a:buClr>
              <a:buFontTx/>
              <a:buChar char="-"/>
            </a:pPr>
            <a:r>
              <a:rPr lang="pl-PL" sz="2200" b="1" i="1" dirty="0" smtClean="0">
                <a:latin typeface="Calibri" pitchFamily="34" charset="0"/>
              </a:rPr>
              <a:t>wytwarzania </a:t>
            </a:r>
            <a:r>
              <a:rPr lang="pl-PL" sz="2200" b="1" i="1" dirty="0">
                <a:latin typeface="Calibri" pitchFamily="34" charset="0"/>
              </a:rPr>
              <a:t>biogazu rolniczego celem wprowadzenia go do </a:t>
            </a:r>
            <a:r>
              <a:rPr lang="pl-PL" sz="2200" b="1" i="1" dirty="0" smtClean="0">
                <a:latin typeface="Calibri" pitchFamily="34" charset="0"/>
              </a:rPr>
              <a:t>sieci</a:t>
            </a:r>
          </a:p>
          <a:p>
            <a:pPr marL="360362" algn="l">
              <a:buClr>
                <a:srgbClr val="669900"/>
              </a:buClr>
            </a:pPr>
            <a:endParaRPr lang="pl-PL" sz="2200" b="1" i="1" dirty="0" smtClean="0">
              <a:solidFill>
                <a:srgbClr val="0089BA"/>
              </a:solidFill>
              <a:latin typeface="Calibri" pitchFamily="34" charset="0"/>
            </a:endParaRPr>
          </a:p>
          <a:p>
            <a:pPr marL="360362">
              <a:buClr>
                <a:srgbClr val="669900"/>
              </a:buClr>
            </a:pPr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Efekty : </a:t>
            </a:r>
          </a:p>
          <a:p>
            <a:pPr marL="360362" algn="l">
              <a:buClr>
                <a:srgbClr val="669900"/>
              </a:buClr>
            </a:pPr>
            <a:r>
              <a:rPr lang="pl-PL" sz="2200" b="1" i="1" dirty="0" smtClean="0">
                <a:solidFill>
                  <a:srgbClr val="FF0000"/>
                </a:solidFill>
                <a:latin typeface="Calibri" pitchFamily="34" charset="0"/>
              </a:rPr>
              <a:t>Z listy projektów  na dotacje/pożyczki warte ok. 150 mln zł – podpisano 4 umowy warte ok. 20 mln zł</a:t>
            </a:r>
            <a:endParaRPr lang="pl-PL" sz="22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360362" algn="l">
              <a:buClr>
                <a:srgbClr val="669900"/>
              </a:buClr>
            </a:pPr>
            <a:r>
              <a:rPr lang="pl-PL" sz="2200" i="1" dirty="0" smtClean="0">
                <a:latin typeface="Calibri" pitchFamily="34" charset="0"/>
              </a:rPr>
              <a:t> </a:t>
            </a:r>
            <a:endParaRPr lang="pl-PL" sz="2200" i="1" dirty="0">
              <a:latin typeface="Calibri" pitchFamily="34" charset="0"/>
            </a:endParaRPr>
          </a:p>
        </p:txBody>
      </p:sp>
      <p:sp>
        <p:nvSpPr>
          <p:cNvPr id="2053" name="Prostokąt 9"/>
          <p:cNvSpPr>
            <a:spLocks noChangeArrowheads="1"/>
          </p:cNvSpPr>
          <p:nvPr/>
        </p:nvSpPr>
        <p:spPr bwMode="auto">
          <a:xfrm>
            <a:off x="5915025" y="4398203"/>
            <a:ext cx="2643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b="1" i="1" dirty="0">
                <a:latin typeface="Calibri" pitchFamily="34" charset="0"/>
              </a:rPr>
              <a:t> </a:t>
            </a:r>
            <a:r>
              <a:rPr lang="pl-PL" sz="2400" b="1" i="1" dirty="0" smtClean="0">
                <a:latin typeface="Calibri" pitchFamily="34" charset="0"/>
              </a:rPr>
              <a:t>Pożyczki do 45%</a:t>
            </a:r>
            <a:endParaRPr lang="pl-PL" sz="2400" b="1" i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2400" b="1" i="1" dirty="0">
                <a:latin typeface="Calibri" pitchFamily="34" charset="0"/>
              </a:rPr>
              <a:t> Dotacja </a:t>
            </a:r>
            <a:r>
              <a:rPr lang="pl-PL" sz="2400" b="1" i="1" dirty="0" smtClean="0">
                <a:latin typeface="Calibri" pitchFamily="34" charset="0"/>
              </a:rPr>
              <a:t>do 30%</a:t>
            </a:r>
            <a:endParaRPr lang="pl-PL" sz="2400" b="1" i="1" dirty="0">
              <a:latin typeface="Calibri" pitchFamily="34" charset="0"/>
            </a:endParaRPr>
          </a:p>
        </p:txBody>
      </p:sp>
      <p:sp>
        <p:nvSpPr>
          <p:cNvPr id="2055" name="pole tekstowe 15"/>
          <p:cNvSpPr txBox="1">
            <a:spLocks noChangeArrowheads="1"/>
          </p:cNvSpPr>
          <p:nvPr/>
        </p:nvSpPr>
        <p:spPr bwMode="auto">
          <a:xfrm>
            <a:off x="757560" y="5661248"/>
            <a:ext cx="806291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indent="-628650"/>
            <a:r>
              <a:rPr lang="pl-PL" b="1" dirty="0"/>
              <a:t>CEL: </a:t>
            </a:r>
            <a:r>
              <a:rPr lang="pl-PL" dirty="0"/>
              <a:t>Ograniczenie emisji CO</a:t>
            </a:r>
            <a:r>
              <a:rPr lang="pl-PL" baseline="-25000" dirty="0"/>
              <a:t>2</a:t>
            </a:r>
            <a:r>
              <a:rPr lang="pl-PL" dirty="0"/>
              <a:t> poprzez dofinansowanie budowy   </a:t>
            </a:r>
            <a:r>
              <a:rPr lang="pl-PL" dirty="0" err="1"/>
              <a:t>biogazowni</a:t>
            </a:r>
            <a:r>
              <a:rPr lang="pl-PL" dirty="0"/>
              <a:t> rolniczych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2056" name="Strzałka w dół 17"/>
          <p:cNvSpPr>
            <a:spLocks noChangeArrowheads="1"/>
          </p:cNvSpPr>
          <p:nvPr/>
        </p:nvSpPr>
        <p:spPr bwMode="auto">
          <a:xfrm>
            <a:off x="6983437" y="5286375"/>
            <a:ext cx="396875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61857" y="708700"/>
            <a:ext cx="5696093" cy="86291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sz="2400" b="1" dirty="0" smtClean="0">
                <a:solidFill>
                  <a:srgbClr val="005BAB"/>
                </a:solidFill>
              </a:rPr>
              <a:t>Przykład 2: Porażka </a:t>
            </a:r>
            <a:r>
              <a:rPr lang="pl-PL" sz="2400" b="1" dirty="0" err="1" smtClean="0">
                <a:solidFill>
                  <a:srgbClr val="005BAB"/>
                </a:solidFill>
              </a:rPr>
              <a:t>biogazowni</a:t>
            </a:r>
            <a:endParaRPr lang="pl-PL" sz="2400" dirty="0" smtClean="0">
              <a:solidFill>
                <a:srgbClr val="005BAB"/>
              </a:solidFill>
              <a:latin typeface="Calibri" pitchFamily="34" charset="0"/>
            </a:endParaRPr>
          </a:p>
          <a:p>
            <a:pPr algn="just"/>
            <a:endParaRPr lang="pl-PL" sz="2400" b="1" dirty="0" smtClean="0">
              <a:solidFill>
                <a:srgbClr val="669900"/>
              </a:solidFill>
            </a:endParaRPr>
          </a:p>
          <a:p>
            <a:endParaRPr lang="pl-PL" sz="2800" dirty="0">
              <a:solidFill>
                <a:srgbClr val="669900"/>
              </a:solidFill>
            </a:endParaRPr>
          </a:p>
        </p:txBody>
      </p:sp>
      <p:pic>
        <p:nvPicPr>
          <p:cNvPr id="1026" name="Picture 2" descr="http://www.centrum-krak.pl/resources/testowe/biogazownia_480x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300" y="908720"/>
            <a:ext cx="36272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641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rgbClr val="005BAB"/>
                </a:solidFill>
              </a:rPr>
              <a:t>Przykład 3: Yes we can - GreenEvo </a:t>
            </a:r>
            <a:endParaRPr lang="pl-PL" sz="3200" b="1" dirty="0">
              <a:solidFill>
                <a:srgbClr val="005BAB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" y="1785926"/>
            <a:ext cx="5357850" cy="3311517"/>
          </a:xfrm>
        </p:spPr>
        <p:txBody>
          <a:bodyPr/>
          <a:lstStyle/>
          <a:p>
            <a:r>
              <a:rPr lang="pl-PL" sz="2800" dirty="0" smtClean="0"/>
              <a:t>Od </a:t>
            </a:r>
            <a:r>
              <a:rPr lang="en-US" sz="2800" dirty="0" smtClean="0"/>
              <a:t>2009 &amp; </a:t>
            </a:r>
            <a:r>
              <a:rPr lang="pl-PL" sz="2800" dirty="0" smtClean="0"/>
              <a:t>74 technologie w portfelu i wspaniałe wyniki za 2014 r.</a:t>
            </a:r>
            <a:endParaRPr lang="en-US" sz="2800" dirty="0" smtClean="0"/>
          </a:p>
          <a:p>
            <a:r>
              <a:rPr lang="pl-PL" sz="2800" dirty="0" smtClean="0"/>
              <a:t>40% wzrost eksportu </a:t>
            </a:r>
            <a:endParaRPr lang="en-US" sz="2800" dirty="0" smtClean="0"/>
          </a:p>
          <a:p>
            <a:r>
              <a:rPr lang="pl-PL" sz="2800" dirty="0" smtClean="0"/>
              <a:t>24% wzrost obrotów</a:t>
            </a:r>
            <a:endParaRPr lang="en-US" sz="2800" dirty="0" smtClean="0"/>
          </a:p>
          <a:p>
            <a:r>
              <a:rPr lang="pl-PL" sz="2800" dirty="0" smtClean="0"/>
              <a:t>60% wzrost nakładów na BiR</a:t>
            </a:r>
            <a:endParaRPr lang="en-US" sz="2800" dirty="0" smtClean="0"/>
          </a:p>
          <a:p>
            <a:r>
              <a:rPr lang="pl-PL" sz="2800" dirty="0" smtClean="0"/>
              <a:t>Rosnąca marka</a:t>
            </a:r>
            <a:endParaRPr lang="en-US" sz="2800" dirty="0" smtClean="0"/>
          </a:p>
        </p:txBody>
      </p:sp>
      <p:sp>
        <p:nvSpPr>
          <p:cNvPr id="4" name="AutoShape 2" descr="data:image/jpeg;base64,/9j/4AAQSkZJRgABAQAAAQABAAD/2wCEAAkGBhQREBUUEhQUExUVFxUUGRgYFRQVFRoXGBoaFxcXGhQYHCceGBojGRUcHy8gIycpLCwsFx4xNTAqNSYsLCkBCQoKDgwOGQ8PGjAkHiUsKSkvLy8wNSktLy00LC0wMDUsLCwsLCwsLCwsNSwpLCw0KSkqLCksLCksLCw2LCwsNf/AABEIAIABiAMBIgACEQEDEQH/xAAcAAEAAgIDAQAAAAAAAAAAAAAABQYEBwECCAP/xABMEAABAwIDBAQGDgcIAgMAAAABAAIDBBEFEiEGBxMxIkFRYRdxcoGRkxQyMzVCUlNUc6GxstHSFTSUorPB0yMlYnSCksLwFoMk4fH/xAAZAQEAAwEBAAAAAAAAAAAAAAAAAQIDBQT/xAArEQEAAgIABQIFBAMAAAAAAAAAAQIDEQQSITFBUaEFEyJhcSOB4fAyM0L/2gAMAwEAAhEDEQA/AN4oiICIiAiIgIiICIiAiIgIiICIiAiIgIiICIiAiIgIiICIiAiIgIiICIiAiIgIiICIiAiIgIiICIiAiIgIiICIiAiIUBFC45tfS0ek8oa7nlF3P8eVutlAeGGi7Jj/AOsfmQXlFRvDDRdk/qx+ZDviousTj/1j+TkF5RfOCUOaHDk4Ajzi/JQe0220FA5jZhIS8EjK0O5aG+oQWBFRvDDRdk/qx+ZPDDRdk/qx+ZBeUVIj3v0JOpmaO0xkj90k/UrNg+PwVbM0EjZAOdvbC/a06jzoJFEUbi+PwUjc08jYwb2udTbsaNSgkkVIk3v0INhxnDtEZA9DiD9S6+GGi7J/Vj8yC8oqN4YaLsn9WPzK04DjUdZTsnizZH5gMwsei5zDp42lBIIvlVVLY2F73BrWi5cSAAO0kqpVe9ehYbB75PIYSP8AcbAoLkio3hhouyf1Y/Mnhhouyf1Y/MgvKKv7N7awV7ntg4gMYaTmbl0cSBrc9hU851hcm1kHZFRsX3uUkLy2MSVBFwSzKGXH+JxF/NddML3v0srw2RksF7dJ2Usue0tJIHeR1oL4i6xyAgEEEHUEdY7Vj4piLaeCSaS+SJj5HWFzlYC42HWbBBlIqTBvbo3va0Ca7nNaOgLXcbD4XaVdQg5RQWK7ZU1NLw5XuD7A2DHHQ8tQO5YnhGovlHerf+CtyWnw89uKw1nU3jf5WhFVzvGovlHerf8AgrDSVLZGNe03a4BwOo0Oo0UTWY7rY8+PJ0paJ/D7ooD/AM0puPwc7uJnMdix4GYGxGa1uYU8CkxMLUyUvvlnenKIo3GceipGh0zi0OOUWBcSefIBIjfZa1opHNadQkkWBhOLx1MYkiJLCSASC3kbHQ96yKysZEzNI5rGjrJsE110ReJjmiej7oq1JvBomm3Gv5LXOHpAUjh20lPUG0UrHHsvZ3+06pqWdeIxWnVbRM/lKIuFyobCIiAiIgIiICitpsY9iUk09rljCWg8i46NHncQpVVHer71TeVD/FYg0dU1LpXufIS573FzjzJcT/3TuAU9Du7r3tDhTOsQDq+Np17i64WPsTGHYjTAi44o+oEj6wvQ6DQng1xD5sfWRfmXV+7TESD/APHPrIvzLcLtu6AEg1cAIJBHEGhBsR5iFx/57h/zyD1gQTFDGWxMadCGtB8YC1Zvs92pvIk+8FtDDsSjqIxJC9sjDcBzTdpINjr3ELV++z3am8iT7wQUbBdnp6wubTx8QsALuk0WB5e2I7FLeDXEPmx9ZF+ZWHckP7eq+jh+89XOXeZh7XFpqLFpLSOFPoQbEe07UGncW2Oq6VnEngcxmgLrscAToL5SbLvsTiLoK+BzSRmeGOHxmv6JBHnB8yv23O8KjnoZYYJDI+QBoAjlaB0gSSXtA5Ba+2OozNX07Wi54gce4M6RPmA+xB6LXnXbLF3VVdM917Ne+Ng7GMcWi3jy5v8AV3L0UvMFV7o+/wAZ32lBLYXsXWVMfEhgc5h5OuxoPeMxFx3rL8GuIfNj6yL8yumy28yjp6KCGQyZ442tdaMkXHYbqU8L1B2zeqP4oNceDXEPm59ZF+Zbb2AwySmw6GGZuSRvFJbcG2aV7hqNOTgovwvUHbN6o/irPgmMx1cDZ4blj81rix6Liw6eNpQa230Ys4yQ04JDQOK4dRN7Nv22sTZULCMDnq3llPG6RzQCbWAaDe1ySAL2PoVr3xe+DfoWfecm7bbCnoGTCfODI5hGVhdo0HmfGUEZ4NcQ+bH1kX5k8GuIfNj6yL8y2P4XqDtm9UfxTwvUHbN6o/igj91mytTRyzuqI+GHtjDekx1yC4n2pPapbepiTocNfkJBlcyK40Ia65d6WtI86kdndtKevc9sBeSwNJzNLdHEgdevIqD3x+97fp4/uvQagwrDH1EzIYwC95sLmw5XJJ7LBffHcClo5jFMBmADtDdpB6wezmpTdyf7zp/G77jlbt9WFdGCoHUXQu/1Wcw+IEO9IQSe6HG3TUj4pDmdA4NaSbnhuF238RzDxWVh25966z/LT/w3LV26TFRFX8MmwnY5g8pozj6g5bR259663/LT/wANyDQOGe7w/SxffavTK8zYZ7vD9LF99q9NBBqLeR74O+jj/wCSvI3e0XyX77/xVG3k++Dvo4/5rZwx6n+Xi9Y38V6LTMUrpxOHrjtnzfM13jv+6LG76i+S/fd+KnqambGxrGCzWgADsAWM3HKc8pov97fxWa0rCZme7q46Y6/64j9mqt4uHmGsErNOIA8HqztOv8itk4NiAngjlHw2Nd57ajzFV3eXhxkpA8DWJwcfJPRd6CQfMV8t1+J56d8J5wu08l9yPrBHmW1vqxxPo52H9HjLU8W6/wB910zLVe8iuMta2JuojaGjy3nX/iPMe1bNragRxue72rGlx8QFz9i1VsZSGsxDiv1DXGd3jv0B5j9iYum7ei3xG03iuCO9p9mzsFw4U9PHEPgNA8/WfSvvNSscbva11u0A/asPaDHGUkJkfrya1vW5x5D+fmVJosPrMTvLNKYYTyAJaC3uaDqO9x1WcVm3WXoyZ4xTGKldzrtHiPuvrsNhdzjjI8hp/kqrj+7eOQZ6b+ykGob8An7WnvCjhsjJEC/D6zO5upbmFifELgnxhWfY7aM1kBLrCRhyPHLXqNuq/wBoKt1r1rLLePPPystNT4/iYV7Y7bR7ZfY1WTmvla52jg7kGO7e4rYIK1fvOw0RzxytFuICCQPhssQfGQf3VfNmMRNRSRSE3c5tneU3ou+sFTkrGotCODy2re2DJO5jtP2SqIixdMREQEREBVHer71TeVD/ABWK3KrbzKYvwuoDdSAx58lj2ud+6Cg1DsN75Uv0n/Fy9CleasFxL2PURTAZuG8Ot2jrHjIut2Um86ge0O42Q/Fc1zXD6tfGNEGoqzZWrMryKaYgvefaH4x1UPPA6N5Y8FrmmxaRYg9hH/ea334R6D5wz0H8Fpfa2sZNXVEkbg5j5C5pHWLAX+pBtzdL71ReXP8AxXqrb7PdqbyJPvBWndL71ReXP/Feqtvs92pvIk+8EHXcj7vVfRw/ekUDiG7+vdNK4U7iHSSOGrORcXD4XYVP7kfd6n6OH7XrbaDzVi2Az0rg2oidGXcr2ykdxBtfu5q8bncVibM+B0bRK8FzZPhODdTHry0u7TnYq3706ASYbI6wvEWSA2uR0gHW/wBJK1BsnXcGvp5OyVo8zuifqcUHo0LzBVe6P8p32len15kxGPLPK34ksrD42Pc37WoJrD939bPE2WOEOY8ZmnPGLjxFyyPBfiHyA9ZF+ZXPYneHRx0cMMr+E+NmUgtdl0OhDwLHTqVg8I1B84Z6Hfgg1Z4L8Q+QHrI/zLa+wOFy02HwwztDJGmW4BDrZpXubqNPauB866eEeg+cM9B/BTWGYnHURNlhcHxuvZw5HKS0jzFpHmQah3xe+DfoWfecq3geytTWBxp484YQHdJjbE3Pwj3Ky75IyK5jraGEAeZxv9q67stsIKIzMqC5rZCwhwBcARcEEDlzGtuo3KDA8F+IfID1kX5k8F+IfID1kX5ltTwj0HzhnoP4J4R6D5wz0H8EFf3YbJ1NHLOaiMMD2MDSHNdcguv7UntCyt8fve36eP7r1ZsH2npqtzhTytkLAC4C+gN7fYVWd8fve36eP7r0Gut3XvpT+U77jluDbzC/ZGHzsAu4MMjR/iZ0h9lvOtP7uvfSn8p33HLfzhpqg8z4ViBgnimafc3sk8wNz6QCPOt97aSB2FVjhyNLMR4jG4rROP4Z7GqpoeQje5o8m92/UQtg0+2ML8AlikkAmEElNkJ6RJaWMIHWLOFz3FBrjDPd4fpYvvtXpoLzLhn6xD9LF99q9NBBqLeR74O+jj/mrCN08Xy0n+1n4Kvbyf1930cf81twL0WtNa104fD8PjzZ83zI3qYUN26ePS00nPra38FeoY8rQOwWXdFjNpt3dXFw+PDvkjW2PW0gljfG7UPaWnzrV+wtSabEOE7TNnhd3uaej9n1ra61Pt/SmnrxKzQvyyt8th1+sD0rXFO919Xh+IxNJpnj/mfZbd5GJcOjyA2dMcv+kav+rTzr47ssMMdM6VwsZXXHkNFh6Tc+Kyre2+IGsq4Y49QWsDfKlIJ08Vr+JbPoqURRsY0aMaGjzCyW+mkR6ow/rcVbJ4r0hSd4sRkqaOEnovcSR52t+xxHnUltfT5vY1MDkjkL2mxy3LWHI2/ZfqXw3k4c4xRzxi7oHZj5Jsb+IOAUlTvhxSkaTfXXQ2ex7dLgjke/sKjf0xKbU3ly0821MfeFJ2V2cqoaxrix0TWHpuNg0t19IKn9hGB1VXSR6Rue1rT1EgvJ+2/nX3l2LqJOhLXyui+KGhr7dhkB19Cn6Wmho4crcscbBck2A7yT1lLX2rw3CzS0TMaiJmevfrHtCpb1pxw4GdZe5/mDbH63BTm76Etw+K+l87vM5xI+oqh4nUPxWvDYwcmjW36mA9J57P8A8W2KOlbExrGizWtDQO4aKb/TSK+Thd5eJvmj/HtD7oiLB1xERAREQF0liDgQ4XBBBHaDz+pd0QaY2n3T1ETy6kHHjJuGZmtkaD1dIgOAvzvewVUqNmquN2V1JVX/AMNPNIP9zGkfWvSNksg80/oKq+Z1v7HVf00/QVV8zrf2Oq/pr0tZLIKnutpXx4ZE2Rj43Z5jlkY6N4BkcRdjwCND2Ks75MPmkmpzFDPKAx4JihllA1HMsabedbSsuUGq9zWHTRTVJlhnhBZEAZYZYrm77gZ2i9v5hbUXFlygj9ocP9kUk8NyOLFJHccxmaW3HeL3XncYJV2/U60GwP6pU3B59TF6XISyDEwepdJTQvex0bnxxuLHgte0uaCWuaeTgTYjuWvdu92Uk0zqikylz9Xxkht3dbmk6XOlwesLZy4sg851eyFbEBnpKjX4kbpf4Wa3P/tlinAqr5nW/slT/TXpayWQeaf0FVfM639jqv6a3fuzpnx4XA2Rj43AzXa9jmPF5pCLtcARcEHXtVnsubIKrt7sX+kImZHBksZJaTycCLFh6wL2NxyLVqWs2Ar4iQaaRwHwmWeCO0Bpv6QOS9CLiyDzT+gqr5nW/sdV/TT9BVXzOt/Y6r+mvS1ksg1Zucw6aKapMsM8QLIwDLDLFc3fcDiNF7d3ap7ezSSS0AEUckrhMwlscb5HWyvF8rATa5HpV1slkGi93uDVDcSgc+mqY2tLiXPp542gZSNXPYBzPat6JZc2Qa23nbByVD/ZNM3O/KGyRgi5Db2c2/N1jYjrsLLVj8OlDrOilDux0bw7xWLbr03ZcoNM7vNgJpJ46iojdFFGQ8Nka5j3uaej/ZuAcADrcgchZblXNlwQg1XvCwyZ9c5zIZntMbBdkUjm3F7i7RZcf+TYr8lN+yv/ACrauVLLb5nTUw5lvh+72vW8xv0arbtNivyU37K/8qvmylXNLSsfUNc2Ul+YOYWHRzg3okXHRspiyWVLWifDfBw1sVtzeZ+0llUt42DGama9jXPfG4EBrS5xa7ouFgLnqPmVuXFlFbcs7b5sUZaTSfLV+73Z6T2VxJYpIxE24zxvZdzuiLZgL2F1tAJZcqb25p2z4bh68PTlh0kiBBBAIIII7jzVErtiZ6WQy4e+1+cZIHfYX0I7j6VflxlUVtMLZuHpl1zd47T5hrx20+Kt6Bpbu+MInkelrsqxZdm8Rr3D2S7hsHUSAPNG0m/nWzbJlV4ya7Q808Dz9Ml5mPREbP7MxUbMsYu4+2efbO/AdylwuUWczvu91KRSOWvYREULCIiAiIgLDxWvMMTpBHJKRboRgF5uQNASBpe6zEQV3ZjbFtcTkgnY0Zum8NDC5pALQQ4nMCezqWdtJj7KKAzSNc5oc1tm2zEuIaOZA5lQe6z9QP09R/EK43r+9rrc+LBbx8RtvrQT2CYwaljnGGaCzstpQ0Fwyg5hlcdOlbxgpjuPx0cXElzWJDWtaC57nHk1rRzK7YPT1DGEVMscrs12lkRiAbYaEF7sxvc3058lW9tTavwzP7lx3g365Cw8PTx6+IFBZsGxN08Zc6GWA3Iyyhod3Hokixv2rirxlsdTFAQ4vmD3NItlAYATfW/Ws8KlbYsnOI0YpnRslyT2MgcWWsL3DdTogseEY6ypdO1gcDTymB2YWu4AEluuo6XNfDaXamOhbE6YPIllEIygGxIJubnQWadVC7uA8OrxKWukFY8PLfal2RlyB1BfHetRiZlFE42EtZHH/vZI306oLTHjTDVOpgDnbCye+mXK972AA353jPpCyK6uZDG6SRwaxgLnE9QCoWwNRK7EpWTe6U9JFSuPxjFNMQ//AFMe0+cqW3se9M/MjNAXWvfLxo78vSe4FBl4DtxFVTCLhzQuezix8VoAkj+M2xPbexsVYKqcRxueb2a0uNudgLm3oVLrC39J4bk+Sk5csnD081lbcZ/VpvopPulB1wXFW1VPHOwOa2VoeA62YA9tiRdfPH8djo4XTS3sLABou5zibNa0dpOiwN35/uuk+haoreYf1Am+QV0GfssbgE30tmsT3AoJrZ3allWZGBkkUkRAfHIAHC4uDoSCCpPEa9kETpZHBrGC5P8A30KoYfc7QzllsgpY+J5ZcMn7t1996xH6P6XufHp+J2ZDIAQR1gkgehBKYDtR7Ld0aeojjLC9ssjWtY4XAAADi65BvqOQWTtBjraOndO9r3tZa4YGlwBNr9IgWHWouPaKVuJMpCyLhPiMjHNJz5WgaFvIa35dSncTw9s8MkT/AGsjHMOl9HC17daDFi2gY6q9jtDnO4QmLhbIGk2aCb3uefJSqoW6TD3CnkmlcHyPkMN9TZkF48tz1Zw8+IjsV9QFARbZQuxB9CA/isbmLujkvla/Je982R4PK2hU84rTeHYl/eEdVklHErZWmTKTGWPvG1gf1nQC1kG5VXKbbNk1QYYIp5gx/CklY1vBY7UG7nOBNrfBB6lPzk5XZPbWOW/K9tPrVR3SuZ+i4svO78/bmv199rILdJIGgkkAAEknQADUnxKDwPa5tZJaGGcxXcBOWtETsvO1zmNzoNOpdtugThtWG3J4EnLssb+a1132MIOH0uW1uDHy8nXz3QZmO4w2kp3zvDnNjAJDbZtSBpfxrF2f2i9lgngTwtsxwMgaA8OuRlyuN9B125hYW8n3rqfJb95qyNjYpm0kXGkZIDHEWZYyzK3I3ouOY5j36eJBl43jjKRjHSBzhJLFCMtiQ6VwY0m5GlzqpMqo7yPcKb/PUP8AHYrbdBCbQbUtpHxR8KWZ8xflbGGk9AXPtiOpSeHVZlia8sfGXfAeAHjW1iASOpVDbeOR2I4YIXNjlL6rI9zDI1p4DySWBzc3RuOY5hXGhY8RtErmveAMzmtLGl3WQ0k5RfquUEHju2bKWfgmGaV3CMx4YabMaQ1xNyDoSOXapfCsUjqYWTROzMkAc08tD2jqKoW2fH/SjjTZDKMPmJz39z4jA+1uu5bzVp2GZGMOpuCXFhia4F1sxLtXXtp7a6D7bVbUxYfC2WUPcHPDAG2JuQT1kaWBUvDKHNDhycAR4jqFrzeY/i1NPBw5JWtiqJXNjbnN3NyRkt7jc371Ztg8S4+HU7ybnJkd5cZLHDzOaQgxcY28bTVAgdTVL3ONmFrWWkItfJdwva/crLDIXNBsW3ANjzF+o94VO2wP964X9JL93/7V1KCp4jvGghmexzZXRxODJZ2tHBjcfgucTc2POw061bGm4Wo6d7RgeI5sucTz57/H4mtz23utnYACKSAOvmEMV7875Be/fdBA4nvEigmljdDO4QFvEka1pY0OFw49K9vEOpWmCYPaHNNw4BwPcdQtRbUGYTYq5mUQjgic85BHYElg7bXW2MOY0RRhmrQxob22sLfUgyUREBERAREQEREEdgeBx0cXCizZcz39I5jd5zHXsuUx7Ao6yEwy5gwlrjlOU3abjXxqRRBFYFs6ykDgySaTPl91kdJbLe1s3LmvpjmAxVkXCmBLbhwIJa5rhycHDkVIogj8FwZtLHw2yTSC5deWR0r9baZna205LtU4Ox88U5zZ4g8N16NnixuOtZyIMDDMFjp3TOjzXnkMz7kkZyADbsFmjRdcWwKOpMJkzXglbOyxt02ggX7R0jopFEEbT4BFHVSVLbiSVrWO16JDeRt296y6yjbLG6OQBzHgtcDyIOhC+6IK9s/sNT0cnEjzufl4bTI7PkYTfIz4o0HLsU7UQB7HMPJwLT4iLFfREEFgGyEdGf7OWocMuQMkmc+No/wsOjT4lnYzgsdXC6GYXa6x0JDgQbghw1BHas9EEPgGy8NGH8PO50hBe+Rxe91uQLj1BSFfQMnidFK0OY8ZXA9YWQiCuYPsJBSzNljdM5zGmNgfK57GMOmVrT7UACwAVjREGBg2DR0sfDivlzySam5zSOL3a9mZxWeiIOk0eZpHK4I79VCO2MgNHHS9PhxOa9pzdMOa7ODm7bm3iKnkQcZVX49hoGVPsiN00Ti/iOZHK9kT3a3Loho65N9VYUQdHxggg6g6EdRHYoPA9ioaOUvgdM1pzf2XEcYRmIJIj5XuOfeVPogwsZwllVA+GS+R4sbGx530PVyWFs/srHR5uHJO8ODW2klfI1obe2Rp0Zz6lNIgjcdwGOsiEcpeAHNeCxxY4OabtIcNRqucEwRtLG5jZJpQ5xfeaV8rtQBYOcbhvR5d57VIoghdodlIq0xukfKx0WbK6KQxuGYWNnN1GnYpDDKAQRNiDnvDBYOkcXvPXdzzq495WUiCNfgMZqvZJuZOC6n59Hhuc17hbtuwarvguDMpYWwxl2Rt7ZjcgE3tfsWeiCPjwWMVTqnpGR8bYjc9ENabiw6jcrrguAx0jHsizZXyPlsXZrOebuA7BfWykkQRuIYBFNPBM/Nnpy5zLOsLuGU5h16KRIXKIKxXbu6WaczPD+m4PfGHWie4fCczrOt/GrMAuUQQ0uycLvZWbOfZjQ2XpW0DS0Zbe1NjzUjh9EIYmRtLiGNDQXG7iALanrKy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GREENE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" y="5251276"/>
            <a:ext cx="4752975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psa2013.eu/files/site13/EPSA-2013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7010"/>
            <a:ext cx="1323975" cy="1076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" descr="C:\Users\Krisiyar\Desktop\0ebfa44e4173f50ddf5a5bbb9bdd28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285992"/>
            <a:ext cx="3857652" cy="2595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2444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005" y="695310"/>
            <a:ext cx="7843837" cy="519112"/>
          </a:xfrm>
        </p:spPr>
        <p:txBody>
          <a:bodyPr/>
          <a:lstStyle/>
          <a:p>
            <a:pPr>
              <a:defRPr/>
            </a:pPr>
            <a:r>
              <a:rPr lang="pl-PL" b="1" dirty="0" smtClean="0">
                <a:solidFill>
                  <a:srgbClr val="005BAB"/>
                </a:solidFill>
                <a:latin typeface="+mn-lt"/>
              </a:rPr>
              <a:t>Mimo braku strategii są perspektywy – Nowa perspektywa finansowa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gray">
          <a:xfrm>
            <a:off x="457200" y="2429430"/>
            <a:ext cx="8229600" cy="26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Odnawialne źródła energii</a:t>
            </a:r>
          </a:p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Niskoemisyjna gospodarka</a:t>
            </a:r>
          </a:p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Efektywność energetyczna</a:t>
            </a:r>
          </a:p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Innowacyjność i kompleksowość</a:t>
            </a:r>
          </a:p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Zwrotne formy finansowania</a:t>
            </a:r>
          </a:p>
          <a:p>
            <a:pPr marL="444500" lvl="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400" kern="0" dirty="0" smtClean="0">
                <a:latin typeface="+mn-lt"/>
              </a:rPr>
              <a:t>Firmy sektora MŚP</a:t>
            </a:r>
          </a:p>
          <a:p>
            <a:pPr marL="444500" marR="0" lvl="0" indent="-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tabLst/>
              <a:defRPr/>
            </a:pP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2" descr="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75" y="2565400"/>
            <a:ext cx="3383227" cy="207804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  <a:latin typeface="+mn-lt"/>
              </a:rPr>
              <a:t>Doświadczenia + środki do wydania = ?</a:t>
            </a:r>
            <a:endParaRPr lang="en-GB" b="1" dirty="0">
              <a:solidFill>
                <a:srgbClr val="005BAB"/>
              </a:solidFill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5720" y="1500174"/>
            <a:ext cx="8472518" cy="45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+mn-lt"/>
              </a:rPr>
              <a:t>System aukcji dla dużych projektów</a:t>
            </a:r>
          </a:p>
          <a:p>
            <a:endParaRPr lang="pl-PL" sz="2400" dirty="0" smtClean="0">
              <a:latin typeface="+mn-lt"/>
            </a:endParaRPr>
          </a:p>
          <a:p>
            <a:r>
              <a:rPr lang="pl-PL" sz="2400" dirty="0" smtClean="0">
                <a:latin typeface="+mn-lt"/>
              </a:rPr>
              <a:t>Środki na dedykowane programy raczej niż uzupełnienie</a:t>
            </a:r>
          </a:p>
          <a:p>
            <a:r>
              <a:rPr lang="pl-PL" sz="2400" dirty="0" smtClean="0">
                <a:latin typeface="+mn-lt"/>
              </a:rPr>
              <a:t>Lekcje z doświadczeń z programami – solary</a:t>
            </a:r>
          </a:p>
          <a:p>
            <a:r>
              <a:rPr lang="pl-PL" sz="2400" dirty="0" smtClean="0"/>
              <a:t>Małe programy z możliwością przedłużenia</a:t>
            </a:r>
          </a:p>
          <a:p>
            <a:r>
              <a:rPr lang="pl-PL" sz="2400" dirty="0" smtClean="0"/>
              <a:t>OZE to nie tylko energia elektryczna</a:t>
            </a:r>
          </a:p>
          <a:p>
            <a:r>
              <a:rPr lang="pl-PL" sz="2400" dirty="0" smtClean="0"/>
              <a:t>Stymulacja OZE ma bardziej wymierne korzyści niż klimat</a:t>
            </a:r>
          </a:p>
          <a:p>
            <a:r>
              <a:rPr lang="pl-PL" sz="2400" dirty="0" smtClean="0"/>
              <a:t>OZE inwestycja w przyszłość</a:t>
            </a:r>
          </a:p>
          <a:p>
            <a:endParaRPr lang="pl-PL" sz="2400" dirty="0" smtClean="0">
              <a:latin typeface="+mn-lt"/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	Skierowanie środków na technologie </a:t>
            </a:r>
          </a:p>
          <a:p>
            <a:pPr indent="1588">
              <a:buNone/>
            </a:pPr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strategiczne</a:t>
            </a:r>
          </a:p>
          <a:p>
            <a:endParaRPr lang="pl-PL" sz="2400" dirty="0" smtClean="0"/>
          </a:p>
        </p:txBody>
      </p:sp>
      <p:pic>
        <p:nvPicPr>
          <p:cNvPr id="7" name="Picture 10" descr="Wind turbines in the sun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357694"/>
            <a:ext cx="2721744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630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811338"/>
            <a:ext cx="6072230" cy="4425950"/>
          </a:xfrm>
        </p:spPr>
        <p:txBody>
          <a:bodyPr/>
          <a:lstStyle/>
          <a:p>
            <a:r>
              <a:rPr lang="pl-PL" sz="2400" dirty="0" smtClean="0"/>
              <a:t>Poprawiają stabilność systemu</a:t>
            </a:r>
          </a:p>
          <a:p>
            <a:r>
              <a:rPr lang="pl-PL" sz="2400" dirty="0" smtClean="0"/>
              <a:t>Zapewniają dochód na terenach rolniczych</a:t>
            </a:r>
          </a:p>
          <a:p>
            <a:r>
              <a:rPr lang="pl-PL" sz="2400" dirty="0" smtClean="0"/>
              <a:t>Rozwiązują problemy środowiskowe</a:t>
            </a:r>
          </a:p>
          <a:p>
            <a:r>
              <a:rPr lang="pl-PL" sz="2400" dirty="0" smtClean="0"/>
              <a:t>Dają możliwość budowy przemysłu</a:t>
            </a:r>
          </a:p>
          <a:p>
            <a:r>
              <a:rPr lang="pl-PL" sz="2400" dirty="0" smtClean="0"/>
              <a:t>Stwarzają możliwość innowacji</a:t>
            </a:r>
          </a:p>
          <a:p>
            <a:r>
              <a:rPr lang="pl-PL" sz="2400" dirty="0" smtClean="0"/>
              <a:t>Budują na mocnych stronach polskiego przemysłu</a:t>
            </a:r>
          </a:p>
          <a:p>
            <a:r>
              <a:rPr lang="pl-PL" sz="2400" dirty="0" smtClean="0"/>
              <a:t>Zapewniają buy-in konsumentów</a:t>
            </a:r>
          </a:p>
          <a:p>
            <a:r>
              <a:rPr lang="pl-PL" sz="2400" dirty="0" smtClean="0"/>
              <a:t>Nie tylko produkcja en. el.</a:t>
            </a:r>
            <a:endParaRPr lang="en-GB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  <a:latin typeface="+mn-lt"/>
              </a:rPr>
              <a:t>Technologie strategiczne – czyli?</a:t>
            </a:r>
            <a:endParaRPr lang="en-GB" b="1" dirty="0">
              <a:solidFill>
                <a:srgbClr val="005BAB"/>
              </a:solidFill>
              <a:latin typeface="+mn-lt"/>
            </a:endParaRPr>
          </a:p>
        </p:txBody>
      </p:sp>
      <p:pic>
        <p:nvPicPr>
          <p:cNvPr id="68610" name="Picture 2" descr="C:\Users\Krisiyar\Desktop\bio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928802"/>
            <a:ext cx="2555862" cy="1643054"/>
          </a:xfrm>
          <a:prstGeom prst="rect">
            <a:avLst/>
          </a:prstGeom>
          <a:noFill/>
        </p:spPr>
      </p:pic>
      <p:pic>
        <p:nvPicPr>
          <p:cNvPr id="68611" name="Picture 3" descr="C:\Users\Krisiya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829065"/>
            <a:ext cx="2571768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7429552" cy="4425950"/>
          </a:xfrm>
        </p:spPr>
        <p:txBody>
          <a:bodyPr/>
          <a:lstStyle/>
          <a:p>
            <a:r>
              <a:rPr lang="pl-PL" sz="2400" dirty="0" smtClean="0"/>
              <a:t>Klimat nie nakręca rozwoju OZE ale są inne powody</a:t>
            </a:r>
          </a:p>
          <a:p>
            <a:r>
              <a:rPr lang="pl-PL" sz="2400" dirty="0" smtClean="0"/>
              <a:t>Cele OZE niezagrożone – stąd brak strategii</a:t>
            </a:r>
          </a:p>
          <a:p>
            <a:r>
              <a:rPr lang="pl-PL" sz="2400" dirty="0" smtClean="0"/>
              <a:t>Brak strategii okazją dla NFOŚiGW – dedykowane programy </a:t>
            </a:r>
          </a:p>
          <a:p>
            <a:r>
              <a:rPr lang="pl-PL" sz="2400" dirty="0" smtClean="0"/>
              <a:t>Wzór na technologie do wsparcia zależny od funkcji celu</a:t>
            </a:r>
          </a:p>
          <a:p>
            <a:r>
              <a:rPr lang="pl-PL" sz="2400" dirty="0" smtClean="0"/>
              <a:t>Energetyka prosumencka, biogaz, mała energetyka wodna, panele solarne dobre dla PL</a:t>
            </a:r>
          </a:p>
          <a:p>
            <a:r>
              <a:rPr lang="pl-PL" sz="2400" dirty="0" smtClean="0"/>
              <a:t>Elektryfikacja transportu – bonus dla rozwoju OZE</a:t>
            </a:r>
          </a:p>
          <a:p>
            <a:r>
              <a:rPr lang="pl-PL" sz="2400" dirty="0" smtClean="0"/>
              <a:t>Zielone technologie z PL są dobrym materiałem na eksport – GreenEvo</a:t>
            </a:r>
          </a:p>
          <a:p>
            <a:endParaRPr lang="en-GB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82663" y="714356"/>
            <a:ext cx="7837487" cy="657211"/>
          </a:xfrm>
        </p:spPr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  <a:latin typeface="+mn-lt"/>
              </a:rPr>
              <a:t>Konkluzje</a:t>
            </a:r>
            <a:endParaRPr lang="en-GB" b="1" dirty="0">
              <a:solidFill>
                <a:srgbClr val="005BAB"/>
              </a:solidFill>
              <a:latin typeface="+mn-lt"/>
            </a:endParaRPr>
          </a:p>
        </p:txBody>
      </p:sp>
      <p:pic>
        <p:nvPicPr>
          <p:cNvPr id="6" name="Picture 4" descr="Mckinsey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736"/>
            <a:ext cx="212407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edle-exchange.ca/images/boring_le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03" name="Rectangle 3"/>
          <p:cNvSpPr>
            <a:spLocks noChangeArrowheads="1"/>
          </p:cNvSpPr>
          <p:nvPr/>
        </p:nvSpPr>
        <p:spPr bwMode="gray">
          <a:xfrm>
            <a:off x="2643175" y="-24"/>
            <a:ext cx="6500826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DE" sz="4000" b="1" dirty="0">
                <a:solidFill>
                  <a:schemeClr val="bg1"/>
                </a:solidFill>
              </a:rPr>
              <a:t>THANK YOU</a:t>
            </a:r>
            <a:br>
              <a:rPr lang="de-DE" sz="4000" b="1" dirty="0">
                <a:solidFill>
                  <a:schemeClr val="bg1"/>
                </a:solidFill>
              </a:rPr>
            </a:br>
            <a:r>
              <a:rPr lang="de-DE" sz="4000" b="1" dirty="0">
                <a:solidFill>
                  <a:schemeClr val="bg1"/>
                </a:solidFill>
              </a:rPr>
              <a:t>FOR YOUR ATTENTION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s://encrypted-tbn1.gstatic.com/images?q=tbn:ANd9GcQY0jwRqFdmNawVASpaHou-A1skHHms0iTwrTgNWE1B09qPa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28736"/>
            <a:ext cx="2247067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nergy saving light bulb in a plant p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429132"/>
            <a:ext cx="2247068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t0.gstatic.com/images?q=tbn:ANd9GcR2Ho3flUxfuxzUMGeiGNvf2VWoqYD3sFBpF_4tljOEDWmh618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00372"/>
            <a:ext cx="2247067" cy="12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419872" y="4976008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Albo przygotujemy się na rosnący popyt na szeroki portfel technologii energetycznych albo zignorujemy rzeczywistość i powoli, aczkolwiek nieuchronnie, pozostaniemy w tyle</a:t>
            </a:r>
            <a:r>
              <a:rPr lang="en-GB" i="1" dirty="0" smtClean="0"/>
              <a:t>.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-- Mike </a:t>
            </a:r>
            <a:r>
              <a:rPr lang="en-GB" dirty="0" err="1"/>
              <a:t>Bowlin</a:t>
            </a:r>
            <a:r>
              <a:rPr lang="en-GB" dirty="0"/>
              <a:t>, </a:t>
            </a:r>
            <a:r>
              <a:rPr lang="pl-PL" dirty="0" smtClean="0"/>
              <a:t>szef </a:t>
            </a:r>
            <a:r>
              <a:rPr lang="en-GB" dirty="0" smtClean="0"/>
              <a:t>ARCO </a:t>
            </a:r>
            <a:r>
              <a:rPr lang="pl-PL" dirty="0" smtClean="0"/>
              <a:t>(</a:t>
            </a:r>
            <a:r>
              <a:rPr lang="en-GB" dirty="0" smtClean="0"/>
              <a:t>BP</a:t>
            </a:r>
            <a:r>
              <a:rPr lang="pl-PL" dirty="0" smtClean="0"/>
              <a:t>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Rectangle 3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462860" cy="1039813"/>
          </a:xfrm>
        </p:spPr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</a:rPr>
              <a:t>Zmiany klimatu vs. OZE</a:t>
            </a:r>
            <a:endParaRPr lang="en-US" b="1" dirty="0">
              <a:solidFill>
                <a:srgbClr val="005BAB"/>
              </a:solidFill>
            </a:endParaRPr>
          </a:p>
        </p:txBody>
      </p:sp>
      <p:sp>
        <p:nvSpPr>
          <p:cNvPr id="14" name="Rectangle 5"/>
          <p:cNvSpPr>
            <a:spLocks/>
          </p:cNvSpPr>
          <p:nvPr/>
        </p:nvSpPr>
        <p:spPr bwMode="gray">
          <a:xfrm>
            <a:off x="3357554" y="1500174"/>
            <a:ext cx="4929222" cy="272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542925" indent="-542925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Negatywny wpływ ZK na konwencjonalne źródła</a:t>
            </a:r>
            <a:endParaRPr lang="en-GB" sz="2800" dirty="0"/>
          </a:p>
          <a:p>
            <a:pPr marL="44450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Narzędzie dekarbonizacji</a:t>
            </a:r>
          </a:p>
          <a:p>
            <a:pPr marL="44450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endParaRPr lang="en-GB" sz="2800" dirty="0" smtClean="0"/>
          </a:p>
          <a:p>
            <a:pPr marL="542925" indent="-542925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Ale czy to zmiany klimatu stymulują rozwój OZE?</a:t>
            </a:r>
            <a:endParaRPr lang="en-GB" sz="2800" dirty="0"/>
          </a:p>
          <a:p>
            <a:pPr marL="998538" lvl="1" indent="-368300">
              <a:buClr>
                <a:srgbClr val="005BAB"/>
              </a:buClr>
              <a:buSzPct val="125000"/>
              <a:buFont typeface="Trebuchet MS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007829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s://encrypted-tbn1.gstatic.com/images?q=tbn:ANd9GcQY0jwRqFdmNawVASpaHou-A1skHHms0iTwrTgNWE1B09qPa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9"/>
            <a:ext cx="2394953" cy="13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nergy saving light bulb in a plant p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7694"/>
            <a:ext cx="2389943" cy="14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t0.gstatic.com/images?q=tbn:ANd9GcR2Ho3flUxfuxzUMGeiGNvf2VWoqYD3sFBpF_4tljOEDWmh618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7496"/>
            <a:ext cx="2389943" cy="12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82663" y="714356"/>
            <a:ext cx="7837487" cy="1039813"/>
          </a:xfrm>
        </p:spPr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</a:rPr>
              <a:t>Cele rozwoju OZE - legislacja</a:t>
            </a:r>
            <a:endParaRPr lang="en-GB" b="1" dirty="0">
              <a:solidFill>
                <a:srgbClr val="005BAB"/>
              </a:solidFill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gray">
          <a:xfrm>
            <a:off x="3357554" y="1500175"/>
            <a:ext cx="578644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542925" indent="-542925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Dyrektywa 2009/28 – cele na rok 2020</a:t>
            </a:r>
            <a:endParaRPr lang="en-GB" sz="2800" dirty="0"/>
          </a:p>
          <a:p>
            <a:pPr marL="444500" indent="-444500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endParaRPr lang="pl-PL" sz="2800" dirty="0" smtClean="0"/>
          </a:p>
          <a:p>
            <a:pPr marL="998538" lvl="1" indent="-368300">
              <a:buClr>
                <a:srgbClr val="005BAB"/>
              </a:buClr>
              <a:buSzPct val="125000"/>
              <a:buFont typeface="Trebuchet MS" pitchFamily="34" charset="0"/>
              <a:buNone/>
            </a:pPr>
            <a:endParaRPr lang="en-GB" sz="2000" dirty="0"/>
          </a:p>
        </p:txBody>
      </p:sp>
      <p:sp>
        <p:nvSpPr>
          <p:cNvPr id="14" name="Rectangle 10"/>
          <p:cNvSpPr>
            <a:spLocks/>
          </p:cNvSpPr>
          <p:nvPr/>
        </p:nvSpPr>
        <p:spPr bwMode="gray">
          <a:xfrm>
            <a:off x="3598895" y="2411421"/>
            <a:ext cx="5545137" cy="19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44500" indent="-444500">
              <a:buClr>
                <a:srgbClr val="005BAB"/>
              </a:buClr>
              <a:buSzPct val="400000"/>
            </a:pPr>
            <a:r>
              <a:rPr lang="en-GB" sz="2800" dirty="0" smtClean="0"/>
              <a:t>1) </a:t>
            </a:r>
            <a:r>
              <a:rPr lang="pl-PL" sz="2800" dirty="0" smtClean="0"/>
              <a:t>20% udział en. elektrycznej z OZE w końcowym zużyciu energii elektrycznej brutto</a:t>
            </a:r>
          </a:p>
          <a:p>
            <a:pPr marL="444500" indent="-444500">
              <a:buClr>
                <a:srgbClr val="005BAB"/>
              </a:buClr>
              <a:buSzPct val="400000"/>
            </a:pPr>
            <a:r>
              <a:rPr lang="pl-PL" sz="2800" dirty="0" smtClean="0"/>
              <a:t>2) 15% dla Polski</a:t>
            </a:r>
            <a:endParaRPr lang="en-GB" sz="2800" dirty="0" smtClean="0"/>
          </a:p>
          <a:p>
            <a:pPr marL="444500" indent="-444500">
              <a:buClr>
                <a:srgbClr val="005BAB"/>
              </a:buClr>
              <a:buSzPct val="400000"/>
            </a:pPr>
            <a:endParaRPr lang="en-GB" sz="2800" dirty="0" smtClean="0"/>
          </a:p>
        </p:txBody>
      </p:sp>
      <p:sp>
        <p:nvSpPr>
          <p:cNvPr id="15" name="Rectangle 5"/>
          <p:cNvSpPr>
            <a:spLocks/>
          </p:cNvSpPr>
          <p:nvPr/>
        </p:nvSpPr>
        <p:spPr bwMode="gray">
          <a:xfrm>
            <a:off x="3357554" y="4714885"/>
            <a:ext cx="578644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542925" indent="-542925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Cel na rok 2030 – 27% - wiążący na poziomie UE – brak celu dla </a:t>
            </a:r>
            <a:r>
              <a:rPr lang="pl-PL" sz="2800" dirty="0" smtClean="0"/>
              <a:t>Polski</a:t>
            </a:r>
            <a:endParaRPr lang="pl-PL" sz="2800" dirty="0" smtClean="0"/>
          </a:p>
          <a:p>
            <a:pPr marL="998538" lvl="1" indent="-368300">
              <a:buClr>
                <a:srgbClr val="005BAB"/>
              </a:buClr>
              <a:buSzPct val="125000"/>
              <a:buFont typeface="Trebuchet MS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007829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Symbol zastępczy zawartości 6"/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786" y="1285861"/>
            <a:ext cx="8358246" cy="4786346"/>
          </a:xfrm>
        </p:spPr>
      </p:pic>
      <p:sp>
        <p:nvSpPr>
          <p:cNvPr id="17410" name="Tytuł 5"/>
          <p:cNvSpPr>
            <a:spLocks noGrp="1"/>
          </p:cNvSpPr>
          <p:nvPr>
            <p:ph type="title" idx="4294967295"/>
          </p:nvPr>
        </p:nvSpPr>
        <p:spPr>
          <a:xfrm>
            <a:off x="928662" y="642918"/>
            <a:ext cx="7837487" cy="103981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rgbClr val="005BAB"/>
                </a:solidFill>
                <a:latin typeface="+mn-lt"/>
              </a:rPr>
              <a:t>Sytuacja początkowa i docelowa w UE</a:t>
            </a:r>
          </a:p>
        </p:txBody>
      </p:sp>
      <p:sp>
        <p:nvSpPr>
          <p:cNvPr id="16388" name="Rectangle 23"/>
          <p:cNvSpPr>
            <a:spLocks noChangeArrowheads="1"/>
          </p:cNvSpPr>
          <p:nvPr/>
        </p:nvSpPr>
        <p:spPr bwMode="auto">
          <a:xfrm>
            <a:off x="2500298" y="6308725"/>
            <a:ext cx="388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pl-PL" sz="1000">
                <a:solidFill>
                  <a:schemeClr val="bg1"/>
                </a:solidFill>
              </a:rPr>
              <a:t>Źródło: Raport NIR 2013</a:t>
            </a:r>
          </a:p>
        </p:txBody>
      </p:sp>
      <p:sp>
        <p:nvSpPr>
          <p:cNvPr id="3" name="Prostokąt 2"/>
          <p:cNvSpPr/>
          <p:nvPr/>
        </p:nvSpPr>
        <p:spPr>
          <a:xfrm>
            <a:off x="5356108" y="3857628"/>
            <a:ext cx="216024" cy="19492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s://encrypted-tbn1.gstatic.com/images?q=tbn:ANd9GcQY0jwRqFdmNawVASpaHou-A1skHHms0iTwrTgNWE1B09qPa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794871" cy="16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nergy saving light bulb in a plant p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59"/>
            <a:ext cx="2794871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AAAQABAAD/2wCEAAkGBhISERUUExQWFBQVGRoZGBgXFhcVHhkXGhoaGRYXFxcYHCYeGBwjGhsZHy8iJCcpLiwtGh4xNTAqNSYrLioBCQoKDgwOGg8PGjQlHyQsLCwsLzQsMCwvKiwsLCwsNCwpLCwtLyovLCwsLCwsLS8pLCwsLCwsLC8pLCwsLCwsKf/AABEIAKwBJQMBIgACEQEDEQH/xAAcAAABBQEBAQAAAAAAAAAAAAAFAAIDBAYBBwj/xABFEAACAgAFAQUFBQUFBgYDAAABAgMRAAQSITFBBRMiUWEGMkJxgRQjUpGxBzNiocEVQ3LR8CRjgoOS4RY0U6Ky8URU0v/EABoBAAIDAQEAAAAAAAAAAAAAAAABAgMFBAb/xAAzEQACAQIEAQsDBAMBAAAAAAAAAQIDEQQSITFBBRNRYXGBkaGx0fAiMuFCUsHxFCNiFf/aAAwDAQACEQMRAD8A9HAw7CAx2sax5yxwYWHVhVgCw3HcdrHawBYZWO1h2FhXAaBjuO4WADlYVYdhYAG1hVh2FgGcxzDqwqwCG4VYdWFWADmOYdhYAsNwqw6sLAFhtYVY7WFWALHKwqx2sKsArDawqw7HKwBYbpwtOHVjlYYWOVjlYdWOVgCw2scrHZHCi2IUeZND8zhkGZRxaMGF1YNi/KxteByS3JKLeyHVjlYfhViVyIysLDqwsFxElY7WHAY7WK7kxtYVYdWFWC4WG1hVh9YWFcY2sKsOwsADax2sdwsAHKwqx3CwAcrCrHcLABysKsdwsAHKwqx3CwAcrCrHcLABysKsNlnVPeYL/iIX9cC29rMpqKrMsjAEkR3IQByfDYxFyS3ZKMJSdoq4W045WAOY9sUHuwzt6sogH5zMv6Yry+1kjMEiSIknSD3jyWetCKMil6kkAdawucRYsPUetjTVhVjB9o+1co1L9osg+9BEuihzTyMzEXtq08ja7wIPa7M1s00hBFCSZmHyMSCPf+Hp18sLO3si1YR8Wel5nOxxi3dEH8TBf1OBOY9tcmtfeFyeBGjvq3I8NDfcEfTHnhzyg2EiWt90DbcXqmDNV9btjsPMlftsmXUNM7lyAyQMxVVB4knVToA6rFW92f4k5yLI4SHFmkf21O+nLTKoBOqbTADXAGs9duoGKE/tvObpMvHVe9K8x34FQKRZ8rxkps07uXcs7E2zHdtXroO7fhWqUYr72OCd6AKsb+LSx0m695zx0xG8uLLVQprgayf2xloATb1vogQ+LqE7xwQACLJBr8hinlO0pp5VVTPM7XpV5tC8buUWNQEUG7LdPTAbJdnyTyCNF1luhBVSoqywcHREOebarPoeysUq6Y8npMbH77MMSrTEDYRKB/5cEAVa69uFrVzV60KULzfnuddDDupNc2tezYsZvs3s7MxqveSSyDUrSRSTFS+wsF2alBFKSQG3IvbGs9jslBHlzDFwjU1ksdVAksx5Py2BsbUQMz2k8zQtFl1Gv3HkApUI6IPp042F3ZEuQ7ImlyDrG7xyhSB3dodS8rqHRtx9QcZkJVZPnJbdHQas1Sguajv09Jr1IIscYVYzvsL22cxlxq/eJ4X6eMe99D4X9NeNLWPQUavOQUvHtPJYmhzNVw4cOx6oZWFh1Y7i65zWHjHcKsdrFZM5hY7WO1guA3Cw6sKsFxDcdrDqwqwrjG1gf2/2r9my0s+nX3a6tN6dW4AF0a58sTZztjLxX3ksaULNsLAHJrnGN9r/AGsy+bysuXyrmWRgDaI5XSrBjvp3JqgADZIxCU0ky2lSlOSVtDM5n9tGcYgR5aFLIFszyHc100DB7s39q9UM3AV/jhOofWNvEPoWxg+zPZTMF07xDCpIbVJSbDqAxBayKFdcF27Ma/G8SjruzmutaF03X8X8rOOZTqX0NJ4elY9W7J9o8rmf3EyOeq3pcfONqYflgmBjxuDslDMpRnLqwKaYlsEeIHWzNwOukDrsN8Fu1s6rkDXNMdtV5h2i44Xu9BcmiS3B3qxvjojKT0aOWWFV9JHpL5hBdsorm2Ar52dsDJ/azJp/fK29fd3LvzX3YO+POe9UgARxALsPu1eviP7wEg73d8enjxby0ksgP3hSNa1NbBVJGy6ByxHCqLPSh4jN5uoFho9L+eJtk9qle+7gnagWtkEIIHNGUjjkngAG8C8z7cSfDHEi+bymU16LApF+mr143xlc52gqr3cQ0qa1E0Gcg7ajVab4TdQeA7WcUWbe2G/qK3veyLFE+d786j4RF3vqy1Uaa4Gmm9sMwRvMANv3UC8Hrqkdj8vDvzxviuO15cwTTS6ALdmzDBFXjW3dBGo+QJ1E0oOKGU7O1AySHTECQW0hyW5KIAbdvO9hsWPAxDnu0e8pEGmJTqVQde527wt7zOeNfPRABvhSiWRjFbJeBNn+0YrCRRR0pJ1Oiuzt8TlZy2kgVS6vCN2besRnPSVWtx00glAQeBp4/Qn+FcU9NbHbb0HHkH2FH6A/ibBDs7sR5mIQbVbNTkBTRvTR1MT8I8THnbbDjHKmyTdyDJZR5H2AurLMdIAGxZ3A0qo4L8dFHXE+bzaqpSGyGADyaaZx0UaKZYrqo61Py3pczuWcDu1CwRk3948cbuw+OXxgM3klaUHmeaYyUY3aZNxfhEknNjdggG/nqtuNhhp5tBbA8V8zzyrceR2ojgnhNwLOGtLZA6cb+vC6XGqjWy3bcmhgjHBAzBR30rGgFVY1t+igMzmx0FUvzwQlzsOSZe7S511KxMhdUY1aREaA8v4nBAW+eMRbaGisYhlNyLzA3CtZWAnhn5SScj3U4Tr6C3DMxIJZmYkkeJi3U2h8Um+7EUt+eLI7Yf4I4U3LDTGp+dSOsmw+KQncih54jk7enbw981ckBu7FdCUjdSqb7LVtt6DCuMdH2FmHF9zJXAJUgb8jWwUhd92Js8Ytx+zkzllDRWq6ipmjFoou2XU2mMbELt0vFTJ9nSzvp521s0vuooBJmmZkIUAbhS23r1MQd8SIsog+zNq7yWU0+YcitUkbKahILaY+dwzVYxTXrxoxvLj5ltGjKrK0f6I+zsxlJlbL5dncMw76ZV098a9x6Qd3DdFQSNdbgjY2+0s0uWVlhstxI1myw6BvPnU3TYDfi1JmvCYl97iRt/CRyqn8Vj3um3Wqt9leybZgGqVVBFkbXWyj/W2MKUqlZ841rwXQb9ONOisl9Fu+n5/RW/Z/2jrtWr5AUARwB5CsbhMqsU3h9yYWN+HA3/MfpjzHs5WymaAIIBOk71RHH89seqFe+h8NahTJ1phv+v64eBq53KL7SvlOgoSU47Hn/acZ7P7U22hzfiA6CUXqH/ENQ+sfljZobAI4O/54G+3HZP23IFk2kj+8TbcMvvD+X5qMV/Y/t0ZnLq2wat18iDpZf+FgR8tONfCzyTyvj6/lehg46lzlJVFvHfsfs/UN1hYdWFjTuYVh4GGyyqgtmCjzYhR+ZxhB2fm5CRL2kzDioY62I2NqaB9aPTg4ZD7EQXqds3MWAvWwS6O4NhSoJAJ342HrlS5SpLbU3I8jVn9zsa/N+0mVivXPGK5ptVb1uFsjfAvMftHyChiJS+mr0qevFaqvgnbyOBieyuSiH/logOpmlLXRtTRLA78nbbbfjBXsCCBpKiGXAFkiJB1rUC60NyQeOOnUU/8ApZnaMTpXI0UrykUh+0UP+5ys7k6dIIKlweq0CKreya3Hnhp9o+1JFJjyaQ7Ar3si+dEMNQINb1p/yJH2/wApry6qpqQNaHY0APFYO5HA2Iq8Y2CXNAkKyzBBakkX5HSk2wPTZvPbpiNTGyzZFJJ9fuXUuS4Zc+RtfOATzB7SIYz56CEf7oEkD4SAApJYiqJ4B5wB+1sAQ7vOzUC0zODtRIVUekF+p2PJB2j7S7TLPUhMZI8KsndjTexRTQNnqCb8+uFl8vqJAIUeZOkeZO/PnQBPoSSMd2HSlG85Xb8O45a0VCVoQtbxFlyQajjQM23hiU6t9gG0libA69PMb3pJTH+8bvG/AW1op6hxwx/hHh/FfuBwRlBWBHo2Gl0sCwrerBEa10skjk14BVOSPVo1rzkQEbb2FY8Dfjy9COxW4HM2yObMljqssT1vV0236CvpXpur8tlC9telAaZjZAbkDSPEzHmhv12Hjxa/s+KPQZnHi3CLqEhHIJ1KukNyCdzyAfexDms9G9WJGCrSgKqqAeigd4SOvUsdyWqwOVwsMnzICmOMaEPPAZ+o1bVp6hB4evjPjEGj6fSjvzv18+vnx4xMucUkaIgxJFBneW74FIy2SfQ3W2r3hdftAZfYiIzURpCRFY+rFmb35Bzp1aV+IsdsLMlsOxBluz7AdwxUi1Vd2k3J2K3oW/jIO/uh28WO53JzyUXTQijwqwVFVTyB3tcnkkkn4ifdxBJnZmW2kkO2w1PRHyDEAUPIbD4RimrM5AHPA07mj7oGgqflQs8LQ8WBp8RFwdmi6MsQ3qg+vgeI6UD8DY2R5bDw4uR9mQQ6Hlk1at+7RWjcpWzHWUKKeLoMw2UAYiKx5bZ9Ek/AQ6XWOuCwbZpF50XpTliTgfNmJCSzamLGyzFzZPWzdk8cgt00jEUMI5ztGF2BaNyF8IVmWNVQcIAqEKoO58dX7xJ2xXk7QUe7DGSOrLLJu3B3ZrJHAqz10rihG+4I+hUryOh0NXh89OlK6nF/J5JI0WWcUhFxoCFaTzPjQGOE76pCbbj5K47FvI5mStbP3UQ8NokSNIRzHDSpqfzb3UHmaur2j2zJKRbMI1B0LqYhV62zBtRJ5kJ3OyjEGazjTNZIoAAKqlUVD7qoqs2lPJa1NycVNG/r5+AEtXn4LYC/4UHmcFtbgPUeXOw2HHBClFb8krfk4dBG0jiNFLuxNAadRbrpZgpvm3uh0w+DKtKwVd9V1ZIWq8WpmVgqc25ILb8C8X8z2pHlkMcTqLFSS61j1mq0ReIGOEdaALfLYNtLiKzZ3MZxcshjhJaUgq8q6qArxRQFgw0/ik2vpsdwSG+COOhoBf8Ahe1j8zptjxhqTxsTpYStsPArOT6Ukd6R5XvycX2ycx4gzJWwQZIjEC34mM8gX5Dgeu9wck92TUWVHFX5bEsy0D5M9oKGw0pfld9bfZnZ7zMQrBVQa5HdhpiQe9LMS7C6ulrbyw/+yZykrpBHUCl3BzOXZgQDue6BJkNECzzti92TmWmgjimhKoDqeGmI1k2suZMnvGiNKbqtFiGNaOeviIUY5n4F9DDzrSyoIQ5GKVVgy0mmPZ2BVFeaQGxLOD7yVRRdgCbNsAMWCzRFoomZrrXIW1FW31Ip8+D5LZ2vYRiKOJRDllWMqTqZBWm+UX+LizvVDrVGPZ7sAysABSDk+Q/qcYyzVp556vgug2rRowyx0XF9I/2d9njKwFaUXk/0Hrj0CCBUUKooDgY5lcqsahVFAf6s+uJcaVOnlXWZdaq6j6jBe3/Yfi71Rs3P+If6v88XfYntYvGAfeXY/Mc/njSdrZATRMh5I2+Y4/y+uPOuyJjl8zR2DGtzVMOP8vpjGxEXhsSqi2l6mvQl/k4V03vH0N3GvdzMnwyeNfn8Q/Q/U488yUA7P7Tlhqoph3sXkAffUetC/wDlHzx6Lm11xBl95PEv9R9RYxlP2kdmGbKJmof3uXIkX1TbUD6cE+mrzxrt3SlEyIWTcJ7PR9gfwsC/ZntJZ8tGy7+EfQEbc+Xu/NThY1adRTipI87WpOlUcHw+eZ5hmfavtErvmEja+I4gQB82JN3gbLNmpP3mbnN9A+gfkuJMtlHdtKqS3lX640eT7A7oa5NDNwqknnpsOR6X579MLFy5PwEbZU5Gzh4YzFysm0gN2L7N5csZMwDIF3p5GNn+PxWFHO3OwsXijmPbWePMBsowihgDDdQQ4I3LD6bDpz1rFv2i7eeZ/ssBG20rAUoA5VR0UdfM7eZxj+2YWNRRV3S7lr3ZupPn/r0xi03LES56ordC6OvtNGq44ePM0nd/qfT1dh3tD2/zkuaTMNKS0dhRQC6T7y6RtR69eN9hjf8AZXaC5yLv4jpINPHyV9TXN9PMDzsDyvOdmFF1Ddbr5bXvib2f7ekycwkj3HDKeHXqD/Q9DhYrCqtG8fuW3sPBY2WHn9X2vf3PY0zUuwbTIoBHiGoFSNxoN88fl03xCeycs2kU0B3FRto1f8prQkfLgYr9n5oTwieJ/C5JZQLKN5VexHX8xscXop32sBhWxBNncfKh152r1xgqc6UtHZnp5U6deN7XTKB9nHOmpEmItQHuIjy5LL0Hl/UVBmHgBLwMj8IZQSqspNkHxIWuqJJA3IUk3g6BG3u2jclR6Vdg+n+uuHxzSpurA73V0P53f8vpjup8p1YaS18vwZtXkmjP7dDMTB7JJJJ3JstZPJ+LVfmQb2vUaA5lcm0j6UAZt2PubL8ZdrGlfMtY89RpRopctlX8TxGFtVlo2Meq/wCHhh9NsVpexZNOmKRJFLeJJD3fF6CdijEEnkCicadPlOnKyloZNXkqrC7WqKkudWIaYTbkENMQyk2PEkYfdFI5N62HOhcUkU0CoNbURYHoPDqXnjavIMfFh/aXZudjj8MBVt9n3DEcqCj6RfO/vdb6Beysr2rmlEkaRIhYjW4UVyGYg2xFgi6N8Y7niqS1ucKwtV2VvIN5TLPK4VBrdv8ABv1bkrQHJJsCtyx2BGSQQAiElpN7m8YC3epYS4NL0MvvNwtDGbHsr2m50tmkQFtLBWNBR7p8IAN0KW/LjEq/s2U2Js+SweiB+HyNtYc/IgeuKXyjR6b+L/gvjyfV6H5L+SWSZFFM6Lt1ZQP+nWfyr1NnFX+28sm5nS/4CW3PItUU77Wbs1WwOCeX/Zn2fZXXPKxI0lQTt1VSqU5O9np6VeJc72T2fl2IysCtLYtzcvdMvwxK2oGTqTwvXyBTxjrStBd9vdhVwqoxvP19kdyIFCRoe9UgFRNLFAt/AXjlk1FRyqUAfXq3MieRizyQFyaJLzSksOB9xEFOny1aV24xUaYrudibN7qT+JtZKbech+Qw0yXzTAAXsGFci18ZC9QvLcnHco9L9Dhck9kSTQ172Z23Pgy6VXxNrnmsDetWnfgXifsvstZWIRpyFFszTxwokXJZxFAdI8lDWf1dkMk0hJLd1GgBklcFQg6XQTVIfhQcfnTM/wBrK691GNGXQ3ocq7MxG0s58ZdzfhXgfQ25xjeydxJsZnxkw57uFSoApsy8rk+cjK8yhFJOy6STtjkWa0bxxwoQPgy8O1/ExSFjq8l1fPFddQv3gbu/HsehalTVIegsBfTchpIB8RAAJ5KsVY+Wt2LSnbeqHpW1aihttl+bteaqaWUBejM50k8Aq0ihpDtQApfSjTOy+y2zDs1rHHF4pZSYyIV4JLUxeQ1Wx9BXwu7H7JaZiVKxRRC5JQQFiS96KxjVKa89zx6amfs5m0RxOqZeNj3S/vdR/wD2HexqlPKr7qD1O1WJxEaEdd+CLsPh5VpWXeVIJs0XSPKxiDKAUoZ9Lu1jU+ZVVsswAIUe5W9HYXUzLTEZeEapHtZG/BfvICevNnpyd+K+ZzDo/wBnifVIBTOSgKg/CKoah6Db542nsT2MkCWaMh228WkfPzJxjU061TPV3NirJUKeSlsBuzPZSTvO6I06a1HkAHe76k43mTyaxIEQUB/P1PriYKN/XnHcaMKaiZtSs6mjFhYrntCK67xL8ta3+V4c+bUKWuwPIFr+QHOLLlJNjC+2/ZFP3i7at78mHP8AQ/ng5N7Ywruyso83eCP/AOcoP8sU812/Dm7y8ZQybmu8Daa5LGMMAOhs45cXh3XpNJa7o68JiOYqqT22ZP7Ldp95GL56/oRi1FCFeSFhaNbKD1VveX5Wf54wHZvtVDlmkIkMgB37uKRxq4pXbSGv06C8XO0P2mxsU0wyLItm2eKPStfHqL0OtV5fLBhKVVU8tRWZHFTpOo3Tehlps5/Zc8+WlZwgfXEQatG3rn6/NmwsLtn2kizb65oUbSNKM+Y0kgEk7QxAcnr5/PCxY8C5O92uxlkOUHGKjlT7UWJuxImBaHMFaoIrLrAXqpZW1E3/APXXALtjM90FysAD5mStTAUUHIAI3Brfnwiz5A3u3u11hARFLTuajVRut7ByPMmgB1486uL7ASZXIzZyZvvwut7Grax4LH0s9a8gMZmGVSulKp9vBdL9vU0cbOlh5ONL7nu+he5ic+6wKYYyCxP3jj4m/Cv8I4/0bGxY7J2hHZJAJJ/i/wA8R/2qvQfkq42EjFdi4SCgFfE36L/r64C57shwbRWK87Amv+2CAz8je6jn5Bv6DE2WizJYVC5/l+pwaoX0t6so+zPtNLkZSVFo2zodr8j6MPPHqEBV4llik1RvvajYN12PAG4raseVdtZBtRkqgQCQeRwOnzGNX7Ddqu1iKg+k97EeHoUs8Y6MNg467HHBi8Jzyzw+71NLBY3/ABpc3N/T6G0hkcXqCt6DqN7sNQrj8/zbrTci1retwBex24O/9MZzP598q0aSvoLeIAsralJ9aZPT+tYng9qBpHeKGtq8O407DUddEnc8A8YyqmArQ2V+w26ePoz427fwHO+YcUa56H6dPL54csgNWpBPOna/Ikrt+fPXFCHNRPZRtlOk7kV1CgNt02oefOLKa75DCqFiiduSePpWOJxcXZ6eR3JqSutfMKt2kRESH1qoJ3vZQCStjnja+P5jPezsscmXRbmkK87SqAw5CjYDTxzXXa8WO1X1Qykr4tDb7c1531GJeyppY4lEjwxbUF8TsWHxcizx4f8A6x2Q1o36/RfNjOqO2IUV+1vxf44hPLRR393lWN/EyooJPJIY7f4iPli3l1k27uBF2qy4BA61pUgJ1O9+mKSyOQXkzAjjXqyKFO/LLuS3IABH+E8Yrdq9pRMpiGZZo68VQSu7t0RqWNQL+Dr1PAXqwuFliH/z06nHisTHDq3HoI+2vah9PdREAGw0iBl1DgiNmrSnnIT6L5nNBxXIJqiDRAU9NJdmC+QrU3JwQZMmu5M7k7ACPLxanHQF2ayvkPCvqeXL2llh7sMj7H3s5y3Vvu0423c8Ua4x6WlShSjlijzVWpOrLNIHxR1ZAJYEcLz5AhYwGfyW9K/PF/J9m6/vZX7qJD4pDT+M/wB3FqkOuZvOtvQVgv2ZFDo798pEsCilAE8kkzdUhVyPDZouR5+dCrmvaiUUq9zGqkiMJDGdNndIzMxtt92rpxi2/QVg/tDtAuAkSCKFPdjXxaCdi7aY/HM2/J2rpW0UHZszbKkpI3sLM5F+WpgGc+fA9Olk+0+ZIOmc77fdtEm/4I+7jN9Lb516wDteeT3pp2W9J0yZh/8AgjoAH1ezz/1R1uBPH7H5o+7l3XbY6I1qzwpfVbna2PGLeV9kJ9mkZIIlIDyGdKiUkWAEA8TeZIuxhuW9mjIDJLIkUSC3lOqTSvIjjLuQXPF1ZN9Lup2n2wJNKRosUEe6QloqXbfMTkXbG7A36UK96ShK4XVg12suUdBAcwsUMZ1RRxyyarG4zUskaNqkOxUHwqK94kVDH2xlol0xSy6nHvCKWVtruS5Smmxe/G1gYyz5izSsW1GxbyEvXLvoXZBuavff1OK5gJ3Kl9R3BR7lYcn7xxpjFeX5fDx1cLTlK8rt9p1U8TUhHLHTuDgzuUB1qmYZiaXUYYS43LP42YhRW5P+dHezf2mGFAkMKkMaW5Q7SOTWwjisjer9Kryw91YNEkhPD3KF22AiQAMVUGr+m3Axroyez9yQ3aEi0Et3TKxVfCitenzrSP5yjSgtkRnWnL7mHe3faWaNArhftbeJ9JnaKBPJh3gVmrethvwTV5eX2xzJI0uFvZR3WXjLc27FiSq+np6E4CTLq3KM4ZuGjYtK/UkyPekE/U+pNJaANsAOHdWgSzXhjSgaA8/IXwADdGEb2SKnJhF/aHMMvizMpW68M7DW/wCFViTZR5iufOgKMsjyFtZLfjbTM9DpGhZgCenrv0BJZLKzHdgDXiHeyERpxVRqPEbrz8Vck06GAtpCxlx/dJ3UjliSBrbWQG36dSK4FYsas8tiPWWMjkXkkRIo/vG/dR6IlKDnUdTE6qtrPA8Xlgz2zn0ysTZLLSqWP/mp9Ru+sSaFvSDt0s7dTdjMkdmxtFGQ2dmBM0o7pO4Q+Ixhid22smzx8sZE5lSBb/dgkAGVrkb1Ea+6PLoNtiScRbvp8f4BDxGTpOgnkRqUkf8A42LsATt9a8hWG91pWz4UvxvUMfeNyFBazW9/W/IYQj1Fh4Sa+9YJK+kfhGo1fTbzrbqmQjSVjYdIo+6iX/jOqyd/zPoKw9EBHmc8t3Kx1H4En0BV5XZUoXfA/rssI50xmhUjHdy0sTU3kAFIHz6m+lYWKrkw/wCzvZyZfOfaXPfEm/HytimYEbagNhtsLrBz9sXtQXyj5XK+JSFMrjqtg6F87NXXlXnjxxfaR4mKo7FFawfxepG2x8sGIvalsxFIjG+DxVCxsPMf5YyKVPEU3q01p1NI2q88JVu0nF69d32mo/Zr+zI5jKd+6x+NzWqyaWgdq87xu8t+y1F+KMf4UP8AWsFv2aZTR2Xlh5qW/wCpmP6Y09DHfdmO4K5kYf2dwjlz9FUf54tn2cy+WjklUEsiOwLEGqUmwABvjR0MBvbOfTkMyf8AdOPqw0j9cF2CgrnznmINayr5RH89iP0xlMrmnjcPGxR13DKaI+R+WNzkV8chPoP1xnpvZKUC1ZW243H0G2+3yxCLsdE4uWq6wX2j2lLPIZJXLuatjXAFAbbDbDcnnGjNgkDqAefpxjuY7Pkj99COvF/zG2IEQkgAWSaAG9k8AYmU6pmx7R7Ty0eWjZJO9lc3oFAIo51qRs3lt+mK+V9sBbEl0Z6tr18XXNgc9FGLPY/7Lc1JIBOVy6VqJZlYhfRVJ352NcHG47L9iOysuEYxy5hwf7xXoV8UkYUBV6gEG/XHFWq0LWlqadFYm946AjKPm57SWExRzrcLvSBuNVlmskgigBfp1wbXsfJxAyyNqIZgugyMWY+IpH8TEk71sL6CrL9oduxxAkxAO48KMgUuvAYhQxSP1YX086x/aGdknJd9TGt9plQJ5KCy93H+TN9cPC4d1Ftlj0dJHFV1CV280/Qfmc20nuJ3aA+FIhIADwSCAod6HilPHTpikV0mqHWr0Cx8WlpJCQn4pCLPAwpFUe9p2A1BljXb4S1sSq+SCyeT0x0PRO42Nm2X6ahHHu3lGDQrfrjaUUlZGO5Nu7I1rfTXA4KqNHl93GSkd8C7ax5jGhyPZixos2ZDvG28cQ70PN5O/uiOEUaHXp54ki7PGXAedC8pXXFCe9cL1EuauhfFJQ6X6h87mmmdnkGt3NsWRVLAdW1vaRDahtf5UtEJk/a/ajzuGkIJoqoUIg0X+7jDuQkYAotpF1ilKpBo0GIoaXiUkc6VCoSic2SQTv644rG/Cdz11QR6wPPSPBGK49PyeSWA8fvnYmYr3mkbgaV8MQ+l1X+F7oQ2EM4FMSrHSCHm8R/BGFUaYx1YD9caXsnsig00zBEjXS8g1FSvSKEFjqJs9Rdm+t0uweze8DzSNpy6bSvUrlv9zArbE8cDbnYbYZ2vPNmmVViaOJL7mIxWsa8l3LHxuflZ226GUGo7b+n5Bq/YQdtdvHMOFCiOFd4o27qox1mlssWYjfe/Kq2ItsxeymybO8gBkIP7yQqppR5A/wBTgqns9mWHgy8hA9I11t1eQgGhfS/6kyf+E84SdUbheTqmKGSuhKqNKCvnx9FKSitxrUCLK5ooHcseQMwxkbppA06Yxtv6f9MZj6ny0lu7jXWdqii7xjQG1kDf8gTj+yzcyS5ZS+zMZxdD+7QNIKFUD8+K2JjszsKHJSk5iXLLmQv3Csq6YR7wkKrqJI3IsjzN84ouTKmWX7AFdwpz8gqKFmjC5VDuHIAoPW4sGtycZ6SXVZZu9DE6jrndpX8hVeEH/vvQBqVModTSZ95GdvGyRPqc9QCUFgXv6kegw/8A2IMx1Z16FEiMAIAPdXx8/Dwd79TixWQmA2yxJNrRqncQWFWqEaa2rfjb9ASenUCNIKmjpW4I+7XrIx3INWb+tcYJvmMioT/Y5mJ3RHmRdvxOCGC8Dnp5CsJO3sqC5XJQ92dmZ8wrmR+dKhQDV779N6ugW5W0t6EbAppRQGolAfCDMxMj+Z7scegPpyScatct/Z0feOoftGUfdgK8ncIdgzKT75GwFCuONjN/a8eWyommy+XjmlA+zRoJi2m9pXpiVXfZQBe+/kIf2vzL2A6hhZdkykbACvdDONze3WzQHmTV6fP6GC1yUjM3hkazcjiFAXN3pDMSTZ673ufLFqHsPOPukE5vZQHChFF70Ad9zXPU8747L7U5w+Pvcyt7RxjRDfQMQvO/StztVAjA3OZyYkpJNKQKMjvmw/l4RweflZreheI6oYcm9jczQRotMK7/AH07DW9VZNqAOa22U+fMS+ypBYvmMjHLv/eRtoULTUpY0dNjjYD12y5dPC5WHbaJblfqRqNCjvfTxNfkRgp2L2M2YkEEeksx+8YRawqg2baT4V94nqdt/Dcbtj2NN2J7HtMpGWz0bBK1mKEnxG+SqV8h5fPCxo8xL9jVMvl37mNB7wSMmViBbnwkVwBX6AUsZdTlKlCTi3sadLk2tUgpLiebdi/srgRQ2clZm57qENX+HXpt234Wq+W+I/aA5FIhDk00hWt2oksSp0gsx1Gt9jxeBXtL7bdpTRDvB3Eb8aQULA9LYltPqKB9cUOwcsTEo6yS1/8ABf8APCp06jeepLuWwValKMclOPez6e9m8sI8nl0/DFGPrpF4JYbGgAAHQAflth+Os4TmMv8AtLn09nS/xGNfzkU/oDjU4wv7Xp6ySL+KYf8AtRz+tYT2JR+5HkWQXZj5t+gH+eLBesQ5WQLF5kkn+df0wR7B7BlzclKDoB8b7AL6WdtR8t6u6rFE5qO5pYei3FSloiHs/LNLII1FsxoAWfmTV7Dqcb3sb2Ty2VYP3JkmUfvBEPCT8KDkN6/mRi/2Z2f9nUiCAAHlmcBmbzc0fB8vouHzT5o0EWLbZvE2/wDgathXmPyqzm1a7m9DsjBWtZHMx2rKNlgayfENSWOKOxpz9QBX0xR7TzU6oTphWQmh3s6AL6vqok8+BbujvWxz3bXta6gxwMWJJDyxxSeI9UgOrc83JdCtuQTkfs24IRhV1pgXruwQyMbN3qkO223r2YbBfrq+HucOIxqX00vH2NNmOzrLmTNZaywB1TmQlvVVeifJKobYhGSy24OcgNNtpikl8d7kHQ2t/lYF8bjAaLw1fO4UIYI9uoj5pedT3vX52MuGkkVELM0nhRVlNseNEQjW1ju7Y87+uNxSlbcx2gukOVB2zEzG6XusuxtyRenwqXfi26em2DDyZbIyqSZ5JVW6MeoQE9WPe6DJ/wBVH1FAJme0UyYIikjbMgFZJlMsiQDf7rL1eqTm3sda6tgAYjv4AGG9mGR9HqxdvHKfLgfonJ9IrGgn7WyhJLZeV2Y6nMs8a0PxSXqNknZd/wCe8TdtZYaqycAJpj3mYVtr2eTQg9KXf9LDiEgABCPitoI6X+OQk7sRwOfToXliOpHxeKSGP/mS8nrsu/PW/FHfVsYWPtStnTl8mNQFArOxofG9Ggu2w+Xluc7G7YkKfap1iTKp4QEyxMk7Ae5GJLIUdTwAOeaB9l9nII/tWdeRMrdoO/t81IPhAQbIOvl89xT7X7bfMylnMKsq0qDvtEEY4AUCtd9KBv1qlvoOwU7Q9r800jFS0CmyEEESrEp/EzHUXIrbzPHFD5O382dJ+0THawpzKRgD/wBSTSaryA8v+oWMoCaVF/EqiFn/AOZIWPHkP6e9IYGoUsjBjwMuimVr63uFB/1fuq1uAEk3aDPs0rSAk0HzDsZSOp08IPT9bIi7taZ/CV+J1EzFm5Ecd0AB6DgXVUDI8hANsfJnWSGP/lRgCq49K9OdDlcsuSRMxOLzLAHK5aSXWFB4lkAFnfgbknf1EkwOZbLfYUSWSLXmnX/ZoVgBEC7kSyWfe5IBa7sn0Bzu7l2d5PESZXqKNnbnQpO587+vkMR5nNd47vI8bOxuWXVM/vH3ErYkgdKFfwiy3VuoUJq/u1WJmCD3tZL8mqNnobO1AiXFgTtIeC5V6Ir7QKiXj4Rd11536sdqveoSukRt4vuo/vpDK3BkYLsQDVc+Q4JxJHCdN1IUFWRl1VpXHQb6qH8vmcPcSKxXVJrI+8YSxxLEnBUUDRogbcXp5NYseliJWi0ln3DHczSLE0nPwJrNEk/n/hBONJ2L2ciRfbcyhMKHTl8v3KKZX/mdAO7MQLP5GLsDsmOVWzGY1RZCHqZw5lfogrl22s3sNh5it7Q9vHMSB3EF7LBF96QiXQGkbVtWwGo+gIwkr8QuV+0u1cxNK0jmQzSWa79IxGn+HfTS3XkN+TeKrwpXiYGJTy0zNretrKcf0HqfEoO78Sq8RO5lYRl73utUvO489z1HOOTSNs/jriKNcuh+bGud/MCz0qxiVlGN2G7GvMAxFwGZhVaZqRaG1EeHw3zQCj12iVV02D90hs6cutyPvsLFg3YF8AefM/cSgFbzAJ3kc+DT1Ivfg877kgC9tTDyGZGZEtY1kzC+Jttzwb4J32tQPhqpyuSLcEMpK+GYyyGkCqsegHZQoUmtthXHPNHG3zXZEuSyLRQPWamC987szlVO/cxkcMQd2A2sne1IqeyfYAy0f26WNTmnB+zqzFgor96xBIAoiqHX1FKGXNykynu032EhZmbc6mDJsg5ANEk3xjMx2LyLm6dr8TTwOE5x85Pbh1shynZUwQCSYpXEcYTSg8iXVrbzrYcb4WLORymdcFi0UIJ8KsneMR5kq4A34AvbCxgyzN3dvC/nZ+pvxlGKsr+nkRe0vs332Wlj74u9ahq7sCwbGtq2vcX0vGR9mexXTMZGF1omZSRsf7xiePQY0nafaUUrIuWglYDUFcRNUmk792wB1Iv5eLYYo5BMyMzl8xFBISoJRWibSxAILXa0PF+m+NbCqVONpbGJjZKpP6VqtD3gHCx5tH7Y9rSaNMKoHvSe5PTknXMNI+fPTDF7Y7acKQdAZtNGOFCPNiDqIX/W+OznYLicKpTfA9MrHm/7X21fZ4wRy7t6ClVSfn4vyOI5F7ZYN9+AQ1Aa1XUL3YaIxQHO++3GKU3YmZ74yTZiOcqNtett+ij8I5O4bnjFNXEwjF2ZfRw05TSsB/Z72IZwskpCxncKSQWF2ONwD6EdPljZxRTKoVBDEg2UU1IP8IoN/wC364pxw5g+9Kg62IySPJQC3i+f8sc7ReVFMs2Y7uMDcBV2obCIHlz63/wgWMlznXl/BtZFTirvRIs5p5gC7TxpGotiynSAOXvUCBx4T8rNjGG9ova0zKYo5AYSPeLPG0oHVhGv3UPG3LbX5LB2z7RyTeElkQV4DNDyLp5SB4pDRpAKHlzYdpz1YjffVmA2/AMgRbZvJBYFb9cbOGwap/VLWXoY2JxbqfTDSPqMIDG6RtQ405jdfz+7iH5t9drEWXPVLLAf/j6RXrqbwRj8OxP5UwTXfiSxu2uSaTT/ABSUBqfyTpv64Jdj9i987JGIyb7ws6y0gHMmYdjsaJIUkgXW5JvShG5ntkWT7NllkCojO79O7ijLL+Nz/dwjmutX5YKZzOrl1aGCQu7+GXMiWNGfj7jLCvCnQtQJ26UC3PZtVQw5USCNzUsgg8eabyGo+CL0+ps7YEfZZD8MgA2JXLIux5SOzsPNt/r8TsRIGzNf3lBbUnv2YIT8KaffkPU3/mFpQc90NHm07hPU8a5D5dK9PDcTIyXQDrXBXu00DyQdWP4un88WIuy5yQQJdh4fv1pfU7Wz8+f6AJRC5QWFeiqPiru5HC/7yUufE3kpB5+hOdk9hIsf2vNAnLg/dxdyivmnF7nkhL5NfInk3uwPZOwZMxDKyxm0hBdzLJtvIyqQq0R133oc2u0+w89mZRLLCA3ui0zAWJOAsYqh/rqbA7bXBAjtntmWaQu5KUAFW0jTLp0VBvRoVQ/XgeNWlR4jtYVsynXfvJNvlQ/pybPsbKtgpCtbgOVAH8bd4RfyO302PP8AwzuNWYy4Dbnx5S3bfr3t1d8eXng04hcAuFrkNqO2qWQmRgetb6Ab6Wa8/dWqKruKzs7KJW2/9KO+dhvwPoPEf/smEAs2egHALKyChWyr3equPXbbjktF2Vl8o0M+ZzKsjDVDGXnIbcUTGsWpl63sCa5GC6WwAzszIR5WNMzmI1d2H+y5cQ3XUSyA+LSDuOCx/kLz088ru8jSmRv3kvcotDqim9z02PoNrODOfzWRllkklzk8j/GyxtSE8KthQp+EAb9MQQDs2o0SPNOSfCnd6bP42++/mfLbBGN/6BsDapFC0JgfgQyonS9bAjc8HoDXRQAYtHILMVvxscwpLnoi9fqfmd6GNGJchqasnmXHxOWIs37q2Ddn5XzxiOTtfLJpCdmanF6Q8y7LuSzXGKB9enO1XZotbfPEQBWJgVtYhIa0LrkZYkrVqsMaPxXe27HfcE+wPZdZ7owplYvHPLUu/wAtf1Cjetzudjouwc4s8zacjlI4lGrMTu+sKvvMxogmyDV81e29VM1+0LSzjLR5WPKKx0h7YuwHQK+lSaG1Guu/MXKys15gkDO3+31mKiP7rKReGCERKxJ51HVuCeSRwCN7NsLVJLoNKZXAvTAqaFriwdtq+QFfI2nt1myBYyweT92qQFqH4t0a/l5b3xiGf26zJ2GZhCoAZHXLpz1C/cgc7DfeybA4d9NF5/gLAwZaVh7maMaerIZG6GtJq/5C+vPY+yJ2OsxOXawoaQUg4BqhR2ob7Df8Jxcb26zZBf7UQD7ipEL45OwsDr5m+l1Wb2rzxPdfbc0ZDuxFqEAF6dpBpqiWPSvRri7qzY0Tp7KTse7XLBU+NwXYuRwo0NZAHF1fJqwAS7E9mBHL3uehEUMSM6RBZmaTTxGmo0xtgSBufqSIOwI81n5hEM1nVhjBaSV2ZBpFWxLSHmqA6Vvwxxqu3faWEBEVgsSjTEztdiqMlndmI687+ZOOPFYrmY33b2OzC4V152Wy3YIHtfJnN+6Zx71JHpMaFiRGzEgMdyKG+3GJoO0jIx0xSMiHxEBVFjoA5Gqh0HGHS9tZaPSneopbfnoatrHUjlvoMRze0uXVgmoAgDYAsFB4Z2AIW/XHma0nVnmyPX588z09KKowy3Xzv4lpu2Jm3jgteLkbuyfPShUmhxZqzeOYpT9uRliF7yQjkxxu9eWooCB6DywsR+v9nr7k/wDXxn6Gt/ta9NRyb9NNaV/Ewv3flZ9NsdPaD7VE5YnglF8P4/eoD+E0cUo85LwIyNvG2pSQ34eaY+o2FjarpJnJdh3YH/qeMGvKjXjb0OmsPOzl5tdBckzku9R2b8JZwtr1ZqBKDyFG/PnCkzE24CoLHhtiT6s4AoLzVHfbz2oNJOR/drvZJZmFeRNAl/zA8umKOdmmckLIqqT0UsR8zfjPqarywnO25ONG5czufnNBGQbUSAxs9Sp2ofw18zirBDMKuVduPuzbHrdtt8xfS/LEawSjcyLqO1KnA4uybvr5fPrAUcDedieAQqD/AKqHiPy0j5nFebjJo6owsrRRYzOuMM8mYIUAtsqDT1Pio0vpRY+eML272xnp5wq5R5dCnuzJEUOjqwQmlJP/ABHbrVa5cnW3eyHr7w2PmWAv10jbz8sSDJR8mSRiefGRq9KGyj1FH1x00MVzLbOfEYXnkonncUXaRWNkySKC1J91GCD1Yht0G3vNQ254xKvZ/a9PUMaiM7ALENR5+6r3z8vlztjeHKRGiSxPA8bWvoDe31v64k/s/LrGXkUCNeRu1nyCk+Nz6/M6avHXDlGpUkowWvzrOKfJtOnFynLRdnsYRexe1xQaRIY9Ot3MgVIxt7+mzq4AABs7C8E8l7RvEvdwyCUGiWmQyNIwv7wqwKwxDxUB0uyTZDe085JMSFjlhjWiI+8FDyeckWzUaA4HAABpqYeQbffFW38U6KzjY6n2OhAON/r1G/RpSUU6nz50mDWnFy+jYJn2nzJA0spv8GSh8TeS2lhR5kXv9MR/+JM5v97LV0THlo1+SRgb/Nv5/iHLTDcswY6SftEdyH8CCgAn0/8A5wwldNjQBVFu9BC8+CLSfe3Nn153s2ZUykMjt3Pb3Pm0oUd9KoDwKBOtz5358cgplc3NFGk+ZlzRBruMq2ZKvOT8cniBWO/z4ArkfB2VDlEWTMxxd8w1ZbKapGu/73Mbm1voRbV0A2FZrtJpnaaaWB2Y+OT70kcgJEAOg22oVxtuRK+iDYs9o9sTzStJM7aj7zfaYwsQPCRqKGqht+vLYiiy6lRrVBQLRq02q/8AeOQa6g8C/wAhin3qXzAumyq92xEYO+p9S3fHPmL6Lib7YCq+MuG2H+zqWkI425Cg/wCrsi+nljqyErsfPIjGz3JDHm5i0jdNgb0g3t8+u4rvOm/jhobM4ic7HYIljfb18+gJMjStZoyCvedMugodI46O98WPI8CydF2Tke5iXO5sTlBtl8ruplI+NwCaTgkkb/KgYzqXGokXZmRhy8S5zNorq1/ZcsIVtz0kewDoHJO2r5UCLzuezOYmeR2mMvLMIVURJdaVpib4AAsi6Hi4j7Uz2YnnaSRZjK3+9EaQoOKGilr5GtuW4oHLJp3QmMHYPmEBlfizxsPnsPVrNK6yZctyBSZrRf3cevSXbgu4AJPy+g6kdbWQQRLuKmkM6eEHlAdIB8ul1Q2smDuQrEaIhLR1EzgCJRtXhk8JA22445NDiQKQPu4u5ugBI9yPt5Oa2P0BoWTZnmeyFYmWMEKO6GncRIZlbVvuzUQCNtz1IrgUJsh2TJmZRBCkbO/71zKzADbV7snur/2H8Tcvl3eRIo1hbMSHSANbaRp2VRRCmifQAdN9JztfOJkovsGXkiE7is3MENULuJaQroXfUT6+oEm7K3EW5B7Q9swiP7FlHiTKxEGaQh276TYFjQNrewFm9vQjNvmlrWzQd2tiNO5vVvybjBI23PUihQFByZ6Pe5I+5TkdyAZHo1XhBuyeOBzfxNTtHcN3zCRgBGiQqAgOwIXUD/hF31/DdLJj1zR1FROokY3I3coNArxAnSK2J1HpVed9i7RV+JJe6TnTGqmRvo/Pp0A8/eTOf3a5iahvJIAOlbCpboEgCuTVX4cSLMSNROZ0LQUEkaia5IY+YJPTYCvDiyKkRdh/2t/eaTM62B0iiNI/FpDH6Dnr0FyZPIzOwy8YzLTSmnYmvLw6iCFC1ZN1t/BZhh1L944zDSSWF21aFPxAAED09Nx8OPQvZ3sD7Bl7ZmXNzJuzFWbLxHoDVayfTkdQu8K1aNKGeWnz52llKnKpJQiSSZaHK5U5OCQOVYjMcl3fw7cVp3qh5V+K6OVyCRWwUd4+zHmh+AeQ865OBmQ9lNI8eYlaJd1s0xu92brvwBzd4vR9l145JJDtSKGKkeRLJRZtuu2PKYusqs8ylpY9Zg6HNU8rjrcv5bIxQlmjUCR/eYDp+gHO3HOI4MtGgKxgIGNtpAGpvM+Z/TA9+xAxJkeR2PujWy6K8ilW3m3yGJB2JEg1TapnPu6mK6B0C6KA/wAXJPXHI2nvLy+efcdNmtol8ZmOAaI1UDcmgBueu3XCwP7N9kkl1O47wk7NL4tvJRsAB8t8dw8t9U34L+WRclF2svH8GczH7VYRrCgnSB3deENdWOLQDffk10vFYftVQMRoJTRY3KnvKujQ929iRufrgXL2fGBsi/liucqm3hG30/TGysHh/wBvmY6xGJmtGl3BCX9qMrMhKAgXqA1V6BOKHzxUb9oWY00qU2q7CGtP4aJ8+uHxxCjsNt+BhjAXwPyxYsNh/wBhHnsS5OGcgm9vc0dYC6dQ2obp67jcn1xH/wCNM6Svh4FVp2b+I0OflixpHlh6vt8sWKhRS0gvAjOWIWvOMoH2k7Q0hbYAG76/IkdPTEb9s58lvEwLjfoNvLov0rBAnBL2eySSz6XFqqSPV1ZjRnCkjeiRRog1wRiyMIcIrwK5KaV5TfiDOy8tmm0S5md4oVsJTAPKw2KQ7HfoXIIX+I0pKZ7Nd4VMncgJsoDyssV/hGq5JSdyeSdyfw137TklKO2nU5KAiOMaEGkBY/DSgBiP9G4HzrCNnGkFZNCgRxgLubYDT73h5P8AlXdGkocDMlUct2WBKFNAZcVuFPfkL/FIepN7L6+vidIYhasYjq3qprkPOqQndIx8969LFT7a6tLTbRKGA0qNTEr4noeI+I//AFd9hzkhMYMj/eKWY3RNXS2NwvhG3/ap521qQsWDmEajriojSdMVs4H91GpXZOBdf5HURZWPs8K+YWN82y3BAIVqAcrJMNjr6hbHmfSf2Fv7Jmc6WZp4tKRajqWPVXiVDtqF7XdeXOBI7NaV0Dzzky7ue83Nsdrrja/XrdClxAG5nOvKzyPLIxb35O4Us5/Ah1Xx14+QoFBnsAd8CBsoiAEY828R1P8AnvW10AbzHYaAq2uTalHjOwJJ28jtV87k874gb2fjBK2+lV1aS12aB8XU81zx8zcmsotwdGJCBQzZBOy0ymQ/iajYX0v+px2QP4r+0H8T96B/y4xpo3xt/wDEEl+c7JjVVNEmQkMSTwNPhWqoG/5Vxgx7Gez2Wnz/AHUkYMcQYqttRKsB4hdNfJ89hxthXsgOdl9ixQwjOZ2Ngi/+XyzzLczDfU2oDwXRLddtqoEV2znZs1OZpURpSPCDMgWKMXRA1DTXI8qu7OG9o+0b5ieSaVEZ0ACj7zSoBoBV10APL87s4rNKp7pO7WpvE5t7J8fUtx4Qa/7VbGldX7iLlYr9xGFaki7oGyTNvKw6D7zYb9eLs7kDEscZDAhIO/PuLrb7sVYNd4QD1HluTvuK0XaILO3dR3EBoFMQPvFUbFiDWonfrzeJRm/uy2hLeyxq73OxJN1tf1+VVqFyVySOFdx/s4iHvsCxLtvQF3t5DoNz5YnViSCBB3hKrGmhm0KWOmh3Rsk1XmTfXxcmlHelO7j0RiShoU+7fN83Vn+gAA0vsXIO5zmdKI0+XRmjJjSlbxC9gDsF8+pxY6eRZn8uLNfQkkkXsqExq8X9pTDchB9yjkeFSqbuw339PS8guY5UZlAwppJBCN972bSL3C0Opo3sMQnteSQSTNoMrMQX7uOzYYsb08nqfU+eOyZx2Mceqg+lmIVLYttZ8NbAmtv1OKdXqSEe0194zMIwajTuwLIF2fENrok7XYGw923DI+k/7TIZXA6UVU307wUxH5D5mqSdqSM8h1fu1OkDYDcAbel36nm7NwxdrT9yX72TU76SS7HagTW/W/5eptLRjCCzhvCJswUXdnArUeBX3m46AdSd+TXe8QjvXafQvhWMkmzvXUXzZ33vpq2izeakAjUSSAAIx8beItqstvvVUPr5mzHYatmO00y8juYi4UqGItV1NXpencij4m88dH0pNvZevxEDQexPYAjH2+YyOST9nSQ1rbnvSALCg2Rt0sDZLWYzuankPgSwbdmYlGboqhd/zqgMab2me40b3TZTa6Ch2XYdNgPyHkMCmGlVUbBmKmua5O/r1OPKcoYlzqZWtEen5Nw8Y086er/gEpLnJm8MSKkYss7nSW66Cos/M1W3yxGrZx2L6Y41TYd4xJc9dBS9Kj8RF+mNLPEBoUbL5D6Yq1qY38I2/P8ApjNlJJ/avP3NOKb/AFO3d7AzLT5pyWVI4kXb7wlix8lKHwr67nfjHYIcxI2pgEjU7g7sVB8TAqaUAUR577DbBCfdgvQC/mfXF4nTBY2LlVJ8gzBTXTYE1h0v9kstkRqt045rvyL2R7MmnB7h1ijjOkMV1Bm+IL6LsL8yR0wsbPKZRIkWNBpVQAB6DHceijhaaSTR5meLqOTa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t0.gstatic.com/images?q=tbn:ANd9GcR2Ho3flUxfuxzUMGeiGNvf2VWoqYD3sFBpF_4tljOEDWmh618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60055"/>
            <a:ext cx="2794871" cy="1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982663" y="714356"/>
            <a:ext cx="7837487" cy="585773"/>
          </a:xfrm>
        </p:spPr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</a:rPr>
              <a:t>Ale tu nie chodzi (tylko) o klimat</a:t>
            </a:r>
            <a:endParaRPr lang="en-GB" b="1" dirty="0">
              <a:solidFill>
                <a:srgbClr val="005BAB"/>
              </a:solidFill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gray">
          <a:xfrm>
            <a:off x="3357554" y="1357298"/>
            <a:ext cx="49292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542925" indent="-542925">
              <a:buClr>
                <a:srgbClr val="005BAB"/>
              </a:buClr>
              <a:buSzPct val="400000"/>
              <a:buFont typeface="Trebuchet MS" pitchFamily="34" charset="0"/>
              <a:buChar char="."/>
            </a:pPr>
            <a:r>
              <a:rPr lang="pl-PL" sz="2800" dirty="0" smtClean="0"/>
              <a:t>Biała Księga UE z 1995 nt. polityki energetycznej</a:t>
            </a:r>
            <a:endParaRPr lang="en-GB" sz="2800" dirty="0"/>
          </a:p>
        </p:txBody>
      </p:sp>
      <p:sp>
        <p:nvSpPr>
          <p:cNvPr id="14" name="Rectangle 10"/>
          <p:cNvSpPr>
            <a:spLocks/>
          </p:cNvSpPr>
          <p:nvPr/>
        </p:nvSpPr>
        <p:spPr bwMode="gray">
          <a:xfrm>
            <a:off x="3598895" y="2482859"/>
            <a:ext cx="55451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44500" indent="-444500">
              <a:buClr>
                <a:srgbClr val="005BAB"/>
              </a:buClr>
              <a:buSzPct val="400000"/>
            </a:pPr>
            <a:r>
              <a:rPr lang="en-GB" sz="2800" dirty="0" smtClean="0"/>
              <a:t>1) </a:t>
            </a:r>
            <a:r>
              <a:rPr lang="pl-PL" sz="2800" dirty="0" smtClean="0"/>
              <a:t>Do 900 tys. miejsc pracy WPR!</a:t>
            </a:r>
          </a:p>
          <a:p>
            <a:pPr marL="444500" indent="-444500">
              <a:buClr>
                <a:srgbClr val="005BAB"/>
              </a:buClr>
              <a:buSzPct val="400000"/>
            </a:pPr>
            <a:r>
              <a:rPr lang="pl-PL" sz="2800" dirty="0" smtClean="0"/>
              <a:t>2) Redukcja importu nośników energii o 17%</a:t>
            </a:r>
          </a:p>
          <a:p>
            <a:pPr marL="444500" indent="-444500">
              <a:buClr>
                <a:srgbClr val="005BAB"/>
              </a:buClr>
              <a:buSzPct val="400000"/>
            </a:pPr>
            <a:r>
              <a:rPr lang="pl-PL" sz="2800" dirty="0" smtClean="0"/>
              <a:t>3) Redukcja emisji CO2 o 400 mln ton rocznie</a:t>
            </a:r>
          </a:p>
          <a:p>
            <a:pPr marL="444500" indent="-444500">
              <a:buClr>
                <a:srgbClr val="005BAB"/>
              </a:buClr>
              <a:buSzPct val="400000"/>
            </a:pPr>
            <a:r>
              <a:rPr lang="pl-PL" sz="2800" dirty="0" smtClean="0"/>
              <a:t>4) Innowacje</a:t>
            </a:r>
          </a:p>
          <a:p>
            <a:pPr marL="444500" indent="-444500">
              <a:buClr>
                <a:srgbClr val="005BAB"/>
              </a:buClr>
              <a:buSzPct val="400000"/>
            </a:pPr>
            <a:endParaRPr lang="en-GB" sz="2800" dirty="0" smtClean="0"/>
          </a:p>
          <a:p>
            <a:pPr marL="444500" indent="-444500">
              <a:buClr>
                <a:srgbClr val="005BAB"/>
              </a:buClr>
              <a:buSzPct val="400000"/>
            </a:pPr>
            <a:endParaRPr lang="en-GB" sz="2800" dirty="0" smtClean="0"/>
          </a:p>
        </p:txBody>
      </p:sp>
      <p:sp>
        <p:nvSpPr>
          <p:cNvPr id="15" name="Rectangle 10"/>
          <p:cNvSpPr>
            <a:spLocks/>
          </p:cNvSpPr>
          <p:nvPr/>
        </p:nvSpPr>
        <p:spPr bwMode="gray">
          <a:xfrm>
            <a:off x="3598863" y="5214950"/>
            <a:ext cx="55451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44500" indent="-444500" algn="ctr">
              <a:buClr>
                <a:srgbClr val="005BAB"/>
              </a:buClr>
              <a:buSzPct val="400000"/>
            </a:pPr>
            <a:r>
              <a:rPr lang="pl-PL" sz="2800" dirty="0" smtClean="0">
                <a:solidFill>
                  <a:srgbClr val="FF0000"/>
                </a:solidFill>
              </a:rPr>
              <a:t>Import vs. Klimat</a:t>
            </a:r>
          </a:p>
          <a:p>
            <a:pPr marL="444500" indent="-444500" algn="ctr">
              <a:buClr>
                <a:srgbClr val="005BAB"/>
              </a:buClr>
              <a:buSzPct val="400000"/>
            </a:pPr>
            <a:r>
              <a:rPr lang="pl-PL" sz="2800" dirty="0" smtClean="0">
                <a:solidFill>
                  <a:srgbClr val="FF0000"/>
                </a:solidFill>
              </a:rPr>
              <a:t>4 mld EUR vs. 62 mld EUR (oil!)</a:t>
            </a:r>
          </a:p>
          <a:p>
            <a:pPr marL="444500" indent="-444500">
              <a:buClr>
                <a:srgbClr val="005BAB"/>
              </a:buClr>
              <a:buSzPct val="400000"/>
            </a:pPr>
            <a:endParaRPr lang="en-GB" sz="2800" dirty="0" smtClean="0"/>
          </a:p>
          <a:p>
            <a:pPr marL="444500" indent="-444500">
              <a:buClr>
                <a:srgbClr val="005BAB"/>
              </a:buClr>
              <a:buSzPct val="400000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07829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DF513E-1E1A-4B5C-9183-0A09FB17C6A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2" name="Obraz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1000100" y="3357562"/>
            <a:ext cx="77153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5"/>
          <p:cNvSpPr txBox="1">
            <a:spLocks/>
          </p:cNvSpPr>
          <p:nvPr/>
        </p:nvSpPr>
        <p:spPr bwMode="auto">
          <a:xfrm>
            <a:off x="3573462" y="0"/>
            <a:ext cx="557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+mj-lt"/>
                <a:ea typeface="ヒラギノ角ゴ Pro W3" pitchFamily="-84" charset="-128"/>
                <a:cs typeface="+mj-cs"/>
              </a:rPr>
              <a:t>Koszt CO2 vs. Koszt OZE</a:t>
            </a:r>
          </a:p>
        </p:txBody>
      </p:sp>
      <p:sp>
        <p:nvSpPr>
          <p:cNvPr id="16" name="Tytuł 5"/>
          <p:cNvSpPr txBox="1">
            <a:spLocks/>
          </p:cNvSpPr>
          <p:nvPr/>
        </p:nvSpPr>
        <p:spPr bwMode="auto">
          <a:xfrm>
            <a:off x="1714480" y="1428736"/>
            <a:ext cx="121441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 charset="0"/>
                <a:ea typeface="ヒラギノ角ゴ Pro W3" pitchFamily="-84" charset="-128"/>
                <a:cs typeface="+mj-cs"/>
              </a:rPr>
              <a:t>Dzisiejsza cena CO2</a:t>
            </a:r>
          </a:p>
        </p:txBody>
      </p:sp>
      <p:cxnSp>
        <p:nvCxnSpPr>
          <p:cNvPr id="18" name="Łącznik prosty ze strzałką 17"/>
          <p:cNvCxnSpPr>
            <a:stCxn id="16" idx="2"/>
          </p:cNvCxnSpPr>
          <p:nvPr/>
        </p:nvCxnSpPr>
        <p:spPr>
          <a:xfrm rot="5400000">
            <a:off x="1134633" y="2170507"/>
            <a:ext cx="1409713" cy="9643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817" y="714356"/>
            <a:ext cx="8143901" cy="657211"/>
          </a:xfrm>
        </p:spPr>
        <p:txBody>
          <a:bodyPr/>
          <a:lstStyle/>
          <a:p>
            <a:r>
              <a:rPr lang="pl-PL" b="1" dirty="0" smtClean="0">
                <a:solidFill>
                  <a:srgbClr val="005BAB"/>
                </a:solidFill>
                <a:latin typeface="+mn-lt"/>
              </a:rPr>
              <a:t>Co napędza OZE jeśli nie klimat?</a:t>
            </a:r>
            <a:endParaRPr lang="pl-PL" b="1" dirty="0">
              <a:solidFill>
                <a:srgbClr val="005BAB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484784"/>
            <a:ext cx="5786478" cy="4444546"/>
          </a:xfrm>
        </p:spPr>
        <p:txBody>
          <a:bodyPr/>
          <a:lstStyle/>
          <a:p>
            <a:r>
              <a:rPr lang="pl-PL" sz="2400" dirty="0" smtClean="0">
                <a:latin typeface="+mn-lt"/>
              </a:rPr>
              <a:t>Chiny - poprawa jakości powietrza(SOx</a:t>
            </a:r>
            <a:r>
              <a:rPr lang="pl-PL" sz="2400" dirty="0">
                <a:latin typeface="+mn-lt"/>
              </a:rPr>
              <a:t>, NOx, </a:t>
            </a:r>
            <a:r>
              <a:rPr lang="pl-PL" sz="2400" dirty="0" smtClean="0">
                <a:latin typeface="+mn-lt"/>
              </a:rPr>
              <a:t>pyły, metale ciężkie);</a:t>
            </a:r>
          </a:p>
          <a:p>
            <a:r>
              <a:rPr lang="pl-PL" sz="2400" dirty="0" smtClean="0">
                <a:latin typeface="+mn-lt"/>
              </a:rPr>
              <a:t>Niemcy - miejsca pracy i źródło dochodów – DDR</a:t>
            </a:r>
          </a:p>
          <a:p>
            <a:r>
              <a:rPr lang="pl-PL" sz="2400" dirty="0" smtClean="0">
                <a:latin typeface="+mn-lt"/>
              </a:rPr>
              <a:t>Niemcy - Rozwój innowacji i baza przemysłowa + potencjał eksportowy</a:t>
            </a:r>
          </a:p>
          <a:p>
            <a:r>
              <a:rPr lang="pl-PL" sz="2400" dirty="0" smtClean="0"/>
              <a:t>Francja - Bezpieczeństwo systemu i </a:t>
            </a:r>
            <a:r>
              <a:rPr lang="pl-PL" sz="2400" dirty="0" smtClean="0">
                <a:latin typeface="+mn-lt"/>
              </a:rPr>
              <a:t>dostaw energii;</a:t>
            </a:r>
          </a:p>
          <a:p>
            <a:r>
              <a:rPr lang="pl-PL" sz="2400" dirty="0" smtClean="0">
                <a:latin typeface="+mn-lt"/>
              </a:rPr>
              <a:t>UK - Zmniejszenia zależności od importu surowców energetycznych</a:t>
            </a:r>
            <a:endParaRPr lang="pl-PL" sz="2400" dirty="0" smtClean="0"/>
          </a:p>
        </p:txBody>
      </p:sp>
      <p:pic>
        <p:nvPicPr>
          <p:cNvPr id="57345" name="Picture 1" descr="C:\Users\Krisiyar\Desktop\china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15620"/>
            <a:ext cx="3012759" cy="2056256"/>
          </a:xfrm>
          <a:prstGeom prst="rect">
            <a:avLst/>
          </a:prstGeom>
          <a:noFill/>
        </p:spPr>
      </p:pic>
      <p:pic>
        <p:nvPicPr>
          <p:cNvPr id="57346" name="Picture 2" descr="C:\Users\Krisiyar\Desktop\crude-oil-pi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3010699" cy="20177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2523063" y="3857628"/>
            <a:ext cx="6263779" cy="2071702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Najniższy koszt dla systemu i odbiorców</a:t>
            </a:r>
          </a:p>
          <a:p>
            <a:pPr eaLnBrk="1" hangingPunct="1"/>
            <a:r>
              <a:rPr lang="pl-PL" sz="2400" dirty="0" smtClean="0">
                <a:latin typeface="+mn-lt"/>
              </a:rPr>
              <a:t>Ograniczony impuls dla przemysłu OZE</a:t>
            </a:r>
          </a:p>
          <a:p>
            <a:pPr eaLnBrk="1" hangingPunct="1"/>
            <a:r>
              <a:rPr lang="pl-PL" sz="2400" dirty="0" smtClean="0">
                <a:latin typeface="+mn-lt"/>
              </a:rPr>
              <a:t>Ograniczony wpływ dywersyfikacyjny</a:t>
            </a:r>
          </a:p>
          <a:p>
            <a:pPr eaLnBrk="1" hangingPunct="1"/>
            <a:r>
              <a:rPr lang="pl-PL" sz="2400" dirty="0" smtClean="0">
                <a:latin typeface="+mn-lt"/>
              </a:rPr>
              <a:t>Raczej import niż produkcja</a:t>
            </a:r>
          </a:p>
          <a:p>
            <a:pPr eaLnBrk="1" hangingPunct="1">
              <a:buNone/>
            </a:pPr>
            <a:endParaRPr lang="pl-PL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44" name="Picture 6" descr="https://encrypted-tbn1.gstatic.com/images?q=tbn:ANd9GcT0PJ1rpHu7R4PHM8XMm9VotIW9UEY017rDh_G-lUWuz7aryw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39" y="3968973"/>
            <a:ext cx="19161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67544" y="141800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pl-PL" sz="2400" dirty="0" smtClean="0"/>
              <a:t>Nie widać zagrożeń realizacji celu UE na 2020</a:t>
            </a:r>
          </a:p>
          <a:p>
            <a:pPr marL="457200" indent="-457200" algn="just">
              <a:buAutoNum type="arabicParenR"/>
            </a:pPr>
            <a:r>
              <a:rPr lang="pl-PL" sz="2400" dirty="0" smtClean="0"/>
              <a:t>Brak celu na 2030 rok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642918"/>
            <a:ext cx="7837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rgbClr val="005BAB"/>
                </a:solidFill>
                <a:effectLst/>
                <a:latin typeface="+mn-lt"/>
                <a:ea typeface="Times New Roman" pitchFamily="18" charset="0"/>
              </a:rPr>
              <a:t>Gdzie jesteśmy</a:t>
            </a:r>
            <a:endParaRPr kumimoji="0" lang="pl-PL" b="1" u="none" strike="noStrike" cap="none" normalizeH="0" baseline="0" dirty="0" smtClean="0">
              <a:ln>
                <a:noFill/>
              </a:ln>
              <a:solidFill>
                <a:srgbClr val="005BAB"/>
              </a:solidFill>
              <a:effectLst/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714348" y="2767011"/>
            <a:ext cx="80724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Myriad Pro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400" b="1" kern="0" dirty="0" smtClean="0">
                <a:solidFill>
                  <a:srgbClr val="FF0000"/>
                </a:solidFill>
                <a:latin typeface="+mn-lt"/>
              </a:rPr>
              <a:t>Brak stymulacji do inwestycji + ignorancja potencjału</a:t>
            </a:r>
            <a:endParaRPr lang="en-GB" sz="2400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220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 txBox="1">
            <a:spLocks/>
          </p:cNvSpPr>
          <p:nvPr/>
        </p:nvSpPr>
        <p:spPr bwMode="auto">
          <a:xfrm>
            <a:off x="3447907" y="1198852"/>
            <a:ext cx="8291512" cy="42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2800" dirty="0">
              <a:solidFill>
                <a:srgbClr val="669900"/>
              </a:solidFill>
              <a:latin typeface="Calibri" pitchFamily="34" charset="0"/>
            </a:endParaRPr>
          </a:p>
        </p:txBody>
      </p:sp>
      <p:sp>
        <p:nvSpPr>
          <p:cNvPr id="6" name="Prostokąt zaokrąglony 5"/>
          <p:cNvSpPr>
            <a:spLocks noChangeArrowheads="1"/>
          </p:cNvSpPr>
          <p:nvPr/>
        </p:nvSpPr>
        <p:spPr bwMode="auto">
          <a:xfrm>
            <a:off x="5076056" y="2900611"/>
            <a:ext cx="3888432" cy="960437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7F7F7F"/>
              </a:buClr>
            </a:pPr>
            <a:r>
              <a:rPr lang="pl-PL" b="1" dirty="0">
                <a:latin typeface="Calibri" pitchFamily="34" charset="0"/>
              </a:rPr>
              <a:t>Budżet programu:</a:t>
            </a:r>
          </a:p>
          <a:p>
            <a:pPr algn="ctr">
              <a:buClr>
                <a:srgbClr val="7F7F7F"/>
              </a:buClr>
            </a:pPr>
            <a:r>
              <a:rPr lang="pl-PL" b="1" dirty="0">
                <a:latin typeface="Calibri" pitchFamily="34" charset="0"/>
              </a:rPr>
              <a:t>Dotacja - 450 mln zł (URE) </a:t>
            </a:r>
            <a:r>
              <a:rPr lang="pl-PL" b="1" dirty="0" smtClean="0">
                <a:latin typeface="Calibri" pitchFamily="34" charset="0"/>
              </a:rPr>
              <a:t>2010-2014</a:t>
            </a:r>
            <a:endParaRPr lang="pl-PL" b="1" dirty="0">
              <a:latin typeface="Calibri" pitchFamily="34" charset="0"/>
            </a:endParaRPr>
          </a:p>
        </p:txBody>
      </p:sp>
      <p:sp>
        <p:nvSpPr>
          <p:cNvPr id="2052" name="Prostokąt 6"/>
          <p:cNvSpPr>
            <a:spLocks noChangeArrowheads="1"/>
          </p:cNvSpPr>
          <p:nvPr/>
        </p:nvSpPr>
        <p:spPr bwMode="auto">
          <a:xfrm>
            <a:off x="24096" y="2017871"/>
            <a:ext cx="59766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Beneficjenci:</a:t>
            </a:r>
          </a:p>
          <a:p>
            <a:pPr algn="l"/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 </a:t>
            </a:r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	- </a:t>
            </a:r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osoby </a:t>
            </a:r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fizyczne</a:t>
            </a:r>
          </a:p>
          <a:p>
            <a:pPr algn="l"/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	</a:t>
            </a:r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- </a:t>
            </a:r>
            <a:r>
              <a:rPr lang="pl-PL" sz="2200" b="1" i="1" dirty="0">
                <a:solidFill>
                  <a:srgbClr val="0089BA"/>
                </a:solidFill>
                <a:latin typeface="Calibri" pitchFamily="34" charset="0"/>
              </a:rPr>
              <a:t>wspólnoty mieszkaniowe</a:t>
            </a:r>
          </a:p>
          <a:p>
            <a:endParaRPr lang="pl-PL" sz="2200" b="1" i="1" dirty="0">
              <a:solidFill>
                <a:srgbClr val="0089BA"/>
              </a:solidFill>
              <a:latin typeface="Calibri" pitchFamily="34" charset="0"/>
            </a:endParaRPr>
          </a:p>
          <a:p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Efekty: </a:t>
            </a:r>
            <a:endParaRPr lang="pl-PL" sz="2200" b="1" i="1" dirty="0">
              <a:solidFill>
                <a:srgbClr val="0089BA"/>
              </a:solidFill>
              <a:latin typeface="Calibri" pitchFamily="34" charset="0"/>
            </a:endParaRPr>
          </a:p>
          <a:p>
            <a:pPr algn="l"/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	- </a:t>
            </a:r>
            <a:r>
              <a:rPr lang="pl-PL" sz="2200" b="1" i="1" dirty="0" smtClean="0">
                <a:solidFill>
                  <a:srgbClr val="FF0000"/>
                </a:solidFill>
                <a:latin typeface="Calibri" pitchFamily="34" charset="0"/>
              </a:rPr>
              <a:t>274tys</a:t>
            </a:r>
            <a:r>
              <a:rPr lang="pl-PL" sz="2200" b="1" i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pl-PL" sz="2200" b="1" i="1" dirty="0" smtClean="0">
                <a:solidFill>
                  <a:srgbClr val="FF0000"/>
                </a:solidFill>
                <a:latin typeface="Calibri" pitchFamily="34" charset="0"/>
              </a:rPr>
              <a:t>m2 w 2013 r.</a:t>
            </a:r>
          </a:p>
          <a:p>
            <a:pPr algn="l"/>
            <a:r>
              <a:rPr lang="pl-PL" sz="2200" b="1" i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- obroty – 750 mln zł w 2013 r.</a:t>
            </a:r>
          </a:p>
          <a:p>
            <a:pPr algn="l"/>
            <a:r>
              <a:rPr lang="pl-PL" sz="2200" b="1" i="1" dirty="0" smtClean="0">
                <a:solidFill>
                  <a:srgbClr val="0089BA"/>
                </a:solidFill>
                <a:latin typeface="Calibri" pitchFamily="34" charset="0"/>
              </a:rPr>
              <a:t>	-  nawet 3 mce w Europie w produkcji</a:t>
            </a:r>
            <a:endParaRPr lang="pl-PL" sz="2200" b="1" i="1" dirty="0">
              <a:solidFill>
                <a:srgbClr val="0089BA"/>
              </a:solidFill>
              <a:latin typeface="Calibri" pitchFamily="34" charset="0"/>
            </a:endParaRPr>
          </a:p>
        </p:txBody>
      </p:sp>
      <p:sp>
        <p:nvSpPr>
          <p:cNvPr id="2053" name="Prostokąt 9"/>
          <p:cNvSpPr>
            <a:spLocks noChangeArrowheads="1"/>
          </p:cNvSpPr>
          <p:nvPr/>
        </p:nvSpPr>
        <p:spPr bwMode="auto">
          <a:xfrm>
            <a:off x="5915025" y="3929066"/>
            <a:ext cx="2643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l-PL" b="1" i="1" dirty="0">
                <a:latin typeface="Calibri" pitchFamily="34" charset="0"/>
              </a:rPr>
              <a:t> </a:t>
            </a:r>
            <a:r>
              <a:rPr lang="pl-PL" sz="2800" b="1" i="1" dirty="0">
                <a:latin typeface="Calibri" pitchFamily="34" charset="0"/>
              </a:rPr>
              <a:t>Kredyt do 100%</a:t>
            </a:r>
          </a:p>
          <a:p>
            <a:pPr>
              <a:buFont typeface="Arial" charset="0"/>
              <a:buChar char="•"/>
            </a:pPr>
            <a:r>
              <a:rPr lang="pl-PL" sz="2800" b="1" i="1" dirty="0">
                <a:latin typeface="Calibri" pitchFamily="34" charset="0"/>
              </a:rPr>
              <a:t> Dotacja 45%</a:t>
            </a:r>
          </a:p>
        </p:txBody>
      </p:sp>
      <p:sp>
        <p:nvSpPr>
          <p:cNvPr id="2055" name="pole tekstowe 15"/>
          <p:cNvSpPr txBox="1">
            <a:spLocks noChangeArrowheads="1"/>
          </p:cNvSpPr>
          <p:nvPr/>
        </p:nvSpPr>
        <p:spPr bwMode="auto">
          <a:xfrm>
            <a:off x="723930" y="5286388"/>
            <a:ext cx="806291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indent="-628650"/>
            <a:r>
              <a:rPr lang="pl-PL" b="1" dirty="0">
                <a:latin typeface="Calibri" pitchFamily="34" charset="0"/>
              </a:rPr>
              <a:t>CEL: Ograniczenie emisji CO</a:t>
            </a:r>
            <a:r>
              <a:rPr lang="pl-PL" b="1" baseline="-25000" dirty="0">
                <a:latin typeface="Calibri" pitchFamily="34" charset="0"/>
              </a:rPr>
              <a:t>2</a:t>
            </a:r>
            <a:r>
              <a:rPr lang="pl-PL" b="1" dirty="0">
                <a:latin typeface="Calibri" pitchFamily="34" charset="0"/>
              </a:rPr>
              <a:t> poprzez zakup i montaż kolektorów słonecznych do produkcji energii cieplnej dla osób fizycznych i wspólnot mieszkaniowych</a:t>
            </a:r>
          </a:p>
        </p:txBody>
      </p:sp>
      <p:sp>
        <p:nvSpPr>
          <p:cNvPr id="2056" name="Strzałka w dół 17"/>
          <p:cNvSpPr>
            <a:spLocks noChangeArrowheads="1"/>
          </p:cNvSpPr>
          <p:nvPr/>
        </p:nvSpPr>
        <p:spPr bwMode="auto">
          <a:xfrm>
            <a:off x="6983437" y="4857760"/>
            <a:ext cx="396875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42910" y="785794"/>
            <a:ext cx="4714908" cy="86291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sz="2400" b="1" dirty="0" smtClean="0">
                <a:solidFill>
                  <a:srgbClr val="005BAB"/>
                </a:solidFill>
              </a:rPr>
              <a:t>Przykład 1: Sukces kolektorów</a:t>
            </a:r>
            <a:endParaRPr lang="pl-PL" sz="2400" dirty="0" smtClean="0">
              <a:solidFill>
                <a:srgbClr val="005BAB"/>
              </a:solidFill>
              <a:latin typeface="Calibri" pitchFamily="34" charset="0"/>
            </a:endParaRPr>
          </a:p>
          <a:p>
            <a:pPr algn="just"/>
            <a:endParaRPr lang="pl-PL" sz="2400" b="1" dirty="0" smtClean="0">
              <a:solidFill>
                <a:srgbClr val="669900"/>
              </a:solidFill>
            </a:endParaRPr>
          </a:p>
          <a:p>
            <a:endParaRPr lang="pl-PL" sz="2800" dirty="0">
              <a:solidFill>
                <a:srgbClr val="669900"/>
              </a:solidFill>
            </a:endParaRPr>
          </a:p>
        </p:txBody>
      </p:sp>
      <p:pic>
        <p:nvPicPr>
          <p:cNvPr id="2" name="Picture 2" descr="http://images02.olx.pl/ui/6/99/62/1275088607_96539762_1-Zdjecia--Kolektory-sloneczne-prozniowe-1275088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318" y="1035560"/>
            <a:ext cx="3600400" cy="16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479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668</Words>
  <Application>Microsoft Office PowerPoint</Application>
  <PresentationFormat>On-screen Show (4:3)</PresentationFormat>
  <Paragraphs>120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Custom Design</vt:lpstr>
      <vt:lpstr>Wpływ zmian klimatu na rozwój energetyki odnawialnej na przykładach poszczególnych technologii    Polski pomysł na walkę ze  zmianami klimatu </vt:lpstr>
      <vt:lpstr>Zmiany klimatu vs. OZE</vt:lpstr>
      <vt:lpstr>Cele rozwoju OZE - legislacja</vt:lpstr>
      <vt:lpstr>Sytuacja początkowa i docelowa w UE</vt:lpstr>
      <vt:lpstr>Ale tu nie chodzi (tylko) o klimat</vt:lpstr>
      <vt:lpstr>Slide 6</vt:lpstr>
      <vt:lpstr>Co napędza OZE jeśli nie klimat?</vt:lpstr>
      <vt:lpstr>Gdzie jesteśmy</vt:lpstr>
      <vt:lpstr>Slide 9</vt:lpstr>
      <vt:lpstr>Slide 10</vt:lpstr>
      <vt:lpstr>Przykład 3: Yes we can - GreenEvo </vt:lpstr>
      <vt:lpstr>Mimo braku strategii są perspektywy – Nowa perspektywa finansowa </vt:lpstr>
      <vt:lpstr>Doświadczenia + środki do wydania = ?</vt:lpstr>
      <vt:lpstr>Technologie strategiczne – czyli?</vt:lpstr>
      <vt:lpstr>Konkluzje</vt:lpstr>
      <vt:lpstr>Slide 16</vt:lpstr>
    </vt:vector>
  </TitlesOfParts>
  <Manager>Fabien DONGRADI</Manager>
  <Company>Mostra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TREN</dc:title>
  <dc:subject>NEW GUIDELINES</dc:subject>
  <dc:creator>Kathy</dc:creator>
  <cp:lastModifiedBy>Krisiyar Bolestaletdinov</cp:lastModifiedBy>
  <cp:revision>193</cp:revision>
  <dcterms:created xsi:type="dcterms:W3CDTF">2007-06-05T10:53:32Z</dcterms:created>
  <dcterms:modified xsi:type="dcterms:W3CDTF">2015-11-24T23:55:34Z</dcterms:modified>
</cp:coreProperties>
</file>