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6"/>
    <p:sldMasterId id="2147483652" r:id="rId7"/>
    <p:sldMasterId id="2147483690" r:id="rId8"/>
  </p:sldMasterIdLst>
  <p:notesMasterIdLst>
    <p:notesMasterId r:id="rId29"/>
  </p:notesMasterIdLst>
  <p:sldIdLst>
    <p:sldId id="304" r:id="rId9"/>
    <p:sldId id="357" r:id="rId10"/>
    <p:sldId id="388" r:id="rId11"/>
    <p:sldId id="390" r:id="rId12"/>
    <p:sldId id="392" r:id="rId13"/>
    <p:sldId id="391" r:id="rId14"/>
    <p:sldId id="378" r:id="rId15"/>
    <p:sldId id="376" r:id="rId16"/>
    <p:sldId id="377" r:id="rId17"/>
    <p:sldId id="368" r:id="rId18"/>
    <p:sldId id="370" r:id="rId19"/>
    <p:sldId id="371" r:id="rId20"/>
    <p:sldId id="363" r:id="rId21"/>
    <p:sldId id="374" r:id="rId22"/>
    <p:sldId id="375" r:id="rId23"/>
    <p:sldId id="350" r:id="rId24"/>
    <p:sldId id="359" r:id="rId25"/>
    <p:sldId id="352" r:id="rId26"/>
    <p:sldId id="367" r:id="rId27"/>
    <p:sldId id="380" r:id="rId28"/>
  </p:sldIdLst>
  <p:sldSz cx="9144000" cy="6858000" type="screen4x3"/>
  <p:notesSz cx="7099300" cy="10234613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2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orskenergi.local\Data\Oppdrag\$%20TILBUD\$%20Tilbud%202015\Samfunn%20og%20Milj&#248;\SAM1519%20NVE-EEA%20Grants%20Polen%20-%20Energiledelse%20i%20polsk%20industri\Foredrag%20Gdansk%20Nov%202015\DH%20brenselforbruk%201983-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orskenergi.local\Data\Oppdrag\$%20TILBUD\$%20Tilbud%202015\Samfunn%20og%20Milj&#248;\SAM1519%20NVE-EEA%20Grants%20Polen%20-%20Energiledelse%20i%20polsk%20industri\Foredrag%20Gdansk%20Nov%202015\DH%20brenselforbruk%201983-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orskenergi.local\Data\Oppdrag\$%20TILBUD\$%20Tilbud%202015\Samfunn%20og%20Milj&#248;\SAM1519%20NVE-EEA%20Grants%20Polen%20-%20Energiledelse%20i%20polsk%20industri\Foredrag%20Gdansk%20Nov%202015\SSB%20fjernvarmestatistik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'4730-1'!$B$22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'4730-1'!$A$23:$A$27</c:f>
              <c:strCache>
                <c:ptCount val="5"/>
                <c:pt idx="0">
                  <c:v>Coal</c:v>
                </c:pt>
                <c:pt idx="1">
                  <c:v>Oil</c:v>
                </c:pt>
                <c:pt idx="2">
                  <c:v>Gas</c:v>
                </c:pt>
                <c:pt idx="3">
                  <c:v>Bio</c:v>
                </c:pt>
                <c:pt idx="4">
                  <c:v>Other</c:v>
                </c:pt>
              </c:strCache>
            </c:strRef>
          </c:cat>
          <c:val>
            <c:numRef>
              <c:f>'4730-1'!$B$23:$B$27</c:f>
              <c:numCache>
                <c:formatCode>General</c:formatCode>
                <c:ptCount val="5"/>
                <c:pt idx="0">
                  <c:v>77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'4730-1'!$C$22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'4730-1'!$A$23:$A$27</c:f>
              <c:strCache>
                <c:ptCount val="5"/>
                <c:pt idx="0">
                  <c:v>Coal</c:v>
                </c:pt>
                <c:pt idx="1">
                  <c:v>Oil</c:v>
                </c:pt>
                <c:pt idx="2">
                  <c:v>Gas</c:v>
                </c:pt>
                <c:pt idx="3">
                  <c:v>Bio</c:v>
                </c:pt>
                <c:pt idx="4">
                  <c:v>Other</c:v>
                </c:pt>
              </c:strCache>
            </c:strRef>
          </c:cat>
          <c:val>
            <c:numRef>
              <c:f>'4730-1'!$C$23:$C$27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20</c:v>
                </c:pt>
                <c:pt idx="4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601160"/>
        <c:axId val="360557096"/>
      </c:barChart>
      <c:catAx>
        <c:axId val="36060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0557096"/>
        <c:crosses val="autoZero"/>
        <c:auto val="1"/>
        <c:lblAlgn val="ctr"/>
        <c:lblOffset val="100"/>
        <c:noMultiLvlLbl val="0"/>
      </c:catAx>
      <c:valAx>
        <c:axId val="36055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060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FF0000"/>
              </a:solidFill>
            </a:ln>
            <a:effectLst/>
          </c:spPr>
          <c:cat>
            <c:numRef>
              <c:f>'4730-1'!$D$3:$AG$3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'4730-1'!$D$17:$AG$17</c:f>
              <c:numCache>
                <c:formatCode>General</c:formatCode>
                <c:ptCount val="30"/>
                <c:pt idx="0">
                  <c:v>86.055217594759</c:v>
                </c:pt>
                <c:pt idx="1">
                  <c:v>92.226577081000372</c:v>
                </c:pt>
                <c:pt idx="2">
                  <c:v>94.787012213285678</c:v>
                </c:pt>
                <c:pt idx="3">
                  <c:v>93.522438611346317</c:v>
                </c:pt>
                <c:pt idx="4">
                  <c:v>96.120522436311916</c:v>
                </c:pt>
                <c:pt idx="5">
                  <c:v>98.53085812638308</c:v>
                </c:pt>
                <c:pt idx="6">
                  <c:v>95.997732426303855</c:v>
                </c:pt>
                <c:pt idx="7">
                  <c:v>98.195951041243688</c:v>
                </c:pt>
                <c:pt idx="8">
                  <c:v>98.905700407570762</c:v>
                </c:pt>
                <c:pt idx="9">
                  <c:v>92.666848270226097</c:v>
                </c:pt>
                <c:pt idx="10">
                  <c:v>94.492209890052635</c:v>
                </c:pt>
                <c:pt idx="11">
                  <c:v>76.733791512471754</c:v>
                </c:pt>
                <c:pt idx="12">
                  <c:v>84.372369398365933</c:v>
                </c:pt>
                <c:pt idx="13">
                  <c:v>80.913129092824107</c:v>
                </c:pt>
                <c:pt idx="14">
                  <c:v>76.701325360346289</c:v>
                </c:pt>
                <c:pt idx="15">
                  <c:v>90.185266872518753</c:v>
                </c:pt>
                <c:pt idx="16">
                  <c:v>90.314677283515806</c:v>
                </c:pt>
                <c:pt idx="17">
                  <c:v>83.382116200790279</c:v>
                </c:pt>
                <c:pt idx="18">
                  <c:v>76.354066091506525</c:v>
                </c:pt>
                <c:pt idx="19">
                  <c:v>89.91379310344827</c:v>
                </c:pt>
                <c:pt idx="20">
                  <c:v>92.377413214900756</c:v>
                </c:pt>
                <c:pt idx="21">
                  <c:v>88.580972061029811</c:v>
                </c:pt>
                <c:pt idx="22">
                  <c:v>89.142960028808062</c:v>
                </c:pt>
                <c:pt idx="23">
                  <c:v>89.745259624777702</c:v>
                </c:pt>
                <c:pt idx="24">
                  <c:v>87.547186279430051</c:v>
                </c:pt>
                <c:pt idx="25">
                  <c:v>81.160737470786813</c:v>
                </c:pt>
                <c:pt idx="26">
                  <c:v>87.977800102106357</c:v>
                </c:pt>
                <c:pt idx="27">
                  <c:v>92.575348463840044</c:v>
                </c:pt>
                <c:pt idx="28">
                  <c:v>94.071948985243779</c:v>
                </c:pt>
                <c:pt idx="29">
                  <c:v>95.661426780864844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'4730-1'!$D$3:$AG$3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'4730-1'!$D$18:$AG$18</c:f>
              <c:numCache>
                <c:formatCode>General</c:formatCode>
                <c:ptCount val="30"/>
                <c:pt idx="0">
                  <c:v>13.944782405240993</c:v>
                </c:pt>
                <c:pt idx="1">
                  <c:v>7.7734229189996267</c:v>
                </c:pt>
                <c:pt idx="2">
                  <c:v>5.2129877867143275</c:v>
                </c:pt>
                <c:pt idx="3">
                  <c:v>6.4775613886536823</c:v>
                </c:pt>
                <c:pt idx="4">
                  <c:v>3.87947756368809</c:v>
                </c:pt>
                <c:pt idx="5">
                  <c:v>1.4691418736169168</c:v>
                </c:pt>
                <c:pt idx="6">
                  <c:v>4.0022675736961455</c:v>
                </c:pt>
                <c:pt idx="7">
                  <c:v>1.8040489587563082</c:v>
                </c:pt>
                <c:pt idx="8">
                  <c:v>1.0942995924292334</c:v>
                </c:pt>
                <c:pt idx="9">
                  <c:v>7.3331517297739026</c:v>
                </c:pt>
                <c:pt idx="10">
                  <c:v>5.5077901099473703</c:v>
                </c:pt>
                <c:pt idx="11">
                  <c:v>23.266208487528239</c:v>
                </c:pt>
                <c:pt idx="12">
                  <c:v>15.627630601634065</c:v>
                </c:pt>
                <c:pt idx="13">
                  <c:v>19.086870907175889</c:v>
                </c:pt>
                <c:pt idx="14">
                  <c:v>23.298674639653711</c:v>
                </c:pt>
                <c:pt idx="15">
                  <c:v>9.8147331274812544</c:v>
                </c:pt>
                <c:pt idx="16">
                  <c:v>9.6853227164841886</c:v>
                </c:pt>
                <c:pt idx="17">
                  <c:v>16.617883799209714</c:v>
                </c:pt>
                <c:pt idx="18">
                  <c:v>23.645933908493475</c:v>
                </c:pt>
                <c:pt idx="19">
                  <c:v>10.086206896551726</c:v>
                </c:pt>
                <c:pt idx="20">
                  <c:v>7.622586785099247</c:v>
                </c:pt>
                <c:pt idx="21">
                  <c:v>11.419027938970192</c:v>
                </c:pt>
                <c:pt idx="22">
                  <c:v>10.857039971191934</c:v>
                </c:pt>
                <c:pt idx="23">
                  <c:v>10.254740375222301</c:v>
                </c:pt>
                <c:pt idx="24">
                  <c:v>12.452813720569948</c:v>
                </c:pt>
                <c:pt idx="25">
                  <c:v>18.839262529213194</c:v>
                </c:pt>
                <c:pt idx="26">
                  <c:v>12.022199897893644</c:v>
                </c:pt>
                <c:pt idx="27">
                  <c:v>7.4246515361599634</c:v>
                </c:pt>
                <c:pt idx="28">
                  <c:v>5.9280510147562175</c:v>
                </c:pt>
                <c:pt idx="29">
                  <c:v>4.3385732191351574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114144"/>
        <c:axId val="361101392"/>
      </c:areaChart>
      <c:dateAx>
        <c:axId val="36111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101392"/>
        <c:crosses val="autoZero"/>
        <c:auto val="0"/>
        <c:lblOffset val="100"/>
        <c:baseTimeUnit val="days"/>
        <c:majorUnit val="5"/>
      </c:dateAx>
      <c:valAx>
        <c:axId val="36110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114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6265664160400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765301410974348E-2"/>
                  <c:y val="2.1133290127811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493177387914229E-2"/>
                  <c:y val="-4.67836257309941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27791701475907E-2"/>
                  <c:y val="-9.3567251461988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SSB!$A$4:$A$10</c:f>
              <c:strCache>
                <c:ptCount val="7"/>
                <c:pt idx="0">
                  <c:v>Waste combustion</c:v>
                </c:pt>
                <c:pt idx="1">
                  <c:v>oil</c:v>
                </c:pt>
                <c:pt idx="2">
                  <c:v>Biofuel</c:v>
                </c:pt>
                <c:pt idx="3">
                  <c:v>Hydropower</c:v>
                </c:pt>
                <c:pt idx="4">
                  <c:v>Heat pumps</c:v>
                </c:pt>
                <c:pt idx="5">
                  <c:v>Gas</c:v>
                </c:pt>
                <c:pt idx="6">
                  <c:v>Waste heat</c:v>
                </c:pt>
              </c:strCache>
            </c:strRef>
          </c:cat>
          <c:val>
            <c:numRef>
              <c:f>SSB!$B$4:$B$10</c:f>
              <c:numCache>
                <c:formatCode>General</c:formatCode>
                <c:ptCount val="7"/>
                <c:pt idx="0">
                  <c:v>1043.2</c:v>
                </c:pt>
                <c:pt idx="1">
                  <c:v>120.5</c:v>
                </c:pt>
                <c:pt idx="2">
                  <c:v>385.9</c:v>
                </c:pt>
                <c:pt idx="3">
                  <c:v>632.9</c:v>
                </c:pt>
                <c:pt idx="4">
                  <c:v>154</c:v>
                </c:pt>
                <c:pt idx="5">
                  <c:v>106.8</c:v>
                </c:pt>
                <c:pt idx="6">
                  <c:v>119.2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/>
            </a:lvl1pPr>
          </a:lstStyle>
          <a:p>
            <a:endParaRPr lang="nb-NO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nb-NO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/>
            </a:lvl1pPr>
          </a:lstStyle>
          <a:p>
            <a:endParaRPr lang="nb-NO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DA35C7A7-2FBC-4DB6-BBD8-9F22B26C79F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56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06015-7D7C-490E-9939-3120A828F877}" type="slidenum">
              <a:rPr lang="nb-NO"/>
              <a:pPr/>
              <a:t>1</a:t>
            </a:fld>
            <a:endParaRPr lang="nb-NO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766763"/>
            <a:ext cx="4551362" cy="34131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5543550"/>
            <a:ext cx="5680075" cy="2133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2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C7A7-2FBC-4DB6-BBD8-9F22B26C79FA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29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724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724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724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724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352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352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01A-CCC1-4EA1-BAFE-6B2C607E7C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38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2E6-D1B2-4BA6-B8D1-2902F78FB213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1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B972-B60B-4D2C-AE98-83647D6BD27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87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6BB-00EA-42B2-84BA-D02AB7C93CC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5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38CE-4E14-4851-956A-605A55FFD5D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9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331-A946-4E83-92C6-497366C39224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00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4B5D-8696-4242-98B9-9956F46C793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1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D5F-C290-4E5B-8596-6D7CD01CC12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E51A-C956-46DF-80E9-87CF63A9BC4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08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6A8-8E4C-49F7-8DE6-DB6B938AA4A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4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7F2F-3CFE-441C-AB16-B51EF9F5393D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2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620000" cy="64633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idx="10"/>
          </p:nvPr>
        </p:nvSpPr>
        <p:spPr bwMode="auto">
          <a:xfrm>
            <a:off x="914400" y="2209800"/>
            <a:ext cx="7632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j-lt"/>
                <a:cs typeface="TheSans B4 SemiLight"/>
              </a:defRPr>
            </a:lvl1pPr>
            <a:lvl2pPr marL="266700" indent="-177800"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cs typeface="TheSans B4 SemiLight"/>
              </a:defRPr>
            </a:lvl2pPr>
            <a:lvl3pPr marL="533400" indent="-177800">
              <a:buFont typeface="Arial"/>
              <a:buChar char="•"/>
              <a:defRPr sz="2000" b="0" i="0">
                <a:solidFill>
                  <a:schemeClr val="tx1"/>
                </a:solidFill>
                <a:latin typeface="+mj-lt"/>
                <a:cs typeface="TheSans B4 SemiLight"/>
              </a:defRPr>
            </a:lvl3pPr>
            <a:lvl4pPr marL="812800" indent="-190500">
              <a:buFont typeface="Arial"/>
              <a:buChar char="•"/>
              <a:defRPr sz="1600" b="0" i="0">
                <a:solidFill>
                  <a:schemeClr val="tx1"/>
                </a:solidFill>
                <a:latin typeface="+mj-lt"/>
                <a:cs typeface="TheSans B4 SemiLight"/>
              </a:defRPr>
            </a:lvl4pPr>
            <a:lvl5pPr marL="990600" indent="-177800"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cs typeface="TheSans B4 SemiLigh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485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E18F3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CD02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AEF06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Osaka"/>
          <a:cs typeface="Osaka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E18F3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0CD02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AEF06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B0EEDC-C5F0-4146-8C51-1AFDB061D3A3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18.11.2015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www.energi.no</a:t>
            </a:r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CCE5E2-57E0-46C9-ADB5-2F157E94B3C8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20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s.borchsenius@energi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energi.n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numm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8DA307-B5EE-418D-8472-384EBA65FD70}" type="slidenum">
              <a:rPr lang="nb-NO" altLang="nn-NO" sz="1400"/>
              <a:pPr algn="r"/>
              <a:t>1</a:t>
            </a:fld>
            <a:endParaRPr lang="nb-NO" altLang="nn-NO" sz="1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b="1" dirty="0">
                <a:solidFill>
                  <a:srgbClr val="FFFFFF"/>
                </a:solidFill>
              </a:rPr>
              <a:t>Norwegian experiences with renewable energy </a:t>
            </a:r>
            <a:endParaRPr lang="en-GB" sz="2800" b="1" dirty="0" smtClean="0">
              <a:solidFill>
                <a:srgbClr val="FFFFFF"/>
              </a:solidFill>
            </a:endParaRPr>
          </a:p>
          <a:p>
            <a:r>
              <a:rPr lang="en-GB" sz="2800" b="1" dirty="0" smtClean="0">
                <a:solidFill>
                  <a:srgbClr val="FFFFFF"/>
                </a:solidFill>
              </a:rPr>
              <a:t>in </a:t>
            </a:r>
            <a:r>
              <a:rPr lang="en-GB" sz="2800" b="1" dirty="0">
                <a:solidFill>
                  <a:srgbClr val="FFFFFF"/>
                </a:solidFill>
              </a:rPr>
              <a:t>the district </a:t>
            </a:r>
            <a:r>
              <a:rPr lang="en-GB" sz="2800" b="1" dirty="0" smtClean="0">
                <a:solidFill>
                  <a:srgbClr val="FFFFFF"/>
                </a:solidFill>
              </a:rPr>
              <a:t>heating sector </a:t>
            </a:r>
            <a:r>
              <a:rPr lang="en-GB" sz="2800" b="1" dirty="0">
                <a:solidFill>
                  <a:srgbClr val="FFFFFF"/>
                </a:solidFill>
              </a:rPr>
              <a:t>and </a:t>
            </a:r>
            <a:r>
              <a:rPr lang="en-GB" sz="2800" b="1" dirty="0" smtClean="0">
                <a:solidFill>
                  <a:srgbClr val="FFFFFF"/>
                </a:solidFill>
              </a:rPr>
              <a:t>industry</a:t>
            </a:r>
          </a:p>
          <a:p>
            <a:endParaRPr lang="en-GB" sz="2400" dirty="0" smtClean="0">
              <a:solidFill>
                <a:srgbClr val="FFFFFF"/>
              </a:solidFill>
            </a:endParaRPr>
          </a:p>
          <a:p>
            <a:endParaRPr lang="en-GB" sz="2400" dirty="0" smtClean="0">
              <a:solidFill>
                <a:srgbClr val="FFFFFF"/>
              </a:solidFill>
            </a:endParaRPr>
          </a:p>
          <a:p>
            <a:r>
              <a:rPr lang="en-GB" sz="2000" b="1" dirty="0" smtClean="0">
                <a:solidFill>
                  <a:srgbClr val="FFFFFF"/>
                </a:solidFill>
              </a:rPr>
              <a:t>International training conference on RES, Gdansk 24-26 November 2015</a:t>
            </a:r>
            <a:r>
              <a:rPr lang="en-GB" sz="1400" b="1" dirty="0" smtClean="0">
                <a:solidFill>
                  <a:srgbClr val="FFFFFF"/>
                </a:solidFill>
              </a:rPr>
              <a:t> </a:t>
            </a:r>
            <a:endParaRPr lang="nb-NO" sz="1400" dirty="0" smtClean="0">
              <a:solidFill>
                <a:srgbClr val="FFFFFF"/>
              </a:solidFill>
            </a:endParaRPr>
          </a:p>
          <a:p>
            <a:r>
              <a:rPr lang="en-GB" sz="1200" b="1" dirty="0" smtClean="0">
                <a:solidFill>
                  <a:srgbClr val="FFFFFF"/>
                </a:solidFill>
              </a:rPr>
              <a:t>Financed </a:t>
            </a:r>
            <a:r>
              <a:rPr lang="en-GB" sz="1200" b="1" dirty="0">
                <a:solidFill>
                  <a:srgbClr val="FFFFFF"/>
                </a:solidFill>
              </a:rPr>
              <a:t>from Bilateral Cooperation Found EEA Financial Mechanism and Norwegian Financial Mechanism 2009-2014 </a:t>
            </a:r>
            <a:br>
              <a:rPr lang="en-GB" sz="1200" b="1" dirty="0">
                <a:solidFill>
                  <a:srgbClr val="FFFFFF"/>
                </a:solidFill>
              </a:rPr>
            </a:br>
            <a:r>
              <a:rPr lang="en-GB" sz="1200" b="1" dirty="0">
                <a:solidFill>
                  <a:srgbClr val="FFFFFF"/>
                </a:solidFill>
              </a:rPr>
              <a:t>within the PL04 Operational </a:t>
            </a:r>
            <a:r>
              <a:rPr lang="en-GB" sz="1200" b="1" dirty="0" smtClean="0">
                <a:solidFill>
                  <a:srgbClr val="FFFFFF"/>
                </a:solidFill>
              </a:rPr>
              <a:t>Programme  </a:t>
            </a:r>
            <a:r>
              <a:rPr lang="en-GB" sz="1200" b="1" dirty="0">
                <a:solidFill>
                  <a:srgbClr val="FFFFFF"/>
                </a:solidFill>
              </a:rPr>
              <a:t>„Energy saving and promoting renewable energy sources”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68622" name="Undertittel 2"/>
          <p:cNvSpPr>
            <a:spLocks/>
          </p:cNvSpPr>
          <p:nvPr/>
        </p:nvSpPr>
        <p:spPr bwMode="auto">
          <a:xfrm>
            <a:off x="1528763" y="5046663"/>
            <a:ext cx="23574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FF0000"/>
              </a:buClr>
              <a:buFont typeface="Monotype Sorts"/>
              <a:buNone/>
            </a:pPr>
            <a:r>
              <a:rPr lang="nb-NO" sz="1600" b="1" dirty="0">
                <a:solidFill>
                  <a:srgbClr val="FFFFFF"/>
                </a:solidFill>
                <a:ea typeface="Osaka"/>
                <a:cs typeface="Osaka"/>
              </a:rPr>
              <a:t>Hans Borchsenius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  <a:buFont typeface="Monotype Sorts"/>
              <a:buNone/>
            </a:pPr>
            <a:r>
              <a:rPr lang="nb-NO" sz="1000" dirty="0" smtClean="0">
                <a:solidFill>
                  <a:srgbClr val="BFBFBF"/>
                </a:solidFill>
                <a:ea typeface="Osaka"/>
                <a:cs typeface="Osaka"/>
              </a:rPr>
              <a:t>Principal </a:t>
            </a:r>
            <a:r>
              <a:rPr lang="nb-NO" sz="1000" dirty="0" err="1" smtClean="0">
                <a:solidFill>
                  <a:srgbClr val="BFBFBF"/>
                </a:solidFill>
                <a:ea typeface="Osaka"/>
                <a:cs typeface="Osaka"/>
              </a:rPr>
              <a:t>consultant</a:t>
            </a:r>
            <a:r>
              <a:rPr lang="nb-NO" sz="1000" dirty="0" smtClean="0">
                <a:solidFill>
                  <a:srgbClr val="BFBFBF"/>
                </a:solidFill>
                <a:ea typeface="Osaka"/>
                <a:cs typeface="Osaka"/>
              </a:rPr>
              <a:t>.</a:t>
            </a:r>
            <a:endParaRPr lang="nb-NO" sz="1000" dirty="0">
              <a:solidFill>
                <a:srgbClr val="BFBFBF"/>
              </a:solidFill>
              <a:ea typeface="Osaka"/>
              <a:cs typeface="Osaka"/>
            </a:endParaRPr>
          </a:p>
          <a:p>
            <a:pPr algn="l">
              <a:spcBef>
                <a:spcPct val="20000"/>
              </a:spcBef>
              <a:buClr>
                <a:srgbClr val="FF0000"/>
              </a:buClr>
              <a:buFont typeface="Monotype Sorts"/>
              <a:buNone/>
            </a:pPr>
            <a:r>
              <a:rPr lang="nb-NO" sz="1000" dirty="0">
                <a:solidFill>
                  <a:srgbClr val="BFBFBF"/>
                </a:solidFill>
                <a:ea typeface="Osaka"/>
                <a:cs typeface="Osaka"/>
              </a:rPr>
              <a:t>Norsk Energi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  <a:buFont typeface="Monotype Sorts"/>
              <a:buNone/>
            </a:pPr>
            <a:r>
              <a:rPr lang="nb-NO" sz="1000" dirty="0">
                <a:solidFill>
                  <a:srgbClr val="BFBFBF"/>
                </a:solidFill>
                <a:ea typeface="Osaka"/>
                <a:cs typeface="Osaka"/>
                <a:hlinkClick r:id="rId3"/>
              </a:rPr>
              <a:t>Hans.borchsenius@energi.no</a:t>
            </a:r>
            <a:r>
              <a:rPr lang="nb-NO" sz="1000" dirty="0">
                <a:solidFill>
                  <a:srgbClr val="BFBFBF"/>
                </a:solidFill>
                <a:ea typeface="Osaka"/>
                <a:cs typeface="Osaka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  <a:buFont typeface="Monotype Sorts"/>
              <a:buNone/>
            </a:pPr>
            <a:r>
              <a:rPr lang="nb-NO" sz="1000" dirty="0">
                <a:solidFill>
                  <a:srgbClr val="BFBFBF"/>
                </a:solidFill>
                <a:ea typeface="Osaka"/>
                <a:cs typeface="Osaka"/>
                <a:hlinkClick r:id="rId4"/>
              </a:rPr>
              <a:t>www.energi.no</a:t>
            </a:r>
            <a:r>
              <a:rPr lang="nb-NO" sz="1000" dirty="0">
                <a:solidFill>
                  <a:srgbClr val="BFBFBF"/>
                </a:solidFill>
                <a:ea typeface="Osaka"/>
                <a:cs typeface="Osaka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  <a:buFont typeface="Monotype Sorts"/>
              <a:buNone/>
            </a:pPr>
            <a:r>
              <a:rPr lang="nb-NO" sz="1000" dirty="0">
                <a:solidFill>
                  <a:srgbClr val="BFBFBF"/>
                </a:solidFill>
                <a:ea typeface="Osaka"/>
                <a:cs typeface="Osaka"/>
              </a:rPr>
              <a:t>Tel +47 22 06 18 00</a:t>
            </a:r>
          </a:p>
        </p:txBody>
      </p:sp>
      <p:pic>
        <p:nvPicPr>
          <p:cNvPr id="68623" name="Bilde 3" descr="Borchsenius Han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75" y="5108575"/>
            <a:ext cx="769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000099"/>
                </a:solidFill>
              </a:rPr>
              <a:t>Share</a:t>
            </a:r>
            <a:r>
              <a:rPr lang="nb-NO" dirty="0" smtClean="0">
                <a:solidFill>
                  <a:srgbClr val="000099"/>
                </a:solidFill>
              </a:rPr>
              <a:t> </a:t>
            </a:r>
            <a:r>
              <a:rPr lang="nb-NO" dirty="0" err="1" smtClean="0">
                <a:solidFill>
                  <a:srgbClr val="000099"/>
                </a:solidFill>
              </a:rPr>
              <a:t>of</a:t>
            </a:r>
            <a:r>
              <a:rPr lang="nb-NO" dirty="0" smtClean="0">
                <a:solidFill>
                  <a:srgbClr val="000099"/>
                </a:solidFill>
              </a:rPr>
              <a:t> </a:t>
            </a:r>
            <a:r>
              <a:rPr lang="nb-NO" dirty="0" err="1" smtClean="0">
                <a:solidFill>
                  <a:srgbClr val="000099"/>
                </a:solidFill>
              </a:rPr>
              <a:t>renewable</a:t>
            </a:r>
            <a:r>
              <a:rPr lang="nb-NO" dirty="0" smtClean="0">
                <a:solidFill>
                  <a:srgbClr val="000099"/>
                </a:solidFill>
              </a:rPr>
              <a:t> energy </a:t>
            </a:r>
            <a:r>
              <a:rPr lang="nb-NO" dirty="0" smtClean="0">
                <a:solidFill>
                  <a:srgbClr val="000099"/>
                </a:solidFill>
              </a:rPr>
              <a:t>(%)</a:t>
            </a:r>
            <a:br>
              <a:rPr lang="nb-NO" dirty="0" smtClean="0">
                <a:solidFill>
                  <a:srgbClr val="000099"/>
                </a:solidFill>
              </a:rPr>
            </a:br>
            <a:r>
              <a:rPr lang="nb-NO" sz="1800" dirty="0" err="1" smtClean="0">
                <a:solidFill>
                  <a:srgbClr val="000099"/>
                </a:solidFill>
              </a:rPr>
              <a:t>Depend</a:t>
            </a:r>
            <a:r>
              <a:rPr lang="nb-NO" sz="1800" dirty="0" smtClean="0">
                <a:solidFill>
                  <a:srgbClr val="000099"/>
                </a:solidFill>
              </a:rPr>
              <a:t> </a:t>
            </a:r>
            <a:r>
              <a:rPr lang="nb-NO" sz="1800" dirty="0" err="1" smtClean="0">
                <a:solidFill>
                  <a:srgbClr val="000099"/>
                </a:solidFill>
              </a:rPr>
              <a:t>on</a:t>
            </a:r>
            <a:r>
              <a:rPr lang="nb-NO" sz="1800" dirty="0" smtClean="0">
                <a:solidFill>
                  <a:srgbClr val="000099"/>
                </a:solidFill>
              </a:rPr>
              <a:t> energy </a:t>
            </a:r>
            <a:r>
              <a:rPr lang="nb-NO" sz="1800" dirty="0" err="1" smtClean="0">
                <a:solidFill>
                  <a:srgbClr val="000099"/>
                </a:solidFill>
              </a:rPr>
              <a:t>prices</a:t>
            </a:r>
            <a:r>
              <a:rPr lang="nb-NO" sz="1800" dirty="0" smtClean="0">
                <a:solidFill>
                  <a:srgbClr val="000099"/>
                </a:solidFill>
              </a:rPr>
              <a:t> and </a:t>
            </a:r>
            <a:r>
              <a:rPr lang="nb-NO" sz="1800" dirty="0" err="1" smtClean="0">
                <a:solidFill>
                  <a:srgbClr val="000099"/>
                </a:solidFill>
              </a:rPr>
              <a:t>weather</a:t>
            </a:r>
            <a:r>
              <a:rPr lang="nb-NO" sz="1800" dirty="0" smtClean="0">
                <a:solidFill>
                  <a:srgbClr val="000099"/>
                </a:solidFill>
              </a:rPr>
              <a:t> </a:t>
            </a:r>
            <a:r>
              <a:rPr lang="nb-NO" sz="1800" dirty="0" err="1" smtClean="0">
                <a:solidFill>
                  <a:srgbClr val="000099"/>
                </a:solidFill>
              </a:rPr>
              <a:t>conditions</a:t>
            </a:r>
            <a:endParaRPr lang="nb-NO" dirty="0">
              <a:solidFill>
                <a:srgbClr val="000099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915773"/>
              </p:ext>
            </p:extLst>
          </p:nvPr>
        </p:nvGraphicFramePr>
        <p:xfrm>
          <a:off x="1079612" y="2102793"/>
          <a:ext cx="6984776" cy="383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tt linje 5"/>
          <p:cNvCxnSpPr/>
          <p:nvPr/>
        </p:nvCxnSpPr>
        <p:spPr bwMode="auto">
          <a:xfrm>
            <a:off x="3563888" y="3068960"/>
            <a:ext cx="21602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kstSylinder 6"/>
          <p:cNvSpPr txBox="1"/>
          <p:nvPr/>
        </p:nvSpPr>
        <p:spPr>
          <a:xfrm>
            <a:off x="3779912" y="259530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Min 76,3 %</a:t>
            </a:r>
            <a:endParaRPr lang="nb-NO" sz="2000" b="1" dirty="0"/>
          </a:p>
        </p:txBody>
      </p:sp>
      <p:cxnSp>
        <p:nvCxnSpPr>
          <p:cNvPr id="8" name="Rett linje 7"/>
          <p:cNvCxnSpPr/>
          <p:nvPr/>
        </p:nvCxnSpPr>
        <p:spPr bwMode="auto">
          <a:xfrm>
            <a:off x="2123728" y="2282398"/>
            <a:ext cx="21602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kstSylinder 8"/>
          <p:cNvSpPr txBox="1"/>
          <p:nvPr/>
        </p:nvSpPr>
        <p:spPr>
          <a:xfrm>
            <a:off x="2339752" y="187383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Max 98,9 %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1095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000099"/>
                </a:solidFill>
              </a:rPr>
              <a:t>Primary</a:t>
            </a:r>
            <a:r>
              <a:rPr lang="nb-NO" dirty="0" smtClean="0">
                <a:solidFill>
                  <a:srgbClr val="000099"/>
                </a:solidFill>
              </a:rPr>
              <a:t> energy </a:t>
            </a:r>
            <a:r>
              <a:rPr lang="nb-NO" dirty="0" err="1" smtClean="0">
                <a:solidFill>
                  <a:srgbClr val="000099"/>
                </a:solidFill>
              </a:rPr>
              <a:t>supply</a:t>
            </a:r>
            <a:r>
              <a:rPr lang="nb-NO" dirty="0" smtClean="0">
                <a:solidFill>
                  <a:srgbClr val="000099"/>
                </a:solidFill>
              </a:rPr>
              <a:t> for </a:t>
            </a:r>
            <a:r>
              <a:rPr lang="nb-NO" dirty="0" err="1" smtClean="0">
                <a:solidFill>
                  <a:srgbClr val="000099"/>
                </a:solidFill>
              </a:rPr>
              <a:t>district</a:t>
            </a:r>
            <a:r>
              <a:rPr lang="nb-NO" dirty="0" smtClean="0">
                <a:solidFill>
                  <a:srgbClr val="000099"/>
                </a:solidFill>
              </a:rPr>
              <a:t> </a:t>
            </a:r>
            <a:r>
              <a:rPr lang="nb-NO" dirty="0" err="1" smtClean="0">
                <a:solidFill>
                  <a:srgbClr val="000099"/>
                </a:solidFill>
              </a:rPr>
              <a:t>heating</a:t>
            </a:r>
            <a:r>
              <a:rPr lang="nb-NO" dirty="0" smtClean="0">
                <a:solidFill>
                  <a:srgbClr val="000099"/>
                </a:solidFill>
              </a:rPr>
              <a:t> in 2014</a:t>
            </a:r>
            <a:endParaRPr lang="nb-NO" dirty="0">
              <a:solidFill>
                <a:srgbClr val="000099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515554"/>
              </p:ext>
            </p:extLst>
          </p:nvPr>
        </p:nvGraphicFramePr>
        <p:xfrm>
          <a:off x="467544" y="3068960"/>
          <a:ext cx="6096709" cy="366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85800" y="1916832"/>
            <a:ext cx="539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The diagram shows country </a:t>
            </a:r>
            <a:r>
              <a:rPr lang="nb-NO" dirty="0" err="1" smtClean="0"/>
              <a:t>average</a:t>
            </a:r>
            <a:r>
              <a:rPr lang="nb-NO" dirty="0" smtClean="0"/>
              <a:t>. </a:t>
            </a:r>
          </a:p>
          <a:p>
            <a:pPr algn="l"/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every</a:t>
            </a:r>
            <a:r>
              <a:rPr lang="nb-NO" dirty="0" smtClean="0"/>
              <a:t> city </a:t>
            </a:r>
            <a:r>
              <a:rPr lang="nb-NO" dirty="0" err="1" smtClean="0"/>
              <a:t>choose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solutions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3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0" y="563361"/>
            <a:ext cx="8856985" cy="1300692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olidFill>
                  <a:srgbClr val="000099"/>
                </a:solidFill>
              </a:rPr>
              <a:t>City: Oslo</a:t>
            </a:r>
            <a:br>
              <a:rPr lang="nb-NO" dirty="0" smtClean="0">
                <a:solidFill>
                  <a:srgbClr val="000099"/>
                </a:solidFill>
              </a:rPr>
            </a:br>
            <a:r>
              <a:rPr lang="nb-NO" dirty="0" smtClean="0">
                <a:solidFill>
                  <a:srgbClr val="000099"/>
                </a:solidFill>
              </a:rPr>
              <a:t>Waste </a:t>
            </a:r>
            <a:r>
              <a:rPr lang="nb-NO" dirty="0" err="1" smtClean="0">
                <a:solidFill>
                  <a:srgbClr val="000099"/>
                </a:solidFill>
              </a:rPr>
              <a:t>incineration</a:t>
            </a:r>
            <a:r>
              <a:rPr lang="nb-NO" dirty="0" smtClean="0">
                <a:solidFill>
                  <a:srgbClr val="000099"/>
                </a:solidFill>
              </a:rPr>
              <a:t>, </a:t>
            </a:r>
            <a:r>
              <a:rPr lang="nb-NO" dirty="0" err="1" smtClean="0">
                <a:solidFill>
                  <a:srgbClr val="000099"/>
                </a:solidFill>
              </a:rPr>
              <a:t>bio</a:t>
            </a:r>
            <a:r>
              <a:rPr lang="nb-NO" dirty="0" smtClean="0">
                <a:solidFill>
                  <a:srgbClr val="000099"/>
                </a:solidFill>
              </a:rPr>
              <a:t>, heat </a:t>
            </a:r>
            <a:r>
              <a:rPr lang="nb-NO" dirty="0" smtClean="0">
                <a:solidFill>
                  <a:srgbClr val="000099"/>
                </a:solidFill>
              </a:rPr>
              <a:t>pumps, El</a:t>
            </a:r>
            <a:r>
              <a:rPr lang="nb-NO" sz="1800" dirty="0"/>
              <a:t/>
            </a:r>
            <a:br>
              <a:rPr lang="nb-NO" sz="1800" dirty="0"/>
            </a:br>
            <a:endParaRPr lang="nb-NO" sz="18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10" y="2564904"/>
            <a:ext cx="4571690" cy="265025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7704150" y="4439824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/>
              <a:t>Bioenergy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380622" y="4869055"/>
            <a:ext cx="149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Heat pumps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631525" y="4011384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Waste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704150" y="3253682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El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6156486" y="2446687"/>
            <a:ext cx="181541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     Oil Gas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488534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907016"/>
            <a:ext cx="7776864" cy="85725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000099"/>
                </a:solidFill>
              </a:rPr>
              <a:t>Klemetsrud</a:t>
            </a:r>
            <a:r>
              <a:rPr lang="en-GB" dirty="0" smtClean="0">
                <a:solidFill>
                  <a:srgbClr val="000099"/>
                </a:solidFill>
              </a:rPr>
              <a:t> Waste Management Plant 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5" name="Bilde 4" descr="Klemetsru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3496" y="1814318"/>
            <a:ext cx="2280598" cy="147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477718" y="1808076"/>
            <a:ext cx="3186354" cy="17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kern="0" dirty="0"/>
              <a:t>Combustion of </a:t>
            </a:r>
          </a:p>
          <a:p>
            <a:pPr marL="600075" lvl="1" indent="-257175" algn="l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GB" kern="0" dirty="0"/>
              <a:t>household waste </a:t>
            </a:r>
          </a:p>
          <a:p>
            <a:pPr marL="600075" lvl="1" indent="-257175" algn="l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GB" kern="0" dirty="0"/>
              <a:t>industrial waste </a:t>
            </a:r>
          </a:p>
          <a:p>
            <a:pPr marL="600075" lvl="1" indent="-257175" algn="l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GB" kern="0" dirty="0"/>
              <a:t>landfill gas </a:t>
            </a:r>
          </a:p>
          <a:p>
            <a:pPr marL="257175" indent="-257175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kern="0" dirty="0" smtClean="0"/>
              <a:t>Built </a:t>
            </a:r>
            <a:r>
              <a:rPr lang="en-GB" kern="0" dirty="0"/>
              <a:t>in 1983/1986/2010</a:t>
            </a:r>
          </a:p>
          <a:p>
            <a:pPr marL="257175" indent="-257175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GB" kern="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 bwMode="auto">
          <a:xfrm>
            <a:off x="6210182" y="3933056"/>
            <a:ext cx="232225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kern="0" dirty="0"/>
              <a:t>Annual capacity: 155.000 tonnes of waste</a:t>
            </a:r>
          </a:p>
          <a:p>
            <a:pPr marL="257175" indent="-257175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kern="0" dirty="0"/>
              <a:t>Annual production:</a:t>
            </a:r>
          </a:p>
          <a:p>
            <a:pPr marL="600075" lvl="1" indent="-257175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kern="0" dirty="0"/>
              <a:t>70 </a:t>
            </a:r>
            <a:r>
              <a:rPr lang="en-GB" kern="0" dirty="0" err="1"/>
              <a:t>GWh</a:t>
            </a:r>
            <a:r>
              <a:rPr lang="en-GB" kern="0" baseline="-25000" dirty="0" err="1"/>
              <a:t>el</a:t>
            </a:r>
            <a:endParaRPr lang="en-GB" kern="0" baseline="-25000" dirty="0"/>
          </a:p>
          <a:p>
            <a:pPr marL="600075" lvl="1" indent="-257175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kern="0" dirty="0"/>
              <a:t>300 </a:t>
            </a:r>
            <a:r>
              <a:rPr lang="en-GB" kern="0" dirty="0" err="1"/>
              <a:t>GWh</a:t>
            </a:r>
            <a:r>
              <a:rPr lang="en-GB" kern="0" baseline="-25000" dirty="0" err="1"/>
              <a:t>t</a:t>
            </a:r>
            <a:endParaRPr lang="en-GB" kern="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t="5118" b="25833"/>
          <a:stretch/>
        </p:blipFill>
        <p:spPr>
          <a:xfrm>
            <a:off x="5898814" y="1838008"/>
            <a:ext cx="2822821" cy="144697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l="9062" t="21128" r="6502" b="26541"/>
          <a:stretch/>
        </p:blipFill>
        <p:spPr>
          <a:xfrm>
            <a:off x="179511" y="4009287"/>
            <a:ext cx="6030671" cy="26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City: Drammen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002060"/>
                </a:solidFill>
              </a:rPr>
              <a:t>Heat pump </a:t>
            </a:r>
            <a:r>
              <a:rPr lang="nb-NO" dirty="0" err="1" smtClean="0">
                <a:solidFill>
                  <a:srgbClr val="002060"/>
                </a:solidFill>
              </a:rPr>
              <a:t>take</a:t>
            </a:r>
            <a:r>
              <a:rPr lang="nb-NO" dirty="0" smtClean="0">
                <a:solidFill>
                  <a:srgbClr val="002060"/>
                </a:solidFill>
              </a:rPr>
              <a:t> heat from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sea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Sea water 8 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90 </a:t>
            </a:r>
            <a:r>
              <a:rPr lang="nb-NO" dirty="0" err="1" smtClean="0"/>
              <a:t>degrees</a:t>
            </a:r>
            <a:r>
              <a:rPr lang="nb-NO" dirty="0" smtClean="0"/>
              <a:t> </a:t>
            </a:r>
            <a:r>
              <a:rPr lang="nb-NO" dirty="0" err="1" smtClean="0"/>
              <a:t>Centigrade</a:t>
            </a:r>
            <a:r>
              <a:rPr lang="nb-NO" dirty="0" smtClean="0"/>
              <a:t> </a:t>
            </a:r>
            <a:endParaRPr lang="nb-NO" dirty="0" smtClean="0"/>
          </a:p>
          <a:p>
            <a:r>
              <a:rPr lang="nb-NO" dirty="0" err="1" smtClean="0"/>
              <a:t>Largest</a:t>
            </a:r>
            <a:r>
              <a:rPr lang="nb-NO" dirty="0" smtClean="0"/>
              <a:t> </a:t>
            </a:r>
            <a:r>
              <a:rPr lang="nb-NO" dirty="0" err="1" smtClean="0"/>
              <a:t>ammonia</a:t>
            </a:r>
            <a:r>
              <a:rPr lang="nb-NO" dirty="0" smtClean="0"/>
              <a:t> hybrid heat pump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0311" r="17131"/>
          <a:stretch/>
        </p:blipFill>
        <p:spPr>
          <a:xfrm>
            <a:off x="5327576" y="2327491"/>
            <a:ext cx="3816424" cy="341716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04704"/>
            <a:ext cx="5220072" cy="348004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919864" y="3304704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/>
              <a:t>Bioenergy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919864" y="2621550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El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903174" y="2317811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Gas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888225" y="4365104"/>
            <a:ext cx="1382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Heat pump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7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0099"/>
                </a:solidFill>
              </a:rPr>
              <a:t>City: Porsgrunn</a:t>
            </a:r>
            <a:br>
              <a:rPr lang="nb-NO" dirty="0" smtClean="0">
                <a:solidFill>
                  <a:srgbClr val="000099"/>
                </a:solidFill>
              </a:rPr>
            </a:br>
            <a:r>
              <a:rPr lang="nb-NO" dirty="0" smtClean="0">
                <a:solidFill>
                  <a:srgbClr val="000099"/>
                </a:solidFill>
              </a:rPr>
              <a:t>Industrial </a:t>
            </a:r>
            <a:r>
              <a:rPr lang="nb-NO" dirty="0" err="1" smtClean="0">
                <a:solidFill>
                  <a:srgbClr val="000099"/>
                </a:solidFill>
              </a:rPr>
              <a:t>waste</a:t>
            </a:r>
            <a:r>
              <a:rPr lang="nb-NO" dirty="0" smtClean="0">
                <a:solidFill>
                  <a:srgbClr val="000099"/>
                </a:solidFill>
              </a:rPr>
              <a:t> heat</a:t>
            </a:r>
            <a:endParaRPr lang="nb-NO" dirty="0">
              <a:solidFill>
                <a:srgbClr val="000099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99,9 % Waste heat from </a:t>
            </a:r>
            <a:r>
              <a:rPr lang="nb-NO" sz="2000" dirty="0" err="1" smtClean="0"/>
              <a:t>fertilizer</a:t>
            </a:r>
            <a:r>
              <a:rPr lang="nb-NO" sz="2000" dirty="0" smtClean="0"/>
              <a:t> </a:t>
            </a:r>
            <a:r>
              <a:rPr lang="nb-NO" sz="2000" dirty="0" err="1" smtClean="0"/>
              <a:t>production</a:t>
            </a:r>
            <a:endParaRPr lang="nb-NO" sz="2000" dirty="0" smtClean="0"/>
          </a:p>
          <a:p>
            <a:r>
              <a:rPr lang="nb-NO" sz="2000" dirty="0" smtClean="0"/>
              <a:t>0,1 % Gas</a:t>
            </a:r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6688" b="10101"/>
          <a:stretch/>
        </p:blipFill>
        <p:spPr>
          <a:xfrm>
            <a:off x="251520" y="2996952"/>
            <a:ext cx="4425520" cy="367875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t="10721" r="24239"/>
          <a:stretch/>
        </p:blipFill>
        <p:spPr>
          <a:xfrm>
            <a:off x="5868144" y="2636912"/>
            <a:ext cx="3168352" cy="322878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788024" y="5537424"/>
            <a:ext cx="28443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Industrial </a:t>
            </a:r>
            <a:r>
              <a:rPr lang="nb-NO" dirty="0" err="1" smtClean="0"/>
              <a:t>waste</a:t>
            </a:r>
            <a:r>
              <a:rPr lang="nb-NO" dirty="0" smtClean="0"/>
              <a:t> heat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092280" y="2452246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Gas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4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84976" cy="1667272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City: </a:t>
            </a:r>
            <a:r>
              <a:rPr lang="en-US" dirty="0" err="1" smtClean="0">
                <a:solidFill>
                  <a:srgbClr val="000099"/>
                </a:solidFill>
              </a:rPr>
              <a:t>Tønsberg</a:t>
            </a:r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>45 </a:t>
            </a:r>
            <a:r>
              <a:rPr lang="en-US" sz="2800" dirty="0">
                <a:solidFill>
                  <a:srgbClr val="000099"/>
                </a:solidFill>
              </a:rPr>
              <a:t>MW woodchip </a:t>
            </a:r>
            <a:r>
              <a:rPr lang="en-US" sz="2800" dirty="0" smtClean="0">
                <a:solidFill>
                  <a:srgbClr val="000099"/>
                </a:solidFill>
              </a:rPr>
              <a:t>boiler</a:t>
            </a:r>
            <a:br>
              <a:rPr lang="en-US" sz="2800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>El, oil </a:t>
            </a:r>
            <a:r>
              <a:rPr lang="en-US" sz="2800" dirty="0" smtClean="0">
                <a:solidFill>
                  <a:srgbClr val="000099"/>
                </a:solidFill>
              </a:rPr>
              <a:t>and </a:t>
            </a:r>
            <a:r>
              <a:rPr lang="en-US" sz="2800" dirty="0">
                <a:solidFill>
                  <a:srgbClr val="000099"/>
                </a:solidFill>
              </a:rPr>
              <a:t>gas </a:t>
            </a:r>
            <a:r>
              <a:rPr lang="en-US" sz="2800" dirty="0" smtClean="0">
                <a:solidFill>
                  <a:srgbClr val="000099"/>
                </a:solidFill>
              </a:rPr>
              <a:t>as peak load</a:t>
            </a:r>
            <a:endParaRPr lang="nb-NO" sz="2800" dirty="0">
              <a:solidFill>
                <a:srgbClr val="000099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711991"/>
            <a:ext cx="4402791" cy="293519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155622" cy="240905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896036" y="5616031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/>
              <a:t>Bioenergy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 rot="1215317">
            <a:off x="6649810" y="3765289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Oil Gas El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257765" y="3342659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92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382"/>
            <a:ext cx="8278688" cy="1143000"/>
          </a:xfrm>
        </p:spPr>
        <p:txBody>
          <a:bodyPr/>
          <a:lstStyle/>
          <a:p>
            <a:r>
              <a:rPr lang="nb-NO" sz="3200" dirty="0" smtClean="0">
                <a:solidFill>
                  <a:srgbClr val="002060"/>
                </a:solidFill>
              </a:rPr>
              <a:t>City: Lillestrøm</a:t>
            </a:r>
            <a:r>
              <a:rPr lang="nb-NO" sz="3200" b="1" dirty="0" smtClean="0">
                <a:solidFill>
                  <a:srgbClr val="002060"/>
                </a:solidFill>
              </a:rPr>
              <a:t/>
            </a:r>
            <a:br>
              <a:rPr lang="nb-NO" sz="3200" b="1" dirty="0" smtClean="0">
                <a:solidFill>
                  <a:srgbClr val="002060"/>
                </a:solidFill>
              </a:rPr>
            </a:br>
            <a:r>
              <a:rPr lang="nb-NO" sz="2000" b="1" dirty="0" err="1" smtClean="0">
                <a:solidFill>
                  <a:srgbClr val="002060"/>
                </a:solidFill>
              </a:rPr>
              <a:t>Bioenergy</a:t>
            </a:r>
            <a:r>
              <a:rPr lang="nb-NO" sz="2000" b="1" dirty="0" smtClean="0">
                <a:solidFill>
                  <a:srgbClr val="002060"/>
                </a:solidFill>
              </a:rPr>
              <a:t>, Solar heat &amp;  heat </a:t>
            </a:r>
            <a:r>
              <a:rPr lang="nb-NO" sz="2000" b="1" dirty="0" smtClean="0">
                <a:solidFill>
                  <a:srgbClr val="002060"/>
                </a:solidFill>
              </a:rPr>
              <a:t>pump</a:t>
            </a:r>
            <a:br>
              <a:rPr lang="nb-NO" sz="2000" b="1" dirty="0" smtClean="0">
                <a:solidFill>
                  <a:srgbClr val="002060"/>
                </a:solidFill>
              </a:rPr>
            </a:br>
            <a:r>
              <a:rPr lang="nb-NO" sz="2000" dirty="0" smtClean="0">
                <a:solidFill>
                  <a:srgbClr val="002060"/>
                </a:solidFill>
              </a:rPr>
              <a:t>100 % </a:t>
            </a:r>
            <a:r>
              <a:rPr lang="nb-NO" sz="2000" dirty="0" err="1" smtClean="0">
                <a:solidFill>
                  <a:srgbClr val="002060"/>
                </a:solidFill>
              </a:rPr>
              <a:t>renewable</a:t>
            </a:r>
            <a:r>
              <a:rPr lang="nb-NO" sz="2000" dirty="0" smtClean="0">
                <a:solidFill>
                  <a:srgbClr val="002060"/>
                </a:solidFill>
              </a:rPr>
              <a:t> energy</a:t>
            </a:r>
            <a:endParaRPr lang="nb-NO" sz="2000" b="1" dirty="0">
              <a:solidFill>
                <a:srgbClr val="00206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9A7579-2A3F-493C-BB70-8FE1F1A4526F}" type="slidenum">
              <a:rPr lang="nb-NO" altLang="nn-NO" smtClean="0"/>
              <a:pPr/>
              <a:t>17</a:t>
            </a:fld>
            <a:endParaRPr lang="nb-NO" altLang="nn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7349" r="15636"/>
          <a:stretch/>
        </p:blipFill>
        <p:spPr>
          <a:xfrm>
            <a:off x="5508104" y="2060847"/>
            <a:ext cx="3672408" cy="3529969"/>
          </a:xfrm>
          <a:prstGeom prst="rect">
            <a:avLst/>
          </a:prstGeom>
        </p:spPr>
      </p:pic>
      <p:pic>
        <p:nvPicPr>
          <p:cNvPr id="5" name="Picture 5" descr="http://sologvind.info/wp-content/luftfoto-solvar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27" y="2996552"/>
            <a:ext cx="5037545" cy="35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7380312" y="5221485"/>
            <a:ext cx="12241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/>
              <a:t>Bioenergy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211960" y="2222702"/>
            <a:ext cx="176419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Solar heat &amp; heat pump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380312" y="2079415"/>
            <a:ext cx="15841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84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772400" cy="1143000"/>
          </a:xfrm>
        </p:spPr>
        <p:txBody>
          <a:bodyPr/>
          <a:lstStyle/>
          <a:p>
            <a:r>
              <a:rPr lang="nb-NO" dirty="0" smtClean="0">
                <a:solidFill>
                  <a:srgbClr val="000099"/>
                </a:solidFill>
              </a:rPr>
              <a:t>City: Bodø</a:t>
            </a:r>
            <a:br>
              <a:rPr lang="nb-NO" dirty="0" smtClean="0">
                <a:solidFill>
                  <a:srgbClr val="000099"/>
                </a:solidFill>
              </a:rPr>
            </a:br>
            <a:r>
              <a:rPr lang="nb-NO" sz="2400" dirty="0" err="1" smtClean="0">
                <a:solidFill>
                  <a:srgbClr val="000099"/>
                </a:solidFill>
              </a:rPr>
              <a:t>fuel</a:t>
            </a:r>
            <a:r>
              <a:rPr lang="nb-NO" sz="2400" dirty="0" smtClean="0">
                <a:solidFill>
                  <a:srgbClr val="000099"/>
                </a:solidFill>
              </a:rPr>
              <a:t>: </a:t>
            </a:r>
            <a:r>
              <a:rPr lang="nb-NO" sz="2400" dirty="0" err="1" smtClean="0">
                <a:solidFill>
                  <a:srgbClr val="000099"/>
                </a:solidFill>
              </a:rPr>
              <a:t>Demolition</a:t>
            </a:r>
            <a:r>
              <a:rPr lang="nb-NO" sz="2400" dirty="0" smtClean="0">
                <a:solidFill>
                  <a:srgbClr val="000099"/>
                </a:solidFill>
              </a:rPr>
              <a:t> </a:t>
            </a:r>
            <a:r>
              <a:rPr lang="nb-NO" sz="2400" dirty="0" err="1" smtClean="0">
                <a:solidFill>
                  <a:srgbClr val="000099"/>
                </a:solidFill>
              </a:rPr>
              <a:t>wood</a:t>
            </a:r>
            <a:endParaRPr lang="nb-NO" sz="2400" dirty="0">
              <a:solidFill>
                <a:srgbClr val="000099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632" y="5686250"/>
            <a:ext cx="7772400" cy="3352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800" b="1" dirty="0" smtClean="0"/>
              <a:t>23000 </a:t>
            </a:r>
            <a:r>
              <a:rPr lang="nb-NO" sz="1800" b="1" dirty="0" smtClean="0"/>
              <a:t>ton </a:t>
            </a:r>
            <a:r>
              <a:rPr lang="nb-NO" sz="1800" b="1" dirty="0" err="1" smtClean="0"/>
              <a:t>demolition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wood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fuel</a:t>
            </a:r>
            <a:r>
              <a:rPr lang="nb-NO" sz="1800" b="1" dirty="0" smtClean="0"/>
              <a:t> / </a:t>
            </a:r>
            <a:r>
              <a:rPr lang="nb-NO" sz="1800" b="1" dirty="0" err="1" smtClean="0"/>
              <a:t>year</a:t>
            </a:r>
            <a:endParaRPr lang="nb-NO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b="1" dirty="0" smtClean="0"/>
              <a:t>2x10 MW gas </a:t>
            </a:r>
            <a:r>
              <a:rPr lang="nb-NO" sz="1800" b="1" dirty="0" err="1" smtClean="0"/>
              <a:t>boilers</a:t>
            </a:r>
            <a:r>
              <a:rPr lang="nb-NO" sz="1800" b="1" dirty="0" smtClean="0"/>
              <a:t> (LPG</a:t>
            </a:r>
            <a:r>
              <a:rPr lang="nb-NO" sz="1800" b="1" dirty="0" smtClean="0"/>
              <a:t>) as </a:t>
            </a:r>
            <a:r>
              <a:rPr lang="nb-NO" sz="1800" b="1" dirty="0" err="1" smtClean="0"/>
              <a:t>peak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load</a:t>
            </a:r>
            <a:endParaRPr lang="nb-NO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b="1" dirty="0" smtClean="0"/>
              <a:t>Heat </a:t>
            </a:r>
            <a:r>
              <a:rPr lang="nb-NO" sz="1800" b="1" dirty="0" err="1" smtClean="0"/>
              <a:t>production</a:t>
            </a:r>
            <a:r>
              <a:rPr lang="nb-NO" sz="1800" b="1" dirty="0" smtClean="0"/>
              <a:t> = 73 GWh / </a:t>
            </a:r>
            <a:r>
              <a:rPr lang="nb-NO" sz="1800" b="1" dirty="0" err="1" smtClean="0"/>
              <a:t>year</a:t>
            </a:r>
            <a:endParaRPr lang="nb-NO" sz="18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25" y="1916832"/>
            <a:ext cx="48965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4280" y="692696"/>
            <a:ext cx="8458200" cy="1143000"/>
          </a:xfrm>
        </p:spPr>
        <p:txBody>
          <a:bodyPr/>
          <a:lstStyle/>
          <a:p>
            <a:r>
              <a:rPr lang="nb-NO" dirty="0" err="1" smtClean="0">
                <a:solidFill>
                  <a:srgbClr val="000099"/>
                </a:solidFill>
              </a:rPr>
              <a:t>Low</a:t>
            </a:r>
            <a:r>
              <a:rPr lang="nb-NO" dirty="0" smtClean="0">
                <a:solidFill>
                  <a:srgbClr val="000099"/>
                </a:solidFill>
              </a:rPr>
              <a:t> </a:t>
            </a:r>
            <a:r>
              <a:rPr lang="nb-NO" dirty="0" err="1" smtClean="0">
                <a:solidFill>
                  <a:srgbClr val="000099"/>
                </a:solidFill>
              </a:rPr>
              <a:t>temperature</a:t>
            </a:r>
            <a:r>
              <a:rPr lang="nb-NO" dirty="0" smtClean="0">
                <a:solidFill>
                  <a:srgbClr val="000099"/>
                </a:solidFill>
              </a:rPr>
              <a:t> </a:t>
            </a:r>
            <a:r>
              <a:rPr lang="nb-NO" dirty="0" err="1" smtClean="0">
                <a:solidFill>
                  <a:srgbClr val="000099"/>
                </a:solidFill>
              </a:rPr>
              <a:t>district</a:t>
            </a:r>
            <a:r>
              <a:rPr lang="nb-NO" dirty="0" smtClean="0">
                <a:solidFill>
                  <a:srgbClr val="000099"/>
                </a:solidFill>
              </a:rPr>
              <a:t> </a:t>
            </a:r>
            <a:r>
              <a:rPr lang="nb-NO" dirty="0" err="1" smtClean="0">
                <a:solidFill>
                  <a:srgbClr val="000099"/>
                </a:solidFill>
              </a:rPr>
              <a:t>heating</a:t>
            </a:r>
            <a:r>
              <a:rPr lang="nb-NO" dirty="0" smtClean="0">
                <a:solidFill>
                  <a:srgbClr val="000099"/>
                </a:solidFill>
              </a:rPr>
              <a:t/>
            </a:r>
            <a:br>
              <a:rPr lang="nb-NO" dirty="0" smtClean="0">
                <a:solidFill>
                  <a:srgbClr val="000099"/>
                </a:solidFill>
              </a:rPr>
            </a:br>
            <a:r>
              <a:rPr lang="nb-NO" sz="2400" dirty="0" smtClean="0">
                <a:solidFill>
                  <a:srgbClr val="000099"/>
                </a:solidFill>
              </a:rPr>
              <a:t>is </a:t>
            </a:r>
            <a:r>
              <a:rPr lang="nb-NO" sz="2400" dirty="0" err="1" smtClean="0">
                <a:solidFill>
                  <a:srgbClr val="000099"/>
                </a:solidFill>
              </a:rPr>
              <a:t>important</a:t>
            </a:r>
            <a:r>
              <a:rPr lang="nb-NO" sz="2400" dirty="0" smtClean="0">
                <a:solidFill>
                  <a:srgbClr val="000099"/>
                </a:solidFill>
              </a:rPr>
              <a:t> for </a:t>
            </a:r>
            <a:r>
              <a:rPr lang="nb-NO" sz="2400" dirty="0" err="1" smtClean="0">
                <a:solidFill>
                  <a:srgbClr val="000099"/>
                </a:solidFill>
              </a:rPr>
              <a:t>max</a:t>
            </a:r>
            <a:r>
              <a:rPr lang="nb-NO" sz="2400" dirty="0" smtClean="0">
                <a:solidFill>
                  <a:srgbClr val="000099"/>
                </a:solidFill>
              </a:rPr>
              <a:t> </a:t>
            </a:r>
            <a:r>
              <a:rPr lang="nb-NO" sz="2400" dirty="0" err="1" smtClean="0">
                <a:solidFill>
                  <a:srgbClr val="000099"/>
                </a:solidFill>
              </a:rPr>
              <a:t>utilisation</a:t>
            </a:r>
            <a:r>
              <a:rPr lang="nb-NO" sz="2400" dirty="0" smtClean="0">
                <a:solidFill>
                  <a:srgbClr val="000099"/>
                </a:solidFill>
              </a:rPr>
              <a:t> </a:t>
            </a:r>
            <a:r>
              <a:rPr lang="nb-NO" sz="2400" dirty="0" err="1" smtClean="0">
                <a:solidFill>
                  <a:srgbClr val="000099"/>
                </a:solidFill>
              </a:rPr>
              <a:t>of</a:t>
            </a:r>
            <a:r>
              <a:rPr lang="nb-NO" sz="2400" dirty="0" smtClean="0">
                <a:solidFill>
                  <a:srgbClr val="000099"/>
                </a:solidFill>
              </a:rPr>
              <a:t> </a:t>
            </a:r>
            <a:r>
              <a:rPr lang="nb-NO" sz="2400" dirty="0" err="1" smtClean="0">
                <a:solidFill>
                  <a:srgbClr val="000099"/>
                </a:solidFill>
              </a:rPr>
              <a:t>renewable</a:t>
            </a:r>
            <a:r>
              <a:rPr lang="nb-NO" sz="2400" dirty="0" smtClean="0">
                <a:solidFill>
                  <a:srgbClr val="000099"/>
                </a:solidFill>
              </a:rPr>
              <a:t> </a:t>
            </a:r>
            <a:r>
              <a:rPr lang="nb-NO" sz="2400" dirty="0" err="1" smtClean="0">
                <a:solidFill>
                  <a:srgbClr val="000099"/>
                </a:solidFill>
              </a:rPr>
              <a:t>resourses</a:t>
            </a:r>
            <a:endParaRPr lang="nb-NO" sz="2400" dirty="0">
              <a:solidFill>
                <a:srgbClr val="000099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0040" y="2276872"/>
            <a:ext cx="8206680" cy="3352800"/>
          </a:xfrm>
        </p:spPr>
        <p:txBody>
          <a:bodyPr/>
          <a:lstStyle/>
          <a:p>
            <a:r>
              <a:rPr lang="nb-NO" b="1" dirty="0" smtClean="0"/>
              <a:t>Development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district</a:t>
            </a:r>
            <a:r>
              <a:rPr lang="nb-NO" b="1" dirty="0" smtClean="0"/>
              <a:t> </a:t>
            </a:r>
            <a:r>
              <a:rPr lang="nb-NO" b="1" dirty="0" err="1" smtClean="0"/>
              <a:t>heating</a:t>
            </a:r>
            <a:r>
              <a:rPr lang="nb-NO" b="1" dirty="0" smtClean="0"/>
              <a:t> </a:t>
            </a:r>
            <a:r>
              <a:rPr lang="nb-NO" b="1" dirty="0" err="1" smtClean="0"/>
              <a:t>technology</a:t>
            </a:r>
            <a:r>
              <a:rPr lang="nb-NO" b="1" dirty="0" smtClean="0"/>
              <a:t>:</a:t>
            </a:r>
          </a:p>
          <a:p>
            <a:r>
              <a:rPr lang="nb-NO" b="1" dirty="0" smtClean="0"/>
              <a:t>1880</a:t>
            </a:r>
            <a:r>
              <a:rPr lang="nb-NO" b="1" dirty="0" smtClean="0"/>
              <a:t>		First </a:t>
            </a:r>
            <a:r>
              <a:rPr lang="nb-NO" b="1" dirty="0" err="1" smtClean="0"/>
              <a:t>district</a:t>
            </a:r>
            <a:r>
              <a:rPr lang="nb-NO" b="1" dirty="0" smtClean="0"/>
              <a:t> </a:t>
            </a:r>
            <a:r>
              <a:rPr lang="nb-NO" b="1" dirty="0" err="1" smtClean="0"/>
              <a:t>heating</a:t>
            </a:r>
            <a:r>
              <a:rPr lang="nb-NO" b="1" dirty="0" smtClean="0"/>
              <a:t> systems </a:t>
            </a:r>
            <a:r>
              <a:rPr lang="nb-NO" b="1" dirty="0" err="1" smtClean="0"/>
              <a:t>introduced</a:t>
            </a:r>
            <a:r>
              <a:rPr lang="nb-NO" b="1" dirty="0" smtClean="0"/>
              <a:t> in </a:t>
            </a:r>
            <a:r>
              <a:rPr lang="nb-NO" b="1" dirty="0" err="1" smtClean="0"/>
              <a:t>the</a:t>
            </a:r>
            <a:r>
              <a:rPr lang="nb-NO" b="1" dirty="0" smtClean="0"/>
              <a:t> USA used steam</a:t>
            </a:r>
          </a:p>
          <a:p>
            <a:r>
              <a:rPr lang="nb-NO" b="1" dirty="0" smtClean="0"/>
              <a:t>1930-1970	water &gt; 100 </a:t>
            </a:r>
            <a:r>
              <a:rPr lang="nb-NO" b="1" dirty="0" err="1" smtClean="0"/>
              <a:t>degrees</a:t>
            </a:r>
            <a:r>
              <a:rPr lang="nb-NO" b="1" dirty="0" smtClean="0"/>
              <a:t> </a:t>
            </a:r>
            <a:r>
              <a:rPr lang="nb-NO" b="1" dirty="0" err="1" smtClean="0"/>
              <a:t>Centigrade</a:t>
            </a:r>
            <a:endParaRPr lang="nb-NO" b="1" dirty="0" smtClean="0"/>
          </a:p>
          <a:p>
            <a:r>
              <a:rPr lang="nb-NO" b="1" dirty="0" smtClean="0"/>
              <a:t>1980		Water 80 </a:t>
            </a:r>
            <a:r>
              <a:rPr lang="nb-NO" b="1" dirty="0" err="1"/>
              <a:t>degrees</a:t>
            </a:r>
            <a:r>
              <a:rPr lang="nb-NO" b="1" dirty="0"/>
              <a:t> </a:t>
            </a:r>
            <a:r>
              <a:rPr lang="nb-NO" b="1" dirty="0" err="1"/>
              <a:t>Centigrade</a:t>
            </a:r>
            <a:r>
              <a:rPr lang="nb-NO" b="1" dirty="0"/>
              <a:t> </a:t>
            </a:r>
            <a:endParaRPr lang="nb-NO" b="1" dirty="0" smtClean="0"/>
          </a:p>
          <a:p>
            <a:r>
              <a:rPr lang="nb-NO" b="1" dirty="0" smtClean="0"/>
              <a:t>2015		Water 40-50 </a:t>
            </a:r>
            <a:r>
              <a:rPr lang="nb-NO" b="1" dirty="0" err="1"/>
              <a:t>degrees</a:t>
            </a:r>
            <a:r>
              <a:rPr lang="nb-NO" b="1" dirty="0"/>
              <a:t> </a:t>
            </a:r>
            <a:r>
              <a:rPr lang="nb-NO" b="1" dirty="0" err="1"/>
              <a:t>Centigrade</a:t>
            </a:r>
            <a:endParaRPr lang="nb-NO" b="1" dirty="0" smtClean="0"/>
          </a:p>
          <a:p>
            <a:endParaRPr lang="nb-NO" b="1" dirty="0" smtClean="0"/>
          </a:p>
          <a:p>
            <a:endParaRPr lang="nb-NO" b="1" dirty="0"/>
          </a:p>
          <a:p>
            <a:r>
              <a:rPr lang="nb-NO" b="1" dirty="0" err="1" smtClean="0"/>
              <a:t>Advantages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low</a:t>
            </a:r>
            <a:r>
              <a:rPr lang="nb-NO" b="1" dirty="0" smtClean="0"/>
              <a:t> </a:t>
            </a:r>
            <a:r>
              <a:rPr lang="nb-NO" b="1" dirty="0" err="1" smtClean="0"/>
              <a:t>temperature</a:t>
            </a:r>
            <a:r>
              <a:rPr lang="nb-NO" b="1" dirty="0" smtClean="0"/>
              <a:t> systems:	</a:t>
            </a:r>
          </a:p>
          <a:p>
            <a:pPr>
              <a:buFont typeface="+mj-lt"/>
              <a:buAutoNum type="arabicPeriod"/>
            </a:pPr>
            <a:r>
              <a:rPr lang="nb-NO" b="1" dirty="0" err="1" smtClean="0"/>
              <a:t>Reduced</a:t>
            </a:r>
            <a:r>
              <a:rPr lang="nb-NO" b="1" dirty="0" smtClean="0"/>
              <a:t> heat loss in </a:t>
            </a:r>
            <a:r>
              <a:rPr lang="nb-NO" b="1" dirty="0" err="1" smtClean="0"/>
              <a:t>distribution</a:t>
            </a:r>
            <a:r>
              <a:rPr lang="nb-NO" b="1" dirty="0" smtClean="0"/>
              <a:t> </a:t>
            </a:r>
            <a:r>
              <a:rPr lang="nb-NO" b="1" dirty="0" err="1" smtClean="0"/>
              <a:t>networks</a:t>
            </a:r>
            <a:endParaRPr lang="nb-NO" b="1" dirty="0" smtClean="0"/>
          </a:p>
          <a:p>
            <a:pPr>
              <a:buFont typeface="+mj-lt"/>
              <a:buAutoNum type="arabicPeriod"/>
            </a:pPr>
            <a:r>
              <a:rPr lang="nb-NO" b="1" dirty="0" err="1" smtClean="0"/>
              <a:t>Possible</a:t>
            </a:r>
            <a:r>
              <a:rPr lang="nb-NO" b="1" dirty="0" smtClean="0"/>
              <a:t> to </a:t>
            </a:r>
            <a:r>
              <a:rPr lang="nb-NO" b="1" dirty="0" err="1" smtClean="0"/>
              <a:t>utilise</a:t>
            </a:r>
            <a:r>
              <a:rPr lang="nb-NO" b="1" dirty="0" smtClean="0"/>
              <a:t> </a:t>
            </a:r>
            <a:r>
              <a:rPr lang="nb-NO" b="1" dirty="0" err="1" smtClean="0"/>
              <a:t>low</a:t>
            </a:r>
            <a:r>
              <a:rPr lang="nb-NO" b="1" dirty="0" smtClean="0"/>
              <a:t> </a:t>
            </a:r>
            <a:r>
              <a:rPr lang="nb-NO" b="1" dirty="0" err="1" smtClean="0"/>
              <a:t>temperature</a:t>
            </a:r>
            <a:r>
              <a:rPr lang="nb-NO" b="1" dirty="0" smtClean="0"/>
              <a:t> heat </a:t>
            </a:r>
            <a:r>
              <a:rPr lang="nb-NO" b="1" dirty="0" err="1" smtClean="0"/>
              <a:t>sources</a:t>
            </a:r>
            <a:r>
              <a:rPr lang="nb-NO" b="1" dirty="0" smtClean="0"/>
              <a:t>, like </a:t>
            </a:r>
            <a:r>
              <a:rPr lang="nb-NO" b="1" dirty="0" err="1" smtClean="0"/>
              <a:t>waste</a:t>
            </a:r>
            <a:r>
              <a:rPr lang="nb-NO" b="1" dirty="0" smtClean="0"/>
              <a:t> heat from </a:t>
            </a:r>
            <a:r>
              <a:rPr lang="nb-NO" b="1" dirty="0" err="1" smtClean="0"/>
              <a:t>industry</a:t>
            </a:r>
            <a:r>
              <a:rPr lang="nb-NO" b="1" dirty="0" smtClean="0"/>
              <a:t> and </a:t>
            </a:r>
            <a:r>
              <a:rPr lang="nb-NO" b="1" dirty="0" err="1" smtClean="0"/>
              <a:t>buildings</a:t>
            </a:r>
            <a:r>
              <a:rPr lang="nb-NO" b="1" dirty="0" smtClean="0"/>
              <a:t>, </a:t>
            </a:r>
            <a:r>
              <a:rPr lang="nb-NO" b="1" dirty="0" err="1" smtClean="0"/>
              <a:t>surplus</a:t>
            </a:r>
            <a:r>
              <a:rPr lang="nb-NO" b="1" dirty="0" smtClean="0"/>
              <a:t> heat from </a:t>
            </a:r>
            <a:r>
              <a:rPr lang="nb-NO" b="1" dirty="0" err="1" smtClean="0"/>
              <a:t>cooling</a:t>
            </a:r>
            <a:r>
              <a:rPr lang="nb-NO" b="1" dirty="0" smtClean="0"/>
              <a:t> and </a:t>
            </a:r>
            <a:r>
              <a:rPr lang="nb-NO" b="1" dirty="0" err="1" smtClean="0"/>
              <a:t>freezing</a:t>
            </a:r>
            <a:r>
              <a:rPr lang="nb-NO" b="1" dirty="0" smtClean="0"/>
              <a:t>, solar </a:t>
            </a:r>
            <a:r>
              <a:rPr lang="nb-NO" b="1" dirty="0" err="1" smtClean="0"/>
              <a:t>heating</a:t>
            </a:r>
            <a:r>
              <a:rPr lang="nb-NO" b="1" dirty="0" smtClean="0"/>
              <a:t>, heat pumps </a:t>
            </a:r>
            <a:r>
              <a:rPr lang="nb-NO" b="1" dirty="0" err="1" smtClean="0"/>
              <a:t>that</a:t>
            </a:r>
            <a:r>
              <a:rPr lang="nb-NO" b="1" dirty="0" smtClean="0"/>
              <a:t> </a:t>
            </a:r>
            <a:r>
              <a:rPr lang="nb-NO" b="1" dirty="0" err="1" smtClean="0"/>
              <a:t>take</a:t>
            </a:r>
            <a:r>
              <a:rPr lang="nb-NO" b="1" dirty="0" smtClean="0"/>
              <a:t> heat from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sea</a:t>
            </a:r>
            <a:r>
              <a:rPr lang="nb-NO" b="1" dirty="0" smtClean="0"/>
              <a:t>, rivers, </a:t>
            </a:r>
            <a:r>
              <a:rPr lang="nb-NO" b="1" dirty="0" err="1" smtClean="0"/>
              <a:t>ground</a:t>
            </a:r>
            <a:r>
              <a:rPr lang="nb-NO" b="1" dirty="0" smtClean="0"/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21912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944563"/>
            <a:ext cx="8229600" cy="6985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Norsk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Energi</a:t>
            </a:r>
            <a:endParaRPr lang="nb-NO" b="1" dirty="0" smtClean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060848"/>
            <a:ext cx="5543550" cy="37861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Industry association established in 1916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80 experts with BSc, MSc and PhD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Consultancy, engineering services, analysis and training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Independent from equipment suppliers and manufactures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90% of turnover from private industry and DH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10 % international projects funded by Norwegian government and International Finance Institutions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263" y="1889125"/>
            <a:ext cx="2678112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3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9254" y="548680"/>
            <a:ext cx="82296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CONCLUSION</a:t>
            </a:r>
            <a:endParaRPr lang="nb-NO" b="1" dirty="0" smtClean="0">
              <a:solidFill>
                <a:srgbClr val="00206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79254" y="1269567"/>
            <a:ext cx="86852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 dirty="0" smtClean="0"/>
              <a:t>Norway has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highest</a:t>
            </a:r>
            <a:r>
              <a:rPr lang="nb-NO" b="1" dirty="0" smtClean="0"/>
              <a:t> </a:t>
            </a:r>
            <a:r>
              <a:rPr lang="nb-NO" b="1" dirty="0" err="1" smtClean="0"/>
              <a:t>share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renewable</a:t>
            </a:r>
            <a:r>
              <a:rPr lang="nb-NO" b="1" dirty="0" smtClean="0"/>
              <a:t> energy in Europe. </a:t>
            </a:r>
          </a:p>
          <a:p>
            <a:pPr algn="l"/>
            <a:endParaRPr lang="nb-NO" b="1" dirty="0"/>
          </a:p>
          <a:p>
            <a:pPr algn="l"/>
            <a:r>
              <a:rPr lang="nb-NO" b="1" dirty="0" err="1" smtClean="0"/>
              <a:t>Why</a:t>
            </a:r>
            <a:r>
              <a:rPr lang="nb-NO" b="1" dirty="0" smtClean="0"/>
              <a:t>: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b="1" dirty="0" smtClean="0"/>
              <a:t>The </a:t>
            </a:r>
            <a:r>
              <a:rPr lang="nb-NO" b="1" dirty="0" err="1" smtClean="0"/>
              <a:t>electricity</a:t>
            </a:r>
            <a:r>
              <a:rPr lang="nb-NO" b="1" dirty="0" smtClean="0"/>
              <a:t> </a:t>
            </a:r>
            <a:r>
              <a:rPr lang="nb-NO" b="1" dirty="0" err="1" smtClean="0"/>
              <a:t>sector</a:t>
            </a:r>
            <a:r>
              <a:rPr lang="nb-NO" b="1" dirty="0" smtClean="0"/>
              <a:t> is </a:t>
            </a:r>
            <a:r>
              <a:rPr lang="nb-NO" b="1" dirty="0" err="1" smtClean="0"/>
              <a:t>almost</a:t>
            </a:r>
            <a:r>
              <a:rPr lang="nb-NO" b="1" dirty="0" smtClean="0"/>
              <a:t> 100 % </a:t>
            </a:r>
            <a:r>
              <a:rPr lang="nb-NO" b="1" dirty="0" err="1" smtClean="0"/>
              <a:t>based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hydropower</a:t>
            </a:r>
            <a:endParaRPr lang="nb-NO" b="1" dirty="0" smtClean="0"/>
          </a:p>
          <a:p>
            <a:pPr marL="342900" indent="-342900" algn="l">
              <a:buFont typeface="+mj-lt"/>
              <a:buAutoNum type="arabicPeriod"/>
            </a:pPr>
            <a:r>
              <a:rPr lang="nb-NO" b="1" dirty="0" smtClean="0"/>
              <a:t>CO2 </a:t>
            </a:r>
            <a:r>
              <a:rPr lang="nb-NO" b="1" dirty="0" err="1" smtClean="0"/>
              <a:t>tax</a:t>
            </a:r>
            <a:endParaRPr lang="nb-NO" b="1" dirty="0" smtClean="0"/>
          </a:p>
          <a:p>
            <a:pPr marL="342900" indent="-342900" algn="l">
              <a:buFont typeface="+mj-lt"/>
              <a:buAutoNum type="arabicPeriod"/>
            </a:pPr>
            <a:r>
              <a:rPr lang="nb-NO" b="1" dirty="0" smtClean="0"/>
              <a:t>EU </a:t>
            </a:r>
            <a:r>
              <a:rPr lang="nb-NO" b="1" dirty="0" err="1" smtClean="0"/>
              <a:t>emission</a:t>
            </a:r>
            <a:r>
              <a:rPr lang="nb-NO" b="1" dirty="0" smtClean="0"/>
              <a:t> trading </a:t>
            </a:r>
            <a:r>
              <a:rPr lang="nb-NO" b="1" dirty="0" err="1" smtClean="0"/>
              <a:t>scheme</a:t>
            </a:r>
            <a:endParaRPr lang="nb-NO" b="1" dirty="0" smtClean="0"/>
          </a:p>
          <a:p>
            <a:pPr marL="342900" indent="-342900" algn="l">
              <a:buFont typeface="+mj-lt"/>
              <a:buAutoNum type="arabicPeriod"/>
            </a:pPr>
            <a:r>
              <a:rPr lang="nb-NO" b="1" dirty="0" smtClean="0"/>
              <a:t>Waste policy: </a:t>
            </a:r>
            <a:r>
              <a:rPr lang="nb-NO" b="1" dirty="0" err="1" smtClean="0"/>
              <a:t>Prohibited</a:t>
            </a:r>
            <a:r>
              <a:rPr lang="nb-NO" b="1" dirty="0" smtClean="0"/>
              <a:t> to </a:t>
            </a:r>
            <a:r>
              <a:rPr lang="nb-NO" b="1" dirty="0" err="1" smtClean="0"/>
              <a:t>put</a:t>
            </a:r>
            <a:r>
              <a:rPr lang="nb-NO" b="1" dirty="0" smtClean="0"/>
              <a:t> </a:t>
            </a:r>
            <a:r>
              <a:rPr lang="nb-NO" b="1" dirty="0" err="1" smtClean="0"/>
              <a:t>organic</a:t>
            </a:r>
            <a:r>
              <a:rPr lang="nb-NO" b="1" dirty="0" smtClean="0"/>
              <a:t> </a:t>
            </a:r>
            <a:r>
              <a:rPr lang="nb-NO" b="1" dirty="0" err="1" smtClean="0"/>
              <a:t>waste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landfills</a:t>
            </a:r>
            <a:r>
              <a:rPr lang="nb-NO" b="1" dirty="0" smtClean="0"/>
              <a:t> (EU </a:t>
            </a:r>
            <a:r>
              <a:rPr lang="nb-NO" b="1" dirty="0" err="1" smtClean="0"/>
              <a:t>waste</a:t>
            </a:r>
            <a:r>
              <a:rPr lang="nb-NO" b="1" dirty="0" smtClean="0"/>
              <a:t> </a:t>
            </a:r>
            <a:r>
              <a:rPr lang="nb-NO" b="1" dirty="0" err="1" smtClean="0"/>
              <a:t>directive</a:t>
            </a:r>
            <a:r>
              <a:rPr lang="nb-NO" b="1" dirty="0" smtClean="0"/>
              <a:t> 2009)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b="1" dirty="0" smtClean="0"/>
              <a:t>DH policy 1: </a:t>
            </a:r>
            <a:r>
              <a:rPr lang="nb-NO" b="1" dirty="0" err="1" smtClean="0"/>
              <a:t>Reduced</a:t>
            </a:r>
            <a:r>
              <a:rPr lang="nb-NO" b="1" dirty="0" smtClean="0"/>
              <a:t> </a:t>
            </a:r>
            <a:r>
              <a:rPr lang="nb-NO" b="1" dirty="0" err="1" smtClean="0"/>
              <a:t>electricity</a:t>
            </a:r>
            <a:r>
              <a:rPr lang="nb-NO" b="1" dirty="0" smtClean="0"/>
              <a:t> </a:t>
            </a:r>
            <a:r>
              <a:rPr lang="nb-NO" b="1" dirty="0" err="1" smtClean="0"/>
              <a:t>tax</a:t>
            </a:r>
            <a:r>
              <a:rPr lang="nb-NO" b="1" dirty="0" smtClean="0"/>
              <a:t> </a:t>
            </a:r>
            <a:r>
              <a:rPr lang="nb-NO" b="1" dirty="0" err="1" smtClean="0"/>
              <a:t>if</a:t>
            </a:r>
            <a:r>
              <a:rPr lang="nb-NO" b="1" dirty="0" smtClean="0"/>
              <a:t> </a:t>
            </a:r>
            <a:r>
              <a:rPr lang="nb-NO" b="1" dirty="0" err="1" smtClean="0"/>
              <a:t>renewables</a:t>
            </a:r>
            <a:r>
              <a:rPr lang="nb-NO" b="1" dirty="0" smtClean="0"/>
              <a:t> &gt; 50 %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b="1" dirty="0" smtClean="0"/>
              <a:t>DH policy 2: Heat </a:t>
            </a:r>
            <a:r>
              <a:rPr lang="nb-NO" b="1" dirty="0" err="1" smtClean="0"/>
              <a:t>consumers</a:t>
            </a:r>
            <a:r>
              <a:rPr lang="nb-NO" b="1" dirty="0" smtClean="0"/>
              <a:t> </a:t>
            </a:r>
            <a:r>
              <a:rPr lang="nb-NO" b="1" dirty="0" err="1" smtClean="0"/>
              <a:t>may</a:t>
            </a:r>
            <a:r>
              <a:rPr lang="nb-NO" b="1" dirty="0" smtClean="0"/>
              <a:t> </a:t>
            </a:r>
            <a:r>
              <a:rPr lang="nb-NO" b="1" dirty="0" err="1" smtClean="0"/>
              <a:t>only</a:t>
            </a:r>
            <a:r>
              <a:rPr lang="nb-NO" b="1" dirty="0" smtClean="0"/>
              <a:t> </a:t>
            </a:r>
            <a:r>
              <a:rPr lang="nb-NO" b="1" dirty="0" err="1" smtClean="0"/>
              <a:t>chose</a:t>
            </a:r>
            <a:r>
              <a:rPr lang="nb-NO" b="1" dirty="0" smtClean="0"/>
              <a:t> DH or a more </a:t>
            </a:r>
            <a:r>
              <a:rPr lang="nb-NO" b="1" dirty="0" err="1" smtClean="0"/>
              <a:t>environmental</a:t>
            </a:r>
            <a:r>
              <a:rPr lang="nb-NO" b="1" dirty="0" smtClean="0"/>
              <a:t> </a:t>
            </a:r>
            <a:r>
              <a:rPr lang="nb-NO" b="1" dirty="0" err="1" smtClean="0"/>
              <a:t>friendly</a:t>
            </a:r>
            <a:r>
              <a:rPr lang="nb-NO" b="1" dirty="0" smtClean="0"/>
              <a:t> alternative.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b="1" dirty="0" smtClean="0"/>
              <a:t>State </a:t>
            </a:r>
            <a:r>
              <a:rPr lang="nb-NO" b="1" dirty="0" err="1" smtClean="0"/>
              <a:t>investment</a:t>
            </a:r>
            <a:r>
              <a:rPr lang="nb-NO" b="1" dirty="0" smtClean="0"/>
              <a:t> support to energy </a:t>
            </a:r>
            <a:r>
              <a:rPr lang="nb-NO" b="1" dirty="0" err="1" smtClean="0"/>
              <a:t>efficiency</a:t>
            </a:r>
            <a:r>
              <a:rPr lang="nb-NO" b="1" dirty="0" smtClean="0"/>
              <a:t> and </a:t>
            </a:r>
            <a:r>
              <a:rPr lang="nb-NO" b="1" dirty="0" err="1" smtClean="0"/>
              <a:t>renewable</a:t>
            </a:r>
            <a:r>
              <a:rPr lang="nb-NO" b="1" dirty="0" smtClean="0"/>
              <a:t> energy: </a:t>
            </a:r>
          </a:p>
          <a:p>
            <a:pPr marL="800100" lvl="1" indent="-342900" algn="l">
              <a:buFont typeface="+mj-lt"/>
              <a:buAutoNum type="alphaUcPeriod"/>
            </a:pPr>
            <a:r>
              <a:rPr lang="nb-NO" b="1" dirty="0" smtClean="0"/>
              <a:t>Investment support </a:t>
            </a:r>
            <a:r>
              <a:rPr lang="nb-NO" b="1" dirty="0" err="1" smtClean="0"/>
              <a:t>only</a:t>
            </a:r>
            <a:r>
              <a:rPr lang="nb-NO" b="1" dirty="0" smtClean="0"/>
              <a:t> to </a:t>
            </a:r>
            <a:r>
              <a:rPr lang="nb-NO" b="1" dirty="0" err="1" smtClean="0"/>
              <a:t>environmental</a:t>
            </a:r>
            <a:r>
              <a:rPr lang="nb-NO" b="1" dirty="0" smtClean="0"/>
              <a:t> </a:t>
            </a:r>
            <a:r>
              <a:rPr lang="nb-NO" b="1" dirty="0" err="1" smtClean="0"/>
              <a:t>friendly</a:t>
            </a:r>
            <a:r>
              <a:rPr lang="nb-NO" b="1" dirty="0" smtClean="0"/>
              <a:t> </a:t>
            </a:r>
            <a:r>
              <a:rPr lang="nb-NO" b="1" dirty="0" err="1" smtClean="0"/>
              <a:t>projects</a:t>
            </a:r>
            <a:endParaRPr lang="nb-NO" b="1" dirty="0" smtClean="0"/>
          </a:p>
          <a:p>
            <a:pPr marL="800100" lvl="1" indent="-342900" algn="l">
              <a:buFont typeface="+mj-lt"/>
              <a:buAutoNum type="alphaUcPeriod"/>
            </a:pPr>
            <a:r>
              <a:rPr lang="nb-NO" b="1" dirty="0" err="1" smtClean="0"/>
              <a:t>Size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investment</a:t>
            </a:r>
            <a:r>
              <a:rPr lang="nb-NO" b="1" dirty="0" smtClean="0"/>
              <a:t> support is </a:t>
            </a:r>
            <a:r>
              <a:rPr lang="nb-NO" b="1" dirty="0" err="1" smtClean="0"/>
              <a:t>about</a:t>
            </a:r>
            <a:r>
              <a:rPr lang="nb-NO" b="1" dirty="0" smtClean="0"/>
              <a:t> 1 NOK/kWh RES (105 EUR/GWh)</a:t>
            </a:r>
          </a:p>
          <a:p>
            <a:pPr algn="l"/>
            <a:endParaRPr lang="nb-NO" b="1" dirty="0"/>
          </a:p>
          <a:p>
            <a:pPr algn="l"/>
            <a:r>
              <a:rPr lang="nb-NO" b="1" dirty="0" err="1" smtClean="0">
                <a:solidFill>
                  <a:srgbClr val="C00000"/>
                </a:solidFill>
              </a:rPr>
              <a:t>Another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reason</a:t>
            </a:r>
            <a:r>
              <a:rPr lang="nb-NO" b="1" dirty="0" smtClean="0">
                <a:solidFill>
                  <a:srgbClr val="C00000"/>
                </a:solidFill>
              </a:rPr>
              <a:t> is </a:t>
            </a:r>
            <a:r>
              <a:rPr lang="nb-NO" b="1" dirty="0" err="1" smtClean="0">
                <a:solidFill>
                  <a:srgbClr val="C00000"/>
                </a:solidFill>
              </a:rPr>
              <a:t>also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the</a:t>
            </a:r>
            <a:r>
              <a:rPr lang="nb-NO" b="1" dirty="0" smtClean="0">
                <a:solidFill>
                  <a:srgbClr val="C00000"/>
                </a:solidFill>
              </a:rPr>
              <a:t> general </a:t>
            </a:r>
            <a:r>
              <a:rPr lang="nb-NO" b="1" dirty="0" err="1" smtClean="0">
                <a:solidFill>
                  <a:srgbClr val="C00000"/>
                </a:solidFill>
              </a:rPr>
              <a:t>public</a:t>
            </a:r>
            <a:r>
              <a:rPr lang="nb-NO" b="1" dirty="0" smtClean="0">
                <a:solidFill>
                  <a:srgbClr val="C00000"/>
                </a:solidFill>
              </a:rPr>
              <a:t> opinion: People </a:t>
            </a:r>
            <a:r>
              <a:rPr lang="nb-NO" b="1" u="sng" dirty="0" smtClean="0">
                <a:solidFill>
                  <a:srgbClr val="C00000"/>
                </a:solidFill>
              </a:rPr>
              <a:t>WANT</a:t>
            </a:r>
            <a:r>
              <a:rPr lang="nb-NO" b="1" dirty="0" smtClean="0">
                <a:solidFill>
                  <a:srgbClr val="C00000"/>
                </a:solidFill>
              </a:rPr>
              <a:t> to be </a:t>
            </a:r>
            <a:r>
              <a:rPr lang="nb-NO" b="1" dirty="0" err="1" smtClean="0">
                <a:solidFill>
                  <a:srgbClr val="C00000"/>
                </a:solidFill>
              </a:rPr>
              <a:t>environmental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friendly</a:t>
            </a:r>
            <a:r>
              <a:rPr lang="nb-NO" b="1" dirty="0" smtClean="0">
                <a:solidFill>
                  <a:srgbClr val="C00000"/>
                </a:solidFill>
              </a:rPr>
              <a:t>. The </a:t>
            </a:r>
            <a:r>
              <a:rPr lang="nb-NO" b="1" dirty="0" err="1" smtClean="0">
                <a:solidFill>
                  <a:srgbClr val="C00000"/>
                </a:solidFill>
              </a:rPr>
              <a:t>companies</a:t>
            </a:r>
            <a:r>
              <a:rPr lang="nb-NO" b="1" dirty="0" smtClean="0">
                <a:solidFill>
                  <a:srgbClr val="C00000"/>
                </a:solidFill>
              </a:rPr>
              <a:t>  </a:t>
            </a:r>
            <a:r>
              <a:rPr lang="nb-NO" b="1" u="sng" dirty="0" smtClean="0">
                <a:solidFill>
                  <a:srgbClr val="C00000"/>
                </a:solidFill>
              </a:rPr>
              <a:t>WANT</a:t>
            </a:r>
            <a:r>
              <a:rPr lang="nb-NO" b="1" dirty="0" smtClean="0">
                <a:solidFill>
                  <a:srgbClr val="C00000"/>
                </a:solidFill>
              </a:rPr>
              <a:t> to be </a:t>
            </a:r>
            <a:r>
              <a:rPr lang="nb-NO" b="1" dirty="0" err="1" smtClean="0">
                <a:solidFill>
                  <a:srgbClr val="C00000"/>
                </a:solidFill>
              </a:rPr>
              <a:t>better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than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the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state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regulations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</a:rPr>
              <a:t>require</a:t>
            </a:r>
            <a:r>
              <a:rPr lang="nb-NO" b="1" dirty="0" smtClean="0">
                <a:solidFill>
                  <a:srgbClr val="C00000"/>
                </a:solidFill>
              </a:rPr>
              <a:t> to be </a:t>
            </a:r>
            <a:r>
              <a:rPr lang="nb-NO" b="1" dirty="0" err="1" smtClean="0">
                <a:solidFill>
                  <a:srgbClr val="C00000"/>
                </a:solidFill>
              </a:rPr>
              <a:t>attractive</a:t>
            </a:r>
            <a:r>
              <a:rPr lang="nb-NO" b="1" dirty="0" smtClean="0">
                <a:solidFill>
                  <a:srgbClr val="C00000"/>
                </a:solidFill>
              </a:rPr>
              <a:t> to </a:t>
            </a:r>
            <a:r>
              <a:rPr lang="nb-NO" b="1" dirty="0" err="1" smtClean="0">
                <a:solidFill>
                  <a:srgbClr val="C00000"/>
                </a:solidFill>
              </a:rPr>
              <a:t>customers</a:t>
            </a:r>
            <a:r>
              <a:rPr lang="nb-NO" b="1" dirty="0" smtClean="0">
                <a:solidFill>
                  <a:srgbClr val="C00000"/>
                </a:solidFill>
              </a:rPr>
              <a:t>. </a:t>
            </a:r>
            <a:endParaRPr lang="nb-NO" b="1" dirty="0" smtClean="0">
              <a:solidFill>
                <a:srgbClr val="C00000"/>
              </a:solidFill>
            </a:endParaRPr>
          </a:p>
          <a:p>
            <a:pPr algn="l"/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9497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5985903" cy="453650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9254" y="548680"/>
            <a:ext cx="82296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Energy consumption in industry</a:t>
            </a:r>
            <a:endParaRPr lang="nb-NO" b="1" dirty="0" smtClean="0">
              <a:solidFill>
                <a:srgbClr val="002060"/>
              </a:solidFill>
            </a:endParaRPr>
          </a:p>
        </p:txBody>
      </p:sp>
      <p:sp>
        <p:nvSpPr>
          <p:cNvPr id="5" name="Høyre klammeparentes 4"/>
          <p:cNvSpPr/>
          <p:nvPr/>
        </p:nvSpPr>
        <p:spPr>
          <a:xfrm>
            <a:off x="6012160" y="3717032"/>
            <a:ext cx="720080" cy="1708277"/>
          </a:xfrm>
          <a:prstGeom prst="rightBrace">
            <a:avLst>
              <a:gd name="adj1" fmla="val 8333"/>
              <a:gd name="adj2" fmla="val 503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Høyre klammeparentes 5"/>
          <p:cNvSpPr/>
          <p:nvPr/>
        </p:nvSpPr>
        <p:spPr>
          <a:xfrm>
            <a:off x="6012160" y="2708920"/>
            <a:ext cx="720080" cy="1008112"/>
          </a:xfrm>
          <a:prstGeom prst="rightBrace">
            <a:avLst>
              <a:gd name="adj1" fmla="val 8333"/>
              <a:gd name="adj2" fmla="val 503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732240" y="4248005"/>
            <a:ext cx="223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 dirty="0" err="1" smtClean="0">
                <a:solidFill>
                  <a:srgbClr val="000000"/>
                </a:solidFill>
              </a:rPr>
              <a:t>Renewable</a:t>
            </a:r>
            <a:r>
              <a:rPr lang="nb-NO" b="1" dirty="0" smtClean="0">
                <a:solidFill>
                  <a:srgbClr val="000000"/>
                </a:solidFill>
              </a:rPr>
              <a:t> energy</a:t>
            </a:r>
          </a:p>
          <a:p>
            <a:pPr algn="l"/>
            <a:r>
              <a:rPr lang="nb-NO" b="1" dirty="0" smtClean="0">
                <a:solidFill>
                  <a:srgbClr val="000000"/>
                </a:solidFill>
              </a:rPr>
              <a:t>63,4 %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732240" y="2889811"/>
            <a:ext cx="223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 dirty="0" smtClean="0">
                <a:solidFill>
                  <a:srgbClr val="000000"/>
                </a:solidFill>
              </a:rPr>
              <a:t>Oil, Gas &amp; </a:t>
            </a:r>
            <a:r>
              <a:rPr lang="nb-NO" b="1" dirty="0" err="1" smtClean="0">
                <a:solidFill>
                  <a:srgbClr val="000000"/>
                </a:solidFill>
              </a:rPr>
              <a:t>Coal</a:t>
            </a:r>
            <a:endParaRPr lang="nb-NO" b="1" dirty="0" smtClean="0">
              <a:solidFill>
                <a:srgbClr val="000000"/>
              </a:solidFill>
            </a:endParaRPr>
          </a:p>
          <a:p>
            <a:pPr algn="l"/>
            <a:r>
              <a:rPr lang="nb-NO" b="1" dirty="0" smtClean="0">
                <a:solidFill>
                  <a:srgbClr val="000000"/>
                </a:solidFill>
              </a:rPr>
              <a:t>36,6 %</a:t>
            </a:r>
          </a:p>
        </p:txBody>
      </p:sp>
    </p:spTree>
    <p:extLst>
      <p:ext uri="{BB962C8B-B14F-4D97-AF65-F5344CB8AC3E}">
        <p14:creationId xmlns:p14="http://schemas.microsoft.com/office/powerpoint/2010/main" val="14829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0099"/>
                </a:solidFill>
              </a:rPr>
              <a:t>Pulp and </a:t>
            </a:r>
            <a:r>
              <a:rPr lang="nb-NO" dirty="0" err="1" smtClean="0">
                <a:solidFill>
                  <a:srgbClr val="000099"/>
                </a:solidFill>
              </a:rPr>
              <a:t>paper</a:t>
            </a:r>
            <a:r>
              <a:rPr lang="nb-NO" dirty="0" smtClean="0">
                <a:solidFill>
                  <a:srgbClr val="000099"/>
                </a:solidFill>
              </a:rPr>
              <a:t> </a:t>
            </a:r>
            <a:r>
              <a:rPr lang="nb-NO" dirty="0" err="1" smtClean="0">
                <a:solidFill>
                  <a:srgbClr val="000099"/>
                </a:solidFill>
              </a:rPr>
              <a:t>industry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dirty="0" err="1" smtClean="0"/>
              <a:t>high</a:t>
            </a:r>
            <a:r>
              <a:rPr lang="nb-NO" sz="1800" dirty="0" smtClean="0"/>
              <a:t> </a:t>
            </a:r>
            <a:r>
              <a:rPr lang="nb-NO" sz="1800" dirty="0" err="1" smtClean="0"/>
              <a:t>focus</a:t>
            </a:r>
            <a:r>
              <a:rPr lang="nb-NO" sz="1800" dirty="0" smtClean="0"/>
              <a:t>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utilisation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own</a:t>
            </a:r>
            <a:r>
              <a:rPr lang="nb-NO" sz="1800" dirty="0" smtClean="0"/>
              <a:t> </a:t>
            </a:r>
            <a:r>
              <a:rPr lang="nb-NO" sz="1800" dirty="0" err="1" smtClean="0"/>
              <a:t>wood</a:t>
            </a:r>
            <a:r>
              <a:rPr lang="nb-NO" sz="1800" dirty="0" smtClean="0"/>
              <a:t> </a:t>
            </a:r>
            <a:r>
              <a:rPr lang="nb-NO" sz="1800" dirty="0" err="1" smtClean="0"/>
              <a:t>resources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1614" y="1847212"/>
            <a:ext cx="7772400" cy="3352800"/>
          </a:xfrm>
        </p:spPr>
        <p:txBody>
          <a:bodyPr/>
          <a:lstStyle/>
          <a:p>
            <a:r>
              <a:rPr lang="nb-NO" dirty="0" smtClean="0"/>
              <a:t>1900 – 1950	</a:t>
            </a:r>
            <a:r>
              <a:rPr lang="nb-NO" dirty="0" err="1" smtClean="0"/>
              <a:t>Coal</a:t>
            </a:r>
            <a:endParaRPr lang="nb-NO" dirty="0" smtClean="0"/>
          </a:p>
          <a:p>
            <a:r>
              <a:rPr lang="nb-NO" dirty="0" smtClean="0"/>
              <a:t>1950 – 1980	Heavy </a:t>
            </a:r>
            <a:r>
              <a:rPr lang="nb-NO" dirty="0" err="1" smtClean="0"/>
              <a:t>fuel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endParaRPr lang="nb-NO" dirty="0" smtClean="0"/>
          </a:p>
          <a:p>
            <a:r>
              <a:rPr lang="nb-NO" dirty="0" smtClean="0"/>
              <a:t>1980 </a:t>
            </a:r>
            <a:r>
              <a:rPr lang="nb-NO" dirty="0" smtClean="0">
                <a:sym typeface="Wingdings" panose="05000000000000000000" pitchFamily="2" charset="2"/>
              </a:rPr>
              <a:t>		</a:t>
            </a:r>
            <a:r>
              <a:rPr lang="nb-NO" dirty="0" err="1" smtClean="0">
                <a:sym typeface="Wingdings" panose="05000000000000000000" pitchFamily="2" charset="2"/>
              </a:rPr>
              <a:t>Bioenergy</a:t>
            </a:r>
            <a:endParaRPr lang="nb-NO" dirty="0" smtClean="0">
              <a:sym typeface="Wingdings" panose="05000000000000000000" pitchFamily="2" charset="2"/>
            </a:endParaRP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9109" r="15399"/>
          <a:stretch/>
        </p:blipFill>
        <p:spPr>
          <a:xfrm>
            <a:off x="685800" y="2924944"/>
            <a:ext cx="3164292" cy="2517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06628"/>
            <a:ext cx="3236907" cy="12446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 l="12759" r="21863"/>
          <a:stretch>
            <a:fillRect/>
          </a:stretch>
        </p:blipFill>
        <p:spPr bwMode="auto">
          <a:xfrm>
            <a:off x="5393484" y="1765024"/>
            <a:ext cx="3096344" cy="40417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7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 bwMode="auto">
          <a:xfrm>
            <a:off x="539552" y="4183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r>
              <a:rPr lang="nb-NO" kern="0" dirty="0" err="1" smtClean="0">
                <a:solidFill>
                  <a:srgbClr val="002060"/>
                </a:solidFill>
              </a:rPr>
              <a:t>Cement</a:t>
            </a:r>
            <a:r>
              <a:rPr lang="nb-NO" kern="0" dirty="0" smtClean="0">
                <a:solidFill>
                  <a:srgbClr val="002060"/>
                </a:solidFill>
              </a:rPr>
              <a:t> Industry</a:t>
            </a:r>
            <a:endParaRPr lang="nb-NO" kern="0" dirty="0">
              <a:solidFill>
                <a:srgbClr val="002060"/>
              </a:solidFill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683568" y="1772816"/>
            <a:ext cx="37444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E18F3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CD02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AEF06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Monotype Sorts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nb-NO" b="1" kern="0" dirty="0" err="1" smtClean="0"/>
              <a:t>Example</a:t>
            </a:r>
            <a:r>
              <a:rPr lang="nb-NO" b="1" kern="0" dirty="0" smtClean="0"/>
              <a:t>: Norcem Brevik</a:t>
            </a:r>
          </a:p>
          <a:p>
            <a:pPr marL="0" indent="0"/>
            <a:r>
              <a:rPr lang="nb-NO" sz="2000" b="1" kern="0" dirty="0" smtClean="0"/>
              <a:t>High </a:t>
            </a:r>
            <a:r>
              <a:rPr lang="nb-NO" sz="2000" b="1" kern="0" dirty="0" err="1" smtClean="0"/>
              <a:t>focus</a:t>
            </a:r>
            <a:r>
              <a:rPr lang="nb-NO" sz="2000" b="1" kern="0" dirty="0" smtClean="0"/>
              <a:t> </a:t>
            </a:r>
            <a:r>
              <a:rPr lang="nb-NO" sz="2000" b="1" kern="0" dirty="0" err="1" smtClean="0"/>
              <a:t>on</a:t>
            </a:r>
            <a:r>
              <a:rPr lang="nb-NO" sz="2000" b="1" kern="0" dirty="0" smtClean="0"/>
              <a:t> CO2 </a:t>
            </a:r>
            <a:r>
              <a:rPr lang="nb-NO" sz="2000" b="1" kern="0" dirty="0" err="1" smtClean="0"/>
              <a:t>reduction</a:t>
            </a:r>
            <a:endParaRPr lang="nb-NO" sz="2000" b="1" kern="0" dirty="0" smtClean="0"/>
          </a:p>
          <a:p>
            <a:pPr marL="0" indent="0"/>
            <a:endParaRPr lang="nb-NO" sz="2000" b="1" kern="0" dirty="0" smtClean="0"/>
          </a:p>
          <a:p>
            <a:pPr marL="0" indent="0"/>
            <a:r>
              <a:rPr lang="nb-NO" sz="3000" b="1" kern="0" dirty="0" smtClean="0"/>
              <a:t>Energy </a:t>
            </a:r>
            <a:r>
              <a:rPr lang="nb-NO" sz="3000" b="1" kern="0" dirty="0" err="1" smtClean="0"/>
              <a:t>balance</a:t>
            </a:r>
            <a:r>
              <a:rPr lang="nb-NO" sz="3000" b="1" kern="0" dirty="0" smtClean="0"/>
              <a:t> (%):</a:t>
            </a:r>
          </a:p>
          <a:p>
            <a:pPr marL="0" indent="0"/>
            <a:endParaRPr lang="nb-NO" sz="2000" b="1" kern="0" dirty="0" smtClean="0"/>
          </a:p>
          <a:p>
            <a:pPr marL="0" indent="0"/>
            <a:r>
              <a:rPr lang="nb-NO" sz="2000" b="1" kern="0" dirty="0" err="1" smtClean="0"/>
              <a:t>Bioenergy</a:t>
            </a:r>
            <a:r>
              <a:rPr lang="nb-NO" sz="2000" b="1" kern="0" dirty="0" smtClean="0"/>
              <a:t>	3</a:t>
            </a:r>
          </a:p>
          <a:p>
            <a:pPr marL="0" indent="0"/>
            <a:r>
              <a:rPr lang="nb-NO" sz="2000" b="1" kern="0" dirty="0" err="1" smtClean="0"/>
              <a:t>Hydropower</a:t>
            </a:r>
            <a:r>
              <a:rPr lang="nb-NO" sz="2000" b="1" kern="0" dirty="0" smtClean="0"/>
              <a:t>	9</a:t>
            </a:r>
          </a:p>
          <a:p>
            <a:pPr marL="0" indent="0"/>
            <a:r>
              <a:rPr lang="nb-NO" sz="2000" b="1" kern="0" dirty="0" smtClean="0"/>
              <a:t>Waste		40</a:t>
            </a:r>
          </a:p>
          <a:p>
            <a:pPr marL="0" indent="0"/>
            <a:r>
              <a:rPr lang="nb-NO" sz="2000" b="1" kern="0" dirty="0" smtClean="0"/>
              <a:t>Oil		3</a:t>
            </a:r>
          </a:p>
          <a:p>
            <a:pPr marL="0" indent="0"/>
            <a:r>
              <a:rPr lang="nb-NO" sz="2000" b="1" kern="0" dirty="0" smtClean="0"/>
              <a:t>Gas		3</a:t>
            </a:r>
          </a:p>
          <a:p>
            <a:pPr marL="0" indent="0"/>
            <a:r>
              <a:rPr lang="nb-NO" sz="2000" b="1" kern="0" dirty="0" err="1" smtClean="0"/>
              <a:t>Coal</a:t>
            </a:r>
            <a:r>
              <a:rPr lang="nb-NO" sz="2000" b="1" kern="0" dirty="0" smtClean="0"/>
              <a:t>		42</a:t>
            </a:r>
          </a:p>
          <a:p>
            <a:pPr marL="0" indent="0"/>
            <a:endParaRPr lang="nb-NO" sz="2000" b="1" kern="0" dirty="0" smtClean="0"/>
          </a:p>
          <a:p>
            <a:pPr marL="0" indent="0"/>
            <a:r>
              <a:rPr lang="nb-NO" sz="2000" b="1" kern="0" dirty="0" err="1" smtClean="0"/>
              <a:t>Renewable</a:t>
            </a:r>
            <a:r>
              <a:rPr lang="nb-NO" sz="2000" b="1" kern="0" dirty="0" smtClean="0"/>
              <a:t>	52</a:t>
            </a:r>
          </a:p>
          <a:p>
            <a:pPr marL="0" indent="0"/>
            <a:r>
              <a:rPr lang="nb-NO" sz="2000" b="1" kern="0" dirty="0" smtClean="0"/>
              <a:t>Fossil		48</a:t>
            </a:r>
            <a:endParaRPr lang="nb-NO" sz="2000" b="1" kern="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l="14232" t="1943" r="6845" b="2829"/>
          <a:stretch/>
        </p:blipFill>
        <p:spPr>
          <a:xfrm>
            <a:off x="4278757" y="2492897"/>
            <a:ext cx="4865243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Ferroalloy</a:t>
            </a:r>
            <a:r>
              <a:rPr lang="nb-NO" dirty="0" smtClean="0"/>
              <a:t> </a:t>
            </a:r>
            <a:r>
              <a:rPr lang="nb-NO" dirty="0" err="1" smtClean="0"/>
              <a:t>industry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dirty="0" smtClean="0"/>
              <a:t>High </a:t>
            </a:r>
            <a:r>
              <a:rPr lang="nb-NO" sz="1800" dirty="0" err="1" smtClean="0"/>
              <a:t>focus</a:t>
            </a:r>
            <a:r>
              <a:rPr lang="nb-NO" sz="1800" dirty="0" smtClean="0"/>
              <a:t>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waste</a:t>
            </a:r>
            <a:r>
              <a:rPr lang="nb-NO" sz="1800" dirty="0" smtClean="0"/>
              <a:t> heat </a:t>
            </a:r>
            <a:r>
              <a:rPr lang="nb-NO" sz="1800" dirty="0" err="1" smtClean="0"/>
              <a:t>recovery</a:t>
            </a:r>
            <a:endParaRPr lang="nb-NO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5" y="4989623"/>
            <a:ext cx="3503476" cy="1244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3142" t="3331" r="7331"/>
          <a:stretch/>
        </p:blipFill>
        <p:spPr>
          <a:xfrm>
            <a:off x="22198" y="1848973"/>
            <a:ext cx="4104457" cy="26638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76" y="1848972"/>
            <a:ext cx="4252687" cy="31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25876"/>
            <a:ext cx="6480720" cy="517974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9254" y="548680"/>
            <a:ext cx="82296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Energy consumption in district heating</a:t>
            </a:r>
            <a:endParaRPr lang="nb-NO" b="1" dirty="0" smtClean="0">
              <a:solidFill>
                <a:srgbClr val="002060"/>
              </a:solidFill>
            </a:endParaRPr>
          </a:p>
        </p:txBody>
      </p:sp>
      <p:sp>
        <p:nvSpPr>
          <p:cNvPr id="5" name="Høyre klammeparentes 4"/>
          <p:cNvSpPr/>
          <p:nvPr/>
        </p:nvSpPr>
        <p:spPr>
          <a:xfrm>
            <a:off x="6192180" y="2328965"/>
            <a:ext cx="720080" cy="3312368"/>
          </a:xfrm>
          <a:prstGeom prst="rightBrace">
            <a:avLst>
              <a:gd name="adj1" fmla="val 8333"/>
              <a:gd name="adj2" fmla="val 503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Høyre klammeparentes 5"/>
          <p:cNvSpPr/>
          <p:nvPr/>
        </p:nvSpPr>
        <p:spPr>
          <a:xfrm>
            <a:off x="6192180" y="2137526"/>
            <a:ext cx="720080" cy="166444"/>
          </a:xfrm>
          <a:prstGeom prst="rightBrace">
            <a:avLst>
              <a:gd name="adj1" fmla="val 8333"/>
              <a:gd name="adj2" fmla="val 503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912260" y="3554081"/>
            <a:ext cx="223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 dirty="0" err="1" smtClean="0"/>
              <a:t>Renewable</a:t>
            </a:r>
            <a:r>
              <a:rPr lang="nb-NO" b="1" dirty="0" smtClean="0"/>
              <a:t> energy</a:t>
            </a:r>
          </a:p>
          <a:p>
            <a:pPr algn="l"/>
            <a:r>
              <a:rPr lang="nb-NO" b="1" dirty="0" smtClean="0"/>
              <a:t>95,7 </a:t>
            </a:r>
            <a:r>
              <a:rPr lang="nb-NO" b="1" dirty="0" smtClean="0"/>
              <a:t>%</a:t>
            </a:r>
            <a:endParaRPr lang="nb-NO" b="1" dirty="0" smtClean="0"/>
          </a:p>
        </p:txBody>
      </p:sp>
      <p:sp>
        <p:nvSpPr>
          <p:cNvPr id="8" name="TekstSylinder 7"/>
          <p:cNvSpPr txBox="1"/>
          <p:nvPr/>
        </p:nvSpPr>
        <p:spPr>
          <a:xfrm>
            <a:off x="6912260" y="1842305"/>
            <a:ext cx="223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 dirty="0" smtClean="0"/>
              <a:t>Oil &amp; Gas</a:t>
            </a:r>
          </a:p>
          <a:p>
            <a:pPr algn="l"/>
            <a:r>
              <a:rPr lang="nb-NO" b="1" dirty="0" smtClean="0"/>
              <a:t>4,3 </a:t>
            </a:r>
            <a:r>
              <a:rPr lang="nb-NO" b="1" dirty="0" smtClean="0"/>
              <a:t>%</a:t>
            </a: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34899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0099"/>
                </a:solidFill>
              </a:rPr>
              <a:t>District </a:t>
            </a:r>
            <a:r>
              <a:rPr lang="nb-NO" dirty="0" err="1" smtClean="0">
                <a:solidFill>
                  <a:srgbClr val="000099"/>
                </a:solidFill>
              </a:rPr>
              <a:t>heating</a:t>
            </a:r>
            <a:r>
              <a:rPr lang="nb-NO" dirty="0" smtClean="0">
                <a:solidFill>
                  <a:srgbClr val="000099"/>
                </a:solidFill>
              </a:rPr>
              <a:t> in Europe</a:t>
            </a:r>
            <a:endParaRPr lang="nb-NO" dirty="0">
              <a:solidFill>
                <a:srgbClr val="000099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63230" t="36700" r="10730" b="15701"/>
          <a:stretch/>
        </p:blipFill>
        <p:spPr>
          <a:xfrm>
            <a:off x="685800" y="1981200"/>
            <a:ext cx="7056784" cy="38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Primary</a:t>
            </a:r>
            <a:r>
              <a:rPr lang="nb-NO" dirty="0" smtClean="0"/>
              <a:t> energy </a:t>
            </a:r>
            <a:r>
              <a:rPr lang="nb-NO" dirty="0" err="1" smtClean="0"/>
              <a:t>supply</a:t>
            </a:r>
            <a:r>
              <a:rPr lang="nb-NO" dirty="0" smtClean="0"/>
              <a:t> to </a:t>
            </a:r>
            <a:r>
              <a:rPr lang="nb-NO" dirty="0" err="1" smtClean="0"/>
              <a:t>district</a:t>
            </a:r>
            <a:r>
              <a:rPr lang="nb-NO" dirty="0" smtClean="0"/>
              <a:t> </a:t>
            </a:r>
            <a:r>
              <a:rPr lang="nb-NO" dirty="0" err="1" smtClean="0"/>
              <a:t>heating</a:t>
            </a:r>
            <a:r>
              <a:rPr lang="nb-NO" dirty="0" smtClean="0"/>
              <a:t> in </a:t>
            </a:r>
            <a:r>
              <a:rPr lang="nb-NO" dirty="0" smtClean="0">
                <a:solidFill>
                  <a:srgbClr val="00B050"/>
                </a:solidFill>
              </a:rPr>
              <a:t>Norway</a:t>
            </a:r>
            <a:r>
              <a:rPr lang="nb-NO" dirty="0" smtClean="0"/>
              <a:t> and </a:t>
            </a:r>
            <a:r>
              <a:rPr lang="nb-NO" dirty="0" err="1" smtClean="0"/>
              <a:t>Poland</a:t>
            </a:r>
            <a:endParaRPr lang="nb-NO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467760"/>
              </p:ext>
            </p:extLst>
          </p:nvPr>
        </p:nvGraphicFramePr>
        <p:xfrm>
          <a:off x="685800" y="2060848"/>
          <a:ext cx="7272808" cy="387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79512" y="29969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%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34783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sk Energis PowerPoint-mal">
  <a:themeElements>
    <a:clrScheme name="NorskEnergi (2)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NorskEnergi (2)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orskEnergi (2)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rskEnergi (2)">
  <a:themeElements>
    <a:clrScheme name="1_NorskEnergi (2)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1_NorskEnergi (2)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NorskEnergi (2)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E Dokument" ma:contentTypeID="0x0101002ACC3005A3794B438B2D38B3FC6842DB00182C72BC1B2560459BEE869029DD682B0010E5EA4CE23561478337F57BE6FF05EC" ma:contentTypeVersion="18" ma:contentTypeDescription="Blank mal for dokumenter. Inneholder kun dokumentid." ma:contentTypeScope="" ma:versionID="13814beea82bf67443d5ba5aed8b5279">
  <xsd:schema xmlns:xsd="http://www.w3.org/2001/XMLSchema" xmlns:xs="http://www.w3.org/2001/XMLSchema" xmlns:p="http://schemas.microsoft.com/office/2006/metadata/properties" xmlns:ns1="http://schemas.microsoft.com/sharepoint/v3" xmlns:ns2="8ecc0705-1ffa-4bf3-aacd-f4ef4a250256" xmlns:ns3="http://schemas.microsoft.com/sharepoint/v3/fields" xmlns:ns4="http://schemas.microsoft.com/sharepoint/v4" xmlns:ns5="68bf1304-0d24-40a2-9dd3-379c03323032" targetNamespace="http://schemas.microsoft.com/office/2006/metadata/properties" ma:root="true" ma:fieldsID="ab1ee479541c7acf846668bed4225202" ns1:_="" ns2:_="" ns3:_="" ns4:_="" ns5:_="">
    <xsd:import namespace="http://schemas.microsoft.com/sharepoint/v3"/>
    <xsd:import namespace="8ecc0705-1ffa-4bf3-aacd-f4ef4a250256"/>
    <xsd:import namespace="http://schemas.microsoft.com/sharepoint/v3/fields"/>
    <xsd:import namespace="http://schemas.microsoft.com/sharepoint/v4"/>
    <xsd:import namespace="68bf1304-0d24-40a2-9dd3-379c03323032"/>
    <xsd:element name="properties">
      <xsd:complexType>
        <xsd:sequence>
          <xsd:element name="documentManagement">
            <xsd:complexType>
              <xsd:all>
                <xsd:element ref="ns2:DocumentId" minOccurs="0"/>
                <xsd:element ref="ns3:CustomStatus"/>
                <xsd:element ref="ns2:_dlc_DocId" minOccurs="0"/>
                <xsd:element ref="ns2:_dlc_DocIdUrl" minOccurs="0"/>
                <xsd:element ref="ns2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4:EmailHeaders" minOccurs="0"/>
                <xsd:element ref="ns5: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3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4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5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6" nillable="true" ma:displayName="E-post fra" ma:hidden="true" ma:internalName="EmailFrom">
      <xsd:simpleType>
        <xsd:restriction base="dms:Text"/>
      </xsd:simpleType>
    </xsd:element>
    <xsd:element name="EmailSubject" ma:index="17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c0705-1ffa-4bf3-aacd-f4ef4a250256" elementFormDefault="qualified">
    <xsd:import namespace="http://schemas.microsoft.com/office/2006/documentManagement/types"/>
    <xsd:import namespace="http://schemas.microsoft.com/office/infopath/2007/PartnerControls"/>
    <xsd:element name="DocumentId" ma:index="8" nillable="true" ma:displayName="Dokument Id" ma:default="N/A" ma:internalName="DocumentId">
      <xsd:simpleType>
        <xsd:restriction base="dms:Text">
          <xsd:maxLength value="255"/>
        </xsd:restriction>
      </xsd:simpleType>
    </xsd:element>
    <xsd:element name="_dlc_DocId" ma:index="10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1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CustomStatus" ma:index="9" ma:displayName="Status" ma:default="Intern arbeidsutgave" ma:format="Dropdown" ma:internalName="CustomStatus">
      <xsd:simpleType>
        <xsd:restriction base="dms:Choice">
          <xsd:enumeration value="Intern arbeidsutgave"/>
          <xsd:enumeration value="Utgave for intern tverrfagligkontroll"/>
          <xsd:enumeration value="For kommentar hos oppdragsgiver"/>
          <xsd:enumeration value="For anbud- / tilbudsforespørsel"/>
          <xsd:enumeration value="For kontrakt"/>
          <xsd:enumeration value="For bygging/fabrikasjon/implementering"/>
          <xsd:enumeration value="Som bygget"/>
          <xsd:enumeration value="Endelig utgave"/>
          <xsd:enumeration value="Utgått"/>
          <xsd:enumeration value="Gjeldende"/>
          <xsd:enumeration value="Internal working document"/>
          <xsd:enumeration value="Issued for internal quality control"/>
          <xsd:enumeration value="Issued for client review"/>
          <xsd:enumeration value="Issued for quotation"/>
          <xsd:enumeration value="Issued for contract"/>
          <xsd:enumeration value="Issued for construction"/>
          <xsd:enumeration value="As built"/>
          <xsd:enumeration value="Final issue"/>
          <xsd:enumeration value="Expired version"/>
          <xsd:enumeration value="Current vers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8" nillable="true" ma:displayName="E-posthode" ma:hidden="true" ma:internalName="EmailHeade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f1304-0d24-40a2-9dd3-379c03323032" elementFormDefault="qualified">
    <xsd:import namespace="http://schemas.microsoft.com/office/2006/documentManagement/types"/>
    <xsd:import namespace="http://schemas.microsoft.com/office/infopath/2007/PartnerControls"/>
    <xsd:element name="Activity" ma:index="19" nillable="true" ma:displayName="Activity" ma:list="{9b7286b4-7be8-4063-bbf9-3c478216a1c8}" ma:internalName="Activit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CustomStatus xmlns="http://schemas.microsoft.com/sharepoint/v3/fields">Intern arbeidsutgave</CustomStatus>
    <EmailSubject xmlns="http://schemas.microsoft.com/sharepoint/v3" xsi:nil="true"/>
    <DocumentId xmlns="8ecc0705-1ffa-4bf3-aacd-f4ef4a250256">31731-00288-</DocumentId>
    <Activity xmlns="68bf1304-0d24-40a2-9dd3-379c03323032">
      <Value>9</Value>
    </Activity>
    <EmailCc xmlns="http://schemas.microsoft.com/sharepoint/v3" xsi:nil="true"/>
    <_dlc_DocId xmlns="8ecc0705-1ffa-4bf3-aacd-f4ef4a250256">NETT-6494-320</_dlc_DocId>
    <_dlc_DocIdUrl xmlns="8ecc0705-1ffa-4bf3-aacd-f4ef4a250256">
      <Url>https://nett.energi.no/Customers/10001/31731/_layouts/DocIdRedir.aspx?ID=NETT-6494-320</Url>
      <Description>NETT-6494-320</Description>
    </_dlc_DocIdUrl>
  </documentManagement>
</p:properties>
</file>

<file path=customXml/itemProps1.xml><?xml version="1.0" encoding="utf-8"?>
<ds:datastoreItem xmlns:ds="http://schemas.openxmlformats.org/officeDocument/2006/customXml" ds:itemID="{F249A428-EE23-4C0B-AC16-3F255AF2B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cc0705-1ffa-4bf3-aacd-f4ef4a250256"/>
    <ds:schemaRef ds:uri="http://schemas.microsoft.com/sharepoint/v3/fields"/>
    <ds:schemaRef ds:uri="http://schemas.microsoft.com/sharepoint/v4"/>
    <ds:schemaRef ds:uri="68bf1304-0d24-40a2-9dd3-379c03323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ED25E-B4C7-4E07-8F7A-241808218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83BFA1-3817-43F3-A86C-BA7C17F3104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4653CB-67AE-45E9-88DA-28D4EBE15CE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9D358F17-C742-40D2-A156-C2A565A315F4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8ecc0705-1ffa-4bf3-aacd-f4ef4a250256"/>
    <ds:schemaRef ds:uri="68bf1304-0d24-40a2-9dd3-379c03323032"/>
    <ds:schemaRef ds:uri="http://schemas.microsoft.com/sharepoint/v3"/>
    <ds:schemaRef ds:uri="http://purl.org/dc/terms/"/>
    <ds:schemaRef ds:uri="http://schemas.microsoft.com/sharepoint/v4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Norsk Energis PowerPoint-mal</Template>
  <TotalTime>1022</TotalTime>
  <Words>470</Words>
  <Application>Microsoft Office PowerPoint</Application>
  <PresentationFormat>Skjermfremvisning (4:3)</PresentationFormat>
  <Paragraphs>136</Paragraphs>
  <Slides>20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9" baseType="lpstr">
      <vt:lpstr>Arial</vt:lpstr>
      <vt:lpstr>Calibri</vt:lpstr>
      <vt:lpstr>Monotype Sorts</vt:lpstr>
      <vt:lpstr>Osaka</vt:lpstr>
      <vt:lpstr>TheSans B4 SemiLight</vt:lpstr>
      <vt:lpstr>Wingdings</vt:lpstr>
      <vt:lpstr>Norsk Energis PowerPoint-mal</vt:lpstr>
      <vt:lpstr>1_NorskEnergi (2)</vt:lpstr>
      <vt:lpstr>1_NEPresentasjon</vt:lpstr>
      <vt:lpstr>PowerPoint-presentasjon</vt:lpstr>
      <vt:lpstr>Norsk Energi</vt:lpstr>
      <vt:lpstr>PowerPoint-presentasjon</vt:lpstr>
      <vt:lpstr>Pulp and paper industry high focus on utilisation of own wood resources</vt:lpstr>
      <vt:lpstr>PowerPoint-presentasjon</vt:lpstr>
      <vt:lpstr>Ferroalloy industry High focus on waste heat recovery</vt:lpstr>
      <vt:lpstr>PowerPoint-presentasjon</vt:lpstr>
      <vt:lpstr>District heating in Europe</vt:lpstr>
      <vt:lpstr>Primary energy supply to district heating in Norway and Poland</vt:lpstr>
      <vt:lpstr>Share of renewable energy (%) Depend on energy prices and weather conditions</vt:lpstr>
      <vt:lpstr>Primary energy supply for district heating in 2014</vt:lpstr>
      <vt:lpstr> City: Oslo Waste incineration, bio, heat pumps, El </vt:lpstr>
      <vt:lpstr>Klemetsrud Waste Management Plant </vt:lpstr>
      <vt:lpstr>City: Drammen Heat pump take heat from the sea</vt:lpstr>
      <vt:lpstr>City: Porsgrunn Industrial waste heat</vt:lpstr>
      <vt:lpstr>City: Tønsberg 45 MW woodchip boiler El, oil and gas as peak load</vt:lpstr>
      <vt:lpstr>City: Lillestrøm Bioenergy, Solar heat &amp;  heat pump 100 % renewable energy</vt:lpstr>
      <vt:lpstr>City: Bodø fuel: Demolition wood</vt:lpstr>
      <vt:lpstr>Low temperature district heating is important for max utilisation of renewable resourses</vt:lpstr>
      <vt:lpstr>PowerPoint-presentasjon</vt:lpstr>
    </vt:vector>
  </TitlesOfParts>
  <Company>Norsk Energi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Borchsenius</dc:creator>
  <cp:lastModifiedBy>Hans Borchsenius</cp:lastModifiedBy>
  <cp:revision>73</cp:revision>
  <cp:lastPrinted>1601-01-01T00:00:00Z</cp:lastPrinted>
  <dcterms:created xsi:type="dcterms:W3CDTF">2014-04-10T11:54:41Z</dcterms:created>
  <dcterms:modified xsi:type="dcterms:W3CDTF">2015-11-18T09:06:22Z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0x0101002ACC3005A3794B438B2D38B3FC6842DB00182C72BC1B2560459BEE869029DD682B0010E5EA4CE23561478337F57BE6FF05EC</vt:lpwstr>
  </property>
  <property fmtid="{D5CDD505-2E9C-101B-9397-08002B2CF9AE}" pid="4" name="_dlc_DocIdItemGuid">
    <vt:lpwstr>d2b3dadd-0168-4564-8ce5-956671389d8c</vt:lpwstr>
  </property>
</Properties>
</file>