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2" r:id="rId2"/>
    <p:sldId id="259" r:id="rId3"/>
    <p:sldId id="264" r:id="rId4"/>
    <p:sldId id="265" r:id="rId5"/>
    <p:sldId id="268" r:id="rId6"/>
    <p:sldId id="266" r:id="rId7"/>
    <p:sldId id="269" r:id="rId8"/>
    <p:sldId id="267" r:id="rId9"/>
    <p:sldId id="270" r:id="rId10"/>
    <p:sldId id="271" r:id="rId11"/>
    <p:sldId id="272" r:id="rId12"/>
    <p:sldId id="273" r:id="rId13"/>
    <p:sldId id="274" r:id="rId14"/>
    <p:sldId id="275" r:id="rId15"/>
    <p:sldId id="263" r:id="rId1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2232" y="-6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7387E-039C-4546-9165-F6BE47015C92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37511-7E6F-4E11-A490-4E87C40BC13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795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37511-7E6F-4E11-A490-4E87C40BC13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65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37511-7E6F-4E11-A490-4E87C40BC13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655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37511-7E6F-4E11-A490-4E87C40BC13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655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37511-7E6F-4E11-A490-4E87C40BC13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65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37511-7E6F-4E11-A490-4E87C40BC132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4388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0283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294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817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523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261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5545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8228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5179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078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999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0711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95F55-B3BE-4695-A874-F69BD56BDAC1}" type="datetimeFigureOut">
              <a:rPr lang="sv-SE" smtClean="0"/>
              <a:t>2015-11-25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7D4C1-2671-439D-8AC2-67CDCF31A46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127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2.png"/><Relationship Id="rId3" Type="http://schemas.openxmlformats.org/officeDocument/2006/relationships/hyperlink" Target="http://www.sleafordrep.co.uk/wp-content/uploads/2012/06/Sleaford-REP-Plant-image-6.png" TargetMode="External"/><Relationship Id="rId21" Type="http://schemas.openxmlformats.org/officeDocument/2006/relationships/image" Target="../media/image16.png"/><Relationship Id="rId7" Type="http://schemas.openxmlformats.org/officeDocument/2006/relationships/hyperlink" Target="http://www.sleafordrep.co.uk/wp-content/uploads/2012/06/Sleaford-REP-Plant-image-12-1024x579.jpg" TargetMode="External"/><Relationship Id="rId12" Type="http://schemas.openxmlformats.org/officeDocument/2006/relationships/image" Target="../media/image10.png"/><Relationship Id="rId17" Type="http://schemas.openxmlformats.org/officeDocument/2006/relationships/hyperlink" Target="http://www.sleafordrep.co.uk/wp-content/uploads/2012/06/Sleaford-REP-Plant-image-8.png" TargetMode="External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://www.sleafordrep.co.uk/wp-content/uploads/2012/06/Sleaford-REP-Plant-transport-2.png" TargetMode="External"/><Relationship Id="rId24" Type="http://schemas.openxmlformats.org/officeDocument/2006/relationships/image" Target="../media/image19.png"/><Relationship Id="rId5" Type="http://schemas.openxmlformats.org/officeDocument/2006/relationships/hyperlink" Target="http://www.sleafordrep.co.uk/wp-content/uploads/2012/06/Sleaford-REP-Plant-image-10.png" TargetMode="External"/><Relationship Id="rId15" Type="http://schemas.openxmlformats.org/officeDocument/2006/relationships/hyperlink" Target="http://www.sleafordrep.co.uk/wp-content/uploads/2012/06/Sleaford-REP-Plant-image-7.png" TargetMode="External"/><Relationship Id="rId23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hyperlink" Target="http://www.sleafordrep.co.uk/wp-content/uploads/2012/06/Sleaford-REP-Plant-transport-1.png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sleafordrep.co.uk/wp-content/uploads/2012/06/Sleaford-REP-Plant-image-9.png" TargetMode="External"/><Relationship Id="rId14" Type="http://schemas.openxmlformats.org/officeDocument/2006/relationships/image" Target="../media/image12.jpeg"/><Relationship Id="rId2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a\Documents\GBN\Administration_general\Logotypes\GBN logo jp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60890"/>
            <a:ext cx="2592814" cy="15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-396552" y="19630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GREEN BUSINESS NORWAY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-258379" y="357301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400" b="1" dirty="0" err="1" smtClean="0"/>
              <a:t>Biomass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based</a:t>
            </a:r>
            <a:r>
              <a:rPr lang="sv-SE" sz="2400" b="1" dirty="0" smtClean="0"/>
              <a:t> </a:t>
            </a:r>
            <a:r>
              <a:rPr lang="sv-SE" sz="2400" b="1" dirty="0" err="1" smtClean="0"/>
              <a:t>energy</a:t>
            </a:r>
            <a:r>
              <a:rPr lang="sv-SE" sz="2400" b="1" dirty="0" smtClean="0"/>
              <a:t> plants</a:t>
            </a:r>
          </a:p>
          <a:p>
            <a:pPr algn="r"/>
            <a:r>
              <a:rPr lang="sv-SE" sz="2400" b="1" dirty="0" smtClean="0"/>
              <a:t>26.11.2015</a:t>
            </a:r>
          </a:p>
          <a:p>
            <a:pPr algn="r"/>
            <a:r>
              <a:rPr lang="sv-SE" sz="2400" b="1" dirty="0" smtClean="0"/>
              <a:t>International </a:t>
            </a:r>
            <a:r>
              <a:rPr lang="sv-SE" sz="2400" b="1" dirty="0" err="1" smtClean="0"/>
              <a:t>Training</a:t>
            </a:r>
            <a:r>
              <a:rPr lang="sv-SE" sz="2400" b="1" dirty="0" smtClean="0"/>
              <a:t> Conference</a:t>
            </a:r>
          </a:p>
          <a:p>
            <a:pPr algn="r"/>
            <a:r>
              <a:rPr lang="sv-SE" sz="2400" b="1" dirty="0" smtClean="0"/>
              <a:t>”</a:t>
            </a:r>
            <a:r>
              <a:rPr lang="sv-SE" sz="2400" b="1" i="1" dirty="0" smtClean="0"/>
              <a:t>Energy </a:t>
            </a:r>
            <a:r>
              <a:rPr lang="sv-SE" sz="2400" b="1" i="1" dirty="0" err="1"/>
              <a:t>S</a:t>
            </a:r>
            <a:r>
              <a:rPr lang="sv-SE" sz="2400" b="1" i="1" dirty="0" err="1" smtClean="0"/>
              <a:t>aving</a:t>
            </a:r>
            <a:r>
              <a:rPr lang="sv-SE" sz="2400" b="1" i="1" dirty="0" smtClean="0"/>
              <a:t> and Promotion of </a:t>
            </a:r>
            <a:r>
              <a:rPr lang="sv-SE" sz="2400" b="1" i="1" dirty="0" err="1" smtClean="0"/>
              <a:t>Renewable</a:t>
            </a:r>
            <a:r>
              <a:rPr lang="sv-SE" sz="2400" b="1" i="1" dirty="0" smtClean="0"/>
              <a:t> Energy </a:t>
            </a:r>
            <a:r>
              <a:rPr lang="sv-SE" sz="2400" b="1" i="1" dirty="0" err="1" smtClean="0"/>
              <a:t>Sources</a:t>
            </a:r>
            <a:r>
              <a:rPr lang="sv-SE" sz="2400" b="1" dirty="0" smtClean="0"/>
              <a:t>”</a:t>
            </a:r>
          </a:p>
          <a:p>
            <a:pPr algn="r"/>
            <a:endParaRPr lang="sv-SE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22813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" y="0"/>
            <a:ext cx="9158703" cy="686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146106" y="188640"/>
            <a:ext cx="327376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BIŁGORAJ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2537520" y="1139679"/>
            <a:ext cx="6606480" cy="532453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8BB62E"/>
              </a:buClr>
              <a:buSzPct val="150000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MWe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25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MWth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Biłgoraj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plant aim to enter commercial operation in 2018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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Shall replace an existing coal-fired power plant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(All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employees will be offered work at the new plant)</a:t>
            </a:r>
          </a:p>
          <a:p>
            <a:pPr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Will generate enough electricity to power more than 57,000 homes using sustainable fuel sources</a:t>
            </a:r>
          </a:p>
          <a:p>
            <a:pPr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Saving 100,000 tons of CO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per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annum</a:t>
            </a:r>
          </a:p>
          <a:p>
            <a:pPr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plant is highly beneficial for the local economy; increases farmers’ profit, creates up to 250 jobs during construction and will support more than 100 local jobs including 30 on-site operatives and 70 in the fuel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Clean and efficient combustion of straw secured from farms within the Lubelskie region. Ash produced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the plant will be recycled as crop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fertilizer</a:t>
            </a: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7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user\Documents\PE\pipeline\TergoPower\pictures\woze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3" y="-61624"/>
            <a:ext cx="4320364" cy="343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sleafordrep.co.uk/wp-content/uploads/2012/06/Sleaford-REP-Plant-image-6.pn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0" y="3380125"/>
            <a:ext cx="4302821" cy="34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4283968" y="0"/>
            <a:ext cx="4896544" cy="69557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the key elements in the development of 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straw-fired biomass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 plant is the stability and predictability of fuel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supplies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 the entire operation period</a:t>
            </a:r>
          </a:p>
          <a:p>
            <a:pPr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ton of straw is sufficient to generate ~ 1.4-1.5 MWh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8BB62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Lublin plant requires ~ 35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tons/h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280,000 tons per year</a:t>
            </a:r>
          </a:p>
          <a:p>
            <a:pPr marL="742950" lvl="1" indent="-285750">
              <a:buClr>
                <a:srgbClr val="8BB62E"/>
              </a:buClr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rgbClr val="8BB62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Biłgoraj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plant requires ~ 17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tons/h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140,000 tons per year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Long-term biomass supply contracts with Lubelskie farmers secured by strong aggregators</a:t>
            </a:r>
          </a:p>
          <a:p>
            <a:pPr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Transport via rail and road. Truck transport to the plant will not delay traffic significantly due to the new Lublin road ring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198216" y="2918460"/>
            <a:ext cx="384983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FUEL SUPPLY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Bild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79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3"/>
            <a:ext cx="9201977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5796137" y="1703393"/>
            <a:ext cx="3347864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1. Aux. cooler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2. Air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cooled condenser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3. Boiler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turbine and offices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4. Woodchip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5. Straw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barn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07504" y="620688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DESIGN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Bild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85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odu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/>
          <a:stretch/>
        </p:blipFill>
        <p:spPr bwMode="auto">
          <a:xfrm>
            <a:off x="107503" y="3068960"/>
            <a:ext cx="10015697" cy="358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611560" y="188640"/>
            <a:ext cx="3816424" cy="32932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modules are assembled and tailored according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fuel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mix: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1. Fuel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reception and storage barn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2. Fuel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transport and feed system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3. Steam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boiler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4. Flue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gas filter and stack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5. Turbine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6. Generator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7. Condensate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8. Feed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water system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9. Electrical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supply and export system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10. Optional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wood chip fuel system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07504" y="620688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PROCESS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Bild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600619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59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564904"/>
            <a:ext cx="5724128" cy="429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0" y="6163"/>
            <a:ext cx="3851920" cy="703269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Lubelskie will become</a:t>
            </a: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LEADING RENEWABLE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REGION IN POLAND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Many NEW JOBS</a:t>
            </a:r>
          </a:p>
          <a:p>
            <a:pPr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LONG-TERM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biomass supply</a:t>
            </a:r>
          </a:p>
          <a:p>
            <a:pPr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CONTRACTS </a:t>
            </a:r>
          </a:p>
          <a:p>
            <a:pPr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with LUBELSKIE FARMERS</a:t>
            </a:r>
          </a:p>
          <a:p>
            <a:pPr>
              <a:buClr>
                <a:srgbClr val="8BB62E"/>
              </a:buClr>
              <a:buSzPct val="150000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two power plants combined save 300,000 TONS OF CO</a:t>
            </a:r>
            <a:r>
              <a:rPr lang="en-US" sz="16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/a</a:t>
            </a:r>
          </a:p>
          <a:p>
            <a:pPr>
              <a:buClr>
                <a:srgbClr val="8BB62E"/>
              </a:buClr>
              <a:buSzPct val="150000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DISTURBING SMELL … </a:t>
            </a:r>
          </a:p>
          <a:p>
            <a:pPr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 DISTURBING SOUND </a:t>
            </a:r>
          </a:p>
          <a:p>
            <a:pPr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TergoPower’s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investment result with</a:t>
            </a:r>
          </a:p>
          <a:p>
            <a:pPr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GREENER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CLEANER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  <a:p>
            <a:pPr>
              <a:buClr>
                <a:srgbClr val="8BB62E"/>
              </a:buClr>
              <a:buSzPct val="150000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8BB62E"/>
              </a:buClr>
              <a:buSzPct val="150000"/>
            </a:pP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900" b="1" dirty="0" smtClean="0">
              <a:latin typeface="Garamond" panose="02020404030301010803" pitchFamily="18" charset="0"/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107504" y="620688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BENEFITS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Bild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116108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6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na\Documents\GBN\Administration_general\Logotypes\GBN logo jp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60890"/>
            <a:ext cx="2592814" cy="15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-396552" y="196308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GREEN BUSINESS NORWAY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-258379" y="37170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2400" b="1" dirty="0" smtClean="0"/>
              <a:t>Anna Larsson</a:t>
            </a:r>
            <a:endParaRPr lang="sv-SE" sz="2400" b="1" dirty="0"/>
          </a:p>
          <a:p>
            <a:pPr algn="r"/>
            <a:r>
              <a:rPr lang="sv-SE" sz="2400" b="1" dirty="0" smtClean="0">
                <a:solidFill>
                  <a:schemeClr val="accent3">
                    <a:lumMod val="50000"/>
                  </a:schemeClr>
                </a:solidFill>
              </a:rPr>
              <a:t>anna@greenbusiness.no</a:t>
            </a:r>
          </a:p>
        </p:txBody>
      </p:sp>
    </p:spTree>
    <p:extLst>
      <p:ext uri="{BB962C8B-B14F-4D97-AF65-F5344CB8AC3E}">
        <p14:creationId xmlns:p14="http://schemas.microsoft.com/office/powerpoint/2010/main" val="228599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107504" y="620688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SLEAFORD 38,5 </a:t>
            </a:r>
            <a:r>
              <a:rPr lang="sv-SE" sz="5400" b="1" dirty="0" err="1" smtClean="0">
                <a:solidFill>
                  <a:schemeClr val="accent3">
                    <a:lumMod val="75000"/>
                  </a:schemeClr>
                </a:solidFill>
              </a:rPr>
              <a:t>MW</a:t>
            </a:r>
            <a:r>
              <a:rPr lang="sv-SE" sz="5400" b="1" baseline="-25000" dirty="0" err="1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2" descr="C:\Users\majo\Desktop\2971-D82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6841341" cy="547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6923057" y="2679875"/>
            <a:ext cx="1656184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1 </a:t>
            </a:r>
            <a:r>
              <a:rPr lang="sv-SE" sz="1600" dirty="0" err="1" smtClean="0"/>
              <a:t>Straw</a:t>
            </a:r>
            <a:r>
              <a:rPr lang="sv-SE" sz="1600" dirty="0" smtClean="0"/>
              <a:t> </a:t>
            </a:r>
            <a:r>
              <a:rPr lang="sv-SE" sz="1600" dirty="0" err="1" smtClean="0"/>
              <a:t>storage</a:t>
            </a:r>
            <a:endParaRPr lang="sv-SE" sz="1600" dirty="0"/>
          </a:p>
        </p:txBody>
      </p:sp>
      <p:sp>
        <p:nvSpPr>
          <p:cNvPr id="7" name="textruta 6"/>
          <p:cNvSpPr txBox="1"/>
          <p:nvPr/>
        </p:nvSpPr>
        <p:spPr>
          <a:xfrm>
            <a:off x="6932761" y="3067224"/>
            <a:ext cx="1656184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2 </a:t>
            </a:r>
            <a:r>
              <a:rPr lang="sv-SE" sz="1600" dirty="0" err="1" smtClean="0"/>
              <a:t>Fuel</a:t>
            </a:r>
            <a:r>
              <a:rPr lang="sv-SE" sz="1600" dirty="0" smtClean="0"/>
              <a:t> </a:t>
            </a:r>
            <a:r>
              <a:rPr lang="sv-SE" sz="1600" dirty="0" err="1" smtClean="0"/>
              <a:t>conveyor</a:t>
            </a:r>
            <a:endParaRPr lang="sv-SE" sz="1600" dirty="0"/>
          </a:p>
        </p:txBody>
      </p:sp>
      <p:sp>
        <p:nvSpPr>
          <p:cNvPr id="8" name="textruta 7"/>
          <p:cNvSpPr txBox="1"/>
          <p:nvPr/>
        </p:nvSpPr>
        <p:spPr>
          <a:xfrm>
            <a:off x="6932761" y="3466474"/>
            <a:ext cx="2182340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3 Woodchips </a:t>
            </a:r>
            <a:r>
              <a:rPr lang="sv-SE" sz="1600" dirty="0" err="1" smtClean="0"/>
              <a:t>storage</a:t>
            </a:r>
            <a:endParaRPr lang="sv-SE" sz="1600" dirty="0"/>
          </a:p>
        </p:txBody>
      </p:sp>
      <p:sp>
        <p:nvSpPr>
          <p:cNvPr id="9" name="textruta 8"/>
          <p:cNvSpPr txBox="1"/>
          <p:nvPr/>
        </p:nvSpPr>
        <p:spPr>
          <a:xfrm>
            <a:off x="6932761" y="3853422"/>
            <a:ext cx="2182341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4 132 </a:t>
            </a:r>
            <a:r>
              <a:rPr lang="sv-SE" sz="1600" dirty="0" err="1" smtClean="0"/>
              <a:t>Kv</a:t>
            </a:r>
            <a:r>
              <a:rPr lang="sv-SE" sz="1600" dirty="0" smtClean="0"/>
              <a:t> switch</a:t>
            </a:r>
            <a:endParaRPr lang="sv-SE" sz="1600" dirty="0"/>
          </a:p>
        </p:txBody>
      </p:sp>
      <p:sp>
        <p:nvSpPr>
          <p:cNvPr id="10" name="textruta 9"/>
          <p:cNvSpPr txBox="1"/>
          <p:nvPr/>
        </p:nvSpPr>
        <p:spPr>
          <a:xfrm>
            <a:off x="6923056" y="4293096"/>
            <a:ext cx="2182341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5 Air </a:t>
            </a:r>
            <a:r>
              <a:rPr lang="sv-SE" sz="1600" dirty="0" err="1" smtClean="0"/>
              <a:t>cooled</a:t>
            </a:r>
            <a:r>
              <a:rPr lang="sv-SE" sz="1600" dirty="0"/>
              <a:t> </a:t>
            </a:r>
            <a:r>
              <a:rPr lang="sv-SE" sz="1600" dirty="0" err="1" smtClean="0"/>
              <a:t>condenser</a:t>
            </a:r>
            <a:endParaRPr lang="sv-SE" sz="1600" dirty="0"/>
          </a:p>
        </p:txBody>
      </p:sp>
      <p:sp>
        <p:nvSpPr>
          <p:cNvPr id="11" name="textruta 10"/>
          <p:cNvSpPr txBox="1"/>
          <p:nvPr/>
        </p:nvSpPr>
        <p:spPr>
          <a:xfrm>
            <a:off x="6915562" y="4715934"/>
            <a:ext cx="1656184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6 </a:t>
            </a:r>
            <a:r>
              <a:rPr lang="sv-SE" sz="1600" dirty="0" err="1" smtClean="0"/>
              <a:t>Steam</a:t>
            </a:r>
            <a:r>
              <a:rPr lang="sv-SE" sz="1600" dirty="0" smtClean="0"/>
              <a:t> </a:t>
            </a:r>
            <a:r>
              <a:rPr lang="sv-SE" sz="1600" dirty="0" err="1" smtClean="0"/>
              <a:t>turbine</a:t>
            </a:r>
            <a:endParaRPr lang="sv-SE" sz="1600" dirty="0"/>
          </a:p>
        </p:txBody>
      </p:sp>
      <p:sp>
        <p:nvSpPr>
          <p:cNvPr id="12" name="textruta 11"/>
          <p:cNvSpPr txBox="1"/>
          <p:nvPr/>
        </p:nvSpPr>
        <p:spPr>
          <a:xfrm>
            <a:off x="6915562" y="5121236"/>
            <a:ext cx="1656184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7 Control </a:t>
            </a:r>
            <a:r>
              <a:rPr lang="sv-SE" sz="1600" dirty="0" err="1" smtClean="0"/>
              <a:t>room</a:t>
            </a:r>
            <a:endParaRPr lang="sv-SE" sz="1600" dirty="0"/>
          </a:p>
        </p:txBody>
      </p:sp>
      <p:sp>
        <p:nvSpPr>
          <p:cNvPr id="13" name="textruta 12"/>
          <p:cNvSpPr txBox="1"/>
          <p:nvPr/>
        </p:nvSpPr>
        <p:spPr>
          <a:xfrm>
            <a:off x="6923056" y="5517232"/>
            <a:ext cx="2182341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8 11-132 </a:t>
            </a:r>
            <a:r>
              <a:rPr lang="sv-SE" sz="1600" dirty="0" err="1" smtClean="0"/>
              <a:t>Kv</a:t>
            </a:r>
            <a:r>
              <a:rPr lang="sv-SE" sz="1600" dirty="0" smtClean="0"/>
              <a:t> transform. </a:t>
            </a:r>
            <a:endParaRPr lang="sv-SE" sz="1600" dirty="0"/>
          </a:p>
        </p:txBody>
      </p:sp>
      <p:sp>
        <p:nvSpPr>
          <p:cNvPr id="14" name="textruta 13"/>
          <p:cNvSpPr txBox="1"/>
          <p:nvPr/>
        </p:nvSpPr>
        <p:spPr>
          <a:xfrm>
            <a:off x="6932761" y="5949280"/>
            <a:ext cx="1656184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9 Boiler house</a:t>
            </a:r>
            <a:endParaRPr lang="sv-SE" sz="1600" dirty="0"/>
          </a:p>
        </p:txBody>
      </p:sp>
      <p:sp>
        <p:nvSpPr>
          <p:cNvPr id="15" name="textruta 14"/>
          <p:cNvSpPr txBox="1"/>
          <p:nvPr/>
        </p:nvSpPr>
        <p:spPr>
          <a:xfrm>
            <a:off x="6923057" y="6381328"/>
            <a:ext cx="2182340" cy="3385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sz="1600" dirty="0" smtClean="0"/>
              <a:t>10 </a:t>
            </a:r>
            <a:r>
              <a:rPr lang="sv-SE" sz="1600" dirty="0" err="1" smtClean="0"/>
              <a:t>Flue</a:t>
            </a:r>
            <a:r>
              <a:rPr lang="sv-SE" sz="1600" dirty="0" smtClean="0"/>
              <a:t> gas </a:t>
            </a:r>
            <a:r>
              <a:rPr lang="sv-SE" sz="1600" dirty="0" err="1" smtClean="0"/>
              <a:t>treatment</a:t>
            </a:r>
            <a:endParaRPr lang="sv-SE" sz="1600" dirty="0"/>
          </a:p>
        </p:txBody>
      </p:sp>
      <p:sp>
        <p:nvSpPr>
          <p:cNvPr id="4" name="textruta 3"/>
          <p:cNvSpPr txBox="1"/>
          <p:nvPr/>
        </p:nvSpPr>
        <p:spPr>
          <a:xfrm>
            <a:off x="4786471" y="2567082"/>
            <a:ext cx="5040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 smtClean="0"/>
              <a:t>10</a:t>
            </a:r>
            <a:endParaRPr lang="sv-SE" dirty="0"/>
          </a:p>
        </p:txBody>
      </p:sp>
      <p:sp>
        <p:nvSpPr>
          <p:cNvPr id="17" name="textruta 16"/>
          <p:cNvSpPr txBox="1"/>
          <p:nvPr/>
        </p:nvSpPr>
        <p:spPr>
          <a:xfrm>
            <a:off x="2195736" y="3635751"/>
            <a:ext cx="3600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3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2991539" y="3121080"/>
            <a:ext cx="3600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2</a:t>
            </a:r>
          </a:p>
        </p:txBody>
      </p:sp>
      <p:sp>
        <p:nvSpPr>
          <p:cNvPr id="19" name="textruta 18"/>
          <p:cNvSpPr txBox="1"/>
          <p:nvPr/>
        </p:nvSpPr>
        <p:spPr>
          <a:xfrm>
            <a:off x="3240650" y="2382416"/>
            <a:ext cx="3600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 smtClean="0"/>
              <a:t>1</a:t>
            </a:r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1835696" y="2751748"/>
            <a:ext cx="3600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 smtClean="0"/>
              <a:t>1</a:t>
            </a:r>
            <a:endParaRPr lang="sv-SE" dirty="0"/>
          </a:p>
        </p:txBody>
      </p:sp>
      <p:sp>
        <p:nvSpPr>
          <p:cNvPr id="21" name="textruta 20"/>
          <p:cNvSpPr txBox="1"/>
          <p:nvPr/>
        </p:nvSpPr>
        <p:spPr>
          <a:xfrm>
            <a:off x="4426431" y="3321118"/>
            <a:ext cx="3600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7</a:t>
            </a:r>
          </a:p>
        </p:txBody>
      </p:sp>
      <p:sp>
        <p:nvSpPr>
          <p:cNvPr id="22" name="textruta 21"/>
          <p:cNvSpPr txBox="1"/>
          <p:nvPr/>
        </p:nvSpPr>
        <p:spPr>
          <a:xfrm>
            <a:off x="3171559" y="4356393"/>
            <a:ext cx="3600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5</a:t>
            </a:r>
          </a:p>
        </p:txBody>
      </p:sp>
      <p:sp>
        <p:nvSpPr>
          <p:cNvPr id="23" name="textruta 22"/>
          <p:cNvSpPr txBox="1"/>
          <p:nvPr/>
        </p:nvSpPr>
        <p:spPr>
          <a:xfrm>
            <a:off x="1835696" y="4910085"/>
            <a:ext cx="3600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4</a:t>
            </a:r>
          </a:p>
        </p:txBody>
      </p:sp>
      <p:sp>
        <p:nvSpPr>
          <p:cNvPr id="24" name="textruta 23"/>
          <p:cNvSpPr txBox="1"/>
          <p:nvPr/>
        </p:nvSpPr>
        <p:spPr>
          <a:xfrm>
            <a:off x="5292080" y="3121962"/>
            <a:ext cx="3600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/>
              <a:t>8</a:t>
            </a:r>
          </a:p>
        </p:txBody>
      </p:sp>
      <p:sp>
        <p:nvSpPr>
          <p:cNvPr id="25" name="textruta 24"/>
          <p:cNvSpPr txBox="1"/>
          <p:nvPr/>
        </p:nvSpPr>
        <p:spPr>
          <a:xfrm>
            <a:off x="3983210" y="2697892"/>
            <a:ext cx="36004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v-SE" dirty="0" smtClean="0"/>
              <a:t>9</a:t>
            </a:r>
            <a:endParaRPr lang="sv-SE" dirty="0"/>
          </a:p>
        </p:txBody>
      </p:sp>
      <p:pic>
        <p:nvPicPr>
          <p:cNvPr id="27" name="Bild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2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29" y="0"/>
            <a:ext cx="651490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07504" y="1268760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SLEAFORD 38,5 </a:t>
            </a:r>
            <a:r>
              <a:rPr lang="sv-SE" sz="5400" b="1" dirty="0" err="1" smtClean="0">
                <a:solidFill>
                  <a:schemeClr val="accent3">
                    <a:lumMod val="75000"/>
                  </a:schemeClr>
                </a:solidFill>
              </a:rPr>
              <a:t>MW</a:t>
            </a:r>
            <a:r>
              <a:rPr lang="sv-SE" sz="5400" b="1" baseline="-25000" dirty="0" err="1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7" name="Picture 7" descr="C:\Users\majo\Desktop\Working Folder\Sleaford logo_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57" y="6283643"/>
            <a:ext cx="2088232" cy="55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4" y="1090133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www.sleafordrep.co.uk/wp-content/uploads/2012/06/Sleaford-REP-Plant-image-6-150x150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40" y="320977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http://www.sleafordrep.co.uk/wp-content/uploads/2012/06/Sleaford-REP-Plant-image-10-150x150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40" y="47971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http://www.sleafordrep.co.uk/wp-content/uploads/2012/06/Sleaford-REP-Plant-image-12-150x15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47" y="47971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://www.sleafordrep.co.uk/wp-content/uploads/2012/06/Sleaford-REP-Plant-image-9-150x150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1" y="4797152"/>
            <a:ext cx="1428750" cy="142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ttp://www.sleafordrep.co.uk/wp-content/uploads/2012/06/Sleaford-REP-Plant-transport-2-150x150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60" y="320977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10202"/>
          <a:stretch/>
        </p:blipFill>
        <p:spPr bwMode="auto">
          <a:xfrm>
            <a:off x="7090863" y="4797601"/>
            <a:ext cx="1467343" cy="142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:\Users\Kenneth Fredriksen\Desktop\Tergo Power Sync\Photos\Web\BWSC591.jpg"/>
          <p:cNvPicPr preferRelativeResize="0"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134" y="4797152"/>
            <a:ext cx="1429200" cy="1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http://www.sleafordrep.co.uk/wp-content/uploads/2012/06/Sleaford-REP-Plant-image-7-150x150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775" y="3209774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www.sleafordrep.co.uk/wp-content/uploads/2012/06/Sleaford-REP-Plant-image-8-150x150.png">
            <a:hlinkClick r:id="rId17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38" y="320977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 descr="http://www.sleafordrep.co.uk/wp-content/uploads/2012/06/Sleaford-REP-Plant-transport-1-150x150.png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51" y="16288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 preferRelativeResize="0">
            <a:picLocks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6" r="914" b="4374"/>
          <a:stretch/>
        </p:blipFill>
        <p:spPr bwMode="auto">
          <a:xfrm>
            <a:off x="626622" y="3209774"/>
            <a:ext cx="1429200" cy="142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47"/>
          <a:stretch/>
        </p:blipFill>
        <p:spPr bwMode="auto">
          <a:xfrm>
            <a:off x="626622" y="1628800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" t="7723" r="8193"/>
          <a:stretch/>
        </p:blipFill>
        <p:spPr bwMode="auto">
          <a:xfrm>
            <a:off x="2246338" y="1628801"/>
            <a:ext cx="1428749" cy="142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 preferRelativeResize="0">
            <a:picLocks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854" r="16450" b="-1"/>
          <a:stretch/>
        </p:blipFill>
        <p:spPr bwMode="auto">
          <a:xfrm>
            <a:off x="3874775" y="1628800"/>
            <a:ext cx="1429200" cy="14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 descr="C:\Users\Kenneth Fredriksen\Desktop\Tergo Power Sync\Photos\Web\BWSC389.jpg"/>
          <p:cNvPicPr preferRelativeResize="0">
            <a:picLocks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31" y="1628350"/>
            <a:ext cx="1429200" cy="14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ruta 23"/>
          <p:cNvSpPr txBox="1"/>
          <p:nvPr/>
        </p:nvSpPr>
        <p:spPr>
          <a:xfrm>
            <a:off x="107504" y="620688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SLEAFORD 38,5 </a:t>
            </a:r>
            <a:r>
              <a:rPr lang="sv-SE" sz="5400" b="1" dirty="0" err="1" smtClean="0">
                <a:solidFill>
                  <a:schemeClr val="accent3">
                    <a:lumMod val="75000"/>
                  </a:schemeClr>
                </a:solidFill>
              </a:rPr>
              <a:t>MW</a:t>
            </a:r>
            <a:r>
              <a:rPr lang="sv-SE" sz="5400" b="1" baseline="-25000" dirty="0" err="1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5" name="Bilde 5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66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Kenneth Fredriksen\AppData\Local\Microsoft\Windows\Temporary Internet Files\Content.Outlook\53YHJ4B8\Sleaford_Finished Plant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6" y="-13648"/>
            <a:ext cx="9163736" cy="689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860032" y="3239110"/>
            <a:ext cx="4283968" cy="361889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46106" y="4797152"/>
            <a:ext cx="2985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err="1" smtClean="0">
                <a:solidFill>
                  <a:schemeClr val="bg1"/>
                </a:solidFill>
              </a:rPr>
              <a:t>Alalyse</a:t>
            </a:r>
            <a:endParaRPr lang="sv-SE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 smtClean="0">
                <a:solidFill>
                  <a:schemeClr val="bg1"/>
                </a:solidFill>
              </a:rPr>
              <a:t>Job </a:t>
            </a:r>
            <a:r>
              <a:rPr lang="sv-SE" sz="2000" b="1" dirty="0" err="1" smtClean="0">
                <a:solidFill>
                  <a:schemeClr val="bg1"/>
                </a:solidFill>
              </a:rPr>
              <a:t>hazards</a:t>
            </a:r>
            <a:endParaRPr lang="sv-SE" sz="2000" b="1" dirty="0" smtClean="0">
              <a:solidFill>
                <a:schemeClr val="bg1"/>
              </a:solidFill>
            </a:endParaRPr>
          </a:p>
          <a:p>
            <a:endParaRPr lang="sv-SE" sz="2000" b="1" dirty="0">
              <a:solidFill>
                <a:schemeClr val="bg1"/>
              </a:solidFill>
            </a:endParaRPr>
          </a:p>
          <a:p>
            <a:r>
              <a:rPr lang="sv-SE" sz="2000" b="1" u="sng" dirty="0" smtClean="0">
                <a:solidFill>
                  <a:schemeClr val="bg1"/>
                </a:solidFill>
              </a:rPr>
              <a:t>Best </a:t>
            </a:r>
            <a:r>
              <a:rPr lang="sv-SE" sz="2000" b="1" u="sng" dirty="0" err="1" smtClean="0">
                <a:solidFill>
                  <a:schemeClr val="bg1"/>
                </a:solidFill>
              </a:rPr>
              <a:t>effeciency</a:t>
            </a:r>
            <a:r>
              <a:rPr lang="sv-SE" sz="2000" b="1" u="sng" dirty="0" smtClean="0">
                <a:solidFill>
                  <a:schemeClr val="bg1"/>
                </a:solidFill>
              </a:rPr>
              <a:t> of </a:t>
            </a:r>
            <a:r>
              <a:rPr lang="sv-SE" sz="2000" b="1" u="sng" dirty="0" err="1" smtClean="0">
                <a:solidFill>
                  <a:schemeClr val="bg1"/>
                </a:solidFill>
              </a:rPr>
              <a:t>delivery</a:t>
            </a:r>
            <a:endParaRPr lang="sv-SE" sz="2000" b="1" u="sng" dirty="0">
              <a:solidFill>
                <a:schemeClr val="bg1"/>
              </a:solidFill>
            </a:endParaRPr>
          </a:p>
        </p:txBody>
      </p:sp>
      <p:pic>
        <p:nvPicPr>
          <p:cNvPr id="6" name="Picture 7" descr="C:\Users\majo\Desktop\Working Folder\Sleaford logo_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6390225"/>
            <a:ext cx="1065805" cy="2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/>
          <p:cNvSpPr txBox="1"/>
          <p:nvPr/>
        </p:nvSpPr>
        <p:spPr>
          <a:xfrm>
            <a:off x="107504" y="620688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bg1"/>
                </a:solidFill>
              </a:rPr>
              <a:t>SLEAFORD 38,5 </a:t>
            </a:r>
            <a:r>
              <a:rPr lang="sv-SE" sz="5400" b="1" dirty="0" err="1" smtClean="0">
                <a:solidFill>
                  <a:schemeClr val="bg1"/>
                </a:solidFill>
              </a:rPr>
              <a:t>MW</a:t>
            </a:r>
            <a:r>
              <a:rPr lang="sv-SE" sz="5400" b="1" baseline="-25000" dirty="0" err="1" smtClean="0">
                <a:solidFill>
                  <a:schemeClr val="bg1"/>
                </a:solidFill>
              </a:rPr>
              <a:t>e</a:t>
            </a:r>
            <a:endParaRPr lang="sv-SE" sz="5400" b="1" baseline="-25000" dirty="0" smtClean="0">
              <a:solidFill>
                <a:schemeClr val="bg1"/>
              </a:solidFill>
            </a:endParaRPr>
          </a:p>
        </p:txBody>
      </p:sp>
      <p:pic>
        <p:nvPicPr>
          <p:cNvPr id="8" name="Bilde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88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Aerial 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28801"/>
            <a:ext cx="9165068" cy="5229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128056" y="1844824"/>
            <a:ext cx="7756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38,5 </a:t>
            </a:r>
            <a:r>
              <a:rPr lang="en-GB" b="1" dirty="0" err="1" smtClean="0">
                <a:solidFill>
                  <a:schemeClr val="bg1"/>
                </a:solidFill>
              </a:rPr>
              <a:t>MW</a:t>
            </a:r>
            <a:r>
              <a:rPr lang="en-GB" b="1" baseline="-25000" dirty="0" err="1" smtClean="0">
                <a:solidFill>
                  <a:schemeClr val="bg1"/>
                </a:solidFill>
              </a:rPr>
              <a:t>e</a:t>
            </a:r>
            <a:r>
              <a:rPr lang="en-GB" b="1" dirty="0" smtClean="0">
                <a:solidFill>
                  <a:schemeClr val="bg1"/>
                </a:solidFill>
              </a:rPr>
              <a:t> </a:t>
            </a:r>
            <a:r>
              <a:rPr lang="en-GB" b="1" dirty="0">
                <a:solidFill>
                  <a:schemeClr val="bg1"/>
                </a:solidFill>
              </a:rPr>
              <a:t>renewable energy in base load </a:t>
            </a:r>
            <a:r>
              <a:rPr lang="en-GB" b="1" dirty="0" smtClean="0">
                <a:solidFill>
                  <a:schemeClr val="bg1"/>
                </a:solidFill>
              </a:rPr>
              <a:t>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Output equivalent to Electrical consumption in 65,000 </a:t>
            </a:r>
            <a:r>
              <a:rPr lang="en-GB" b="1" dirty="0" smtClean="0">
                <a:solidFill>
                  <a:schemeClr val="bg1"/>
                </a:solidFill>
              </a:rPr>
              <a:t>homes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2 MW Thermal Sustainable Heat </a:t>
            </a:r>
            <a:r>
              <a:rPr lang="en-GB" b="1" dirty="0" smtClean="0">
                <a:solidFill>
                  <a:schemeClr val="bg1"/>
                </a:solidFill>
              </a:rPr>
              <a:t>for local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chemeClr val="bg1"/>
                </a:solidFill>
              </a:rPr>
              <a:t>230,000 </a:t>
            </a:r>
            <a:r>
              <a:rPr lang="en-GB" b="1" dirty="0">
                <a:solidFill>
                  <a:schemeClr val="bg1"/>
                </a:solidFill>
              </a:rPr>
              <a:t>tonnes CO</a:t>
            </a:r>
            <a:r>
              <a:rPr lang="en-GB" b="1" baseline="-25000" dirty="0">
                <a:solidFill>
                  <a:schemeClr val="bg1"/>
                </a:solidFill>
              </a:rPr>
              <a:t>2</a:t>
            </a:r>
            <a:r>
              <a:rPr lang="en-GB" b="1" dirty="0">
                <a:solidFill>
                  <a:schemeClr val="bg1"/>
                </a:solidFill>
              </a:rPr>
              <a:t> saved per </a:t>
            </a:r>
            <a:r>
              <a:rPr lang="en-GB" b="1" dirty="0" smtClean="0">
                <a:solidFill>
                  <a:schemeClr val="bg1"/>
                </a:solidFill>
              </a:rPr>
              <a:t>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Local straw contracts equating to ~ 1000 Heston bales processed per day ~ 500 Tonnes in </a:t>
            </a:r>
            <a:r>
              <a:rPr lang="en-GB" b="1" dirty="0" smtClean="0">
                <a:solidFill>
                  <a:schemeClr val="bg1"/>
                </a:solidFill>
              </a:rPr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30 jobs in operation; 50 in fuel </a:t>
            </a:r>
            <a:r>
              <a:rPr lang="en-GB" b="1" dirty="0" smtClean="0">
                <a:solidFill>
                  <a:schemeClr val="bg1"/>
                </a:solidFill>
              </a:rPr>
              <a:t>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</a:rPr>
              <a:t>Ash is recycled for fertiliser</a:t>
            </a:r>
          </a:p>
          <a:p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107504" y="620688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SLEAFORD 38,5 </a:t>
            </a:r>
            <a:r>
              <a:rPr lang="sv-SE" sz="5400" b="1" dirty="0" err="1" smtClean="0">
                <a:solidFill>
                  <a:schemeClr val="accent3">
                    <a:lumMod val="75000"/>
                  </a:schemeClr>
                </a:solidFill>
              </a:rPr>
              <a:t>MW</a:t>
            </a:r>
            <a:r>
              <a:rPr lang="sv-SE" sz="5400" b="1" baseline="-25000" dirty="0" err="1" smtClean="0">
                <a:solidFill>
                  <a:schemeClr val="accent3">
                    <a:lumMod val="75000"/>
                  </a:schemeClr>
                </a:solidFill>
              </a:rPr>
              <a:t>e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Bild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13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711" y="0"/>
            <a:ext cx="10325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ruta 3"/>
          <p:cNvSpPr txBox="1"/>
          <p:nvPr/>
        </p:nvSpPr>
        <p:spPr>
          <a:xfrm>
            <a:off x="417279" y="5733256"/>
            <a:ext cx="6170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dirty="0" smtClean="0">
                <a:solidFill>
                  <a:schemeClr val="bg1"/>
                </a:solidFill>
              </a:rPr>
              <a:t>75 </a:t>
            </a:r>
            <a:r>
              <a:rPr lang="sv-SE" sz="5400" b="1" dirty="0" err="1" smtClean="0">
                <a:solidFill>
                  <a:schemeClr val="bg1"/>
                </a:solidFill>
              </a:rPr>
              <a:t>MW</a:t>
            </a:r>
            <a:r>
              <a:rPr lang="sv-SE" sz="5400" b="1" baseline="-25000" dirty="0" err="1" smtClean="0">
                <a:solidFill>
                  <a:schemeClr val="bg1"/>
                </a:solidFill>
              </a:rPr>
              <a:t>e</a:t>
            </a:r>
            <a:r>
              <a:rPr lang="sv-SE" sz="5400" b="1" dirty="0" smtClean="0">
                <a:solidFill>
                  <a:schemeClr val="bg1"/>
                </a:solidFill>
              </a:rPr>
              <a:t> from </a:t>
            </a:r>
            <a:r>
              <a:rPr lang="sv-SE" sz="5400" b="1" dirty="0" err="1" smtClean="0">
                <a:solidFill>
                  <a:schemeClr val="bg1"/>
                </a:solidFill>
              </a:rPr>
              <a:t>straw</a:t>
            </a:r>
            <a:endParaRPr lang="sv-SE" sz="5400" b="1" baseline="-25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C:\Users\Kenneth Fredriksen\AppData\Local\Microsoft\Windows\Temporary Internet Files\Content.Outlook\53YHJ4B8\Lublin Energy_workgreen_web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485220"/>
            <a:ext cx="1296936" cy="108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107504" y="620688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5400" b="1" dirty="0" smtClean="0">
                <a:solidFill>
                  <a:schemeClr val="bg1"/>
                </a:solidFill>
              </a:rPr>
              <a:t>LUBELSKIE</a:t>
            </a:r>
            <a:endParaRPr lang="sv-SE" sz="5400" b="1" baseline="-25000" dirty="0" smtClean="0">
              <a:solidFill>
                <a:schemeClr val="bg1"/>
              </a:solidFill>
            </a:endParaRPr>
          </a:p>
        </p:txBody>
      </p:sp>
      <p:pic>
        <p:nvPicPr>
          <p:cNvPr id="7" name="Bild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74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59475" cy="716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146106" y="345430"/>
            <a:ext cx="899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5400" b="1" dirty="0" smtClean="0">
                <a:solidFill>
                  <a:schemeClr val="bg1"/>
                </a:solidFill>
              </a:rPr>
              <a:t>LUBELSKIE</a:t>
            </a:r>
            <a:endParaRPr lang="sv-SE" sz="5400" b="1" baseline="-25000" dirty="0" smtClean="0">
              <a:solidFill>
                <a:schemeClr val="bg1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4305350" y="0"/>
            <a:ext cx="4860032" cy="704808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endParaRPr lang="en-GB" sz="1600" b="1" dirty="0">
              <a:solidFill>
                <a:srgbClr val="8BB62E"/>
              </a:solidFill>
            </a:endParaRPr>
          </a:p>
          <a:p>
            <a:pPr algn="r">
              <a:buClr>
                <a:srgbClr val="8BB62E"/>
              </a:buClr>
              <a:buSzPct val="150000"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TergoPower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develops one medium-sized biomass fueled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power plant in Lublin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one medium-sized biomass fueled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combined heat &amp; power plant </a:t>
            </a:r>
          </a:p>
          <a:p>
            <a:pPr algn="r">
              <a:buClr>
                <a:srgbClr val="8BB62E"/>
              </a:buClr>
              <a:buSzPct val="150000"/>
            </a:pP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(CHP) in Biłgoraj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rgbClr val="8BB62E"/>
              </a:buClr>
              <a:buSzPct val="150000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Biomass power plants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stabilize </a:t>
            </a:r>
          </a:p>
          <a:p>
            <a:pPr algn="r"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Polish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power grid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secures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steady flow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rgbClr val="8BB62E"/>
              </a:buClr>
              <a:buSzPct val="150000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Planned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electricity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sales: </a:t>
            </a:r>
          </a:p>
          <a:p>
            <a:pPr algn="r">
              <a:buClr>
                <a:srgbClr val="8BB62E"/>
              </a:buClr>
              <a:buSzPct val="150000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Lublin – 390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GWh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Biłgoraj – 190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GWh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rgbClr val="8BB62E"/>
              </a:buClr>
              <a:buSzPct val="150000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Main fuel planned: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traw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bale form</a:t>
            </a:r>
          </a:p>
          <a:p>
            <a:pPr algn="r">
              <a:buClr>
                <a:srgbClr val="8BB62E"/>
              </a:buClr>
              <a:buSzPct val="150000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Now at advanced development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lvl="1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start: 2016</a:t>
            </a:r>
          </a:p>
          <a:p>
            <a:pPr marL="742950" lvl="1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Commissioning: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  <a:p>
            <a:pPr marL="742950" lvl="1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r">
              <a:buClr>
                <a:srgbClr val="8BB62E"/>
              </a:buClr>
              <a:buSzPct val="150000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4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896"/>
            <a:ext cx="10552838" cy="700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/>
          <p:cNvSpPr/>
          <p:nvPr/>
        </p:nvSpPr>
        <p:spPr>
          <a:xfrm>
            <a:off x="2969568" y="-23648"/>
            <a:ext cx="6174432" cy="69865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49.9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MWe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power plant aim to enter commercial operation in 2018</a:t>
            </a:r>
          </a:p>
          <a:p>
            <a:pPr algn="r"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plant generates enough electricity to power more than 112,000 homes using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sustainable fuel sources</a:t>
            </a:r>
          </a:p>
          <a:p>
            <a:pPr algn="r"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plant saves 200,000 tons of CO2 per annum, helping Poland achieve the renewable energy target and strengthen the nations energy security</a:t>
            </a:r>
          </a:p>
          <a:p>
            <a:pPr algn="r"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plant is highly beneficial for the local economy; increases farmers’ profit, creates up to 300 jobs during construction and will support more than 130 local jobs including 30 on-site operatives and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in the fuel supply chain</a:t>
            </a:r>
          </a:p>
          <a:p>
            <a:pPr algn="r">
              <a:buClr>
                <a:srgbClr val="8BB62E"/>
              </a:buClr>
              <a:buSzPct val="1500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Clean and efficient combustion of straw secured from farms within the Lubelskie region. Ash produced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by the plant will be recycled as crop fertilizer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r">
              <a:buClr>
                <a:srgbClr val="8BB62E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Proven technology from a reputable turnkey supplier / High quality development (very experienced subcontractors) / strong performance guarantees for the plant’s operation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46106" y="5661248"/>
            <a:ext cx="233766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v-SE" sz="5400" b="1" dirty="0" smtClean="0">
                <a:solidFill>
                  <a:schemeClr val="accent3">
                    <a:lumMod val="75000"/>
                  </a:schemeClr>
                </a:solidFill>
              </a:rPr>
              <a:t>LUBLIN</a:t>
            </a:r>
            <a:endParaRPr lang="sv-SE" sz="5400" b="1" baseline="-25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Bild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69462"/>
            <a:ext cx="947420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51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376</Words>
  <Application>Microsoft Office PowerPoint</Application>
  <PresentationFormat>Bildspel på skärmen (4:3)</PresentationFormat>
  <Paragraphs>165</Paragraphs>
  <Slides>15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16" baseType="lpstr"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Anna Larsson</dc:creator>
  <cp:lastModifiedBy>Anna Larsson</cp:lastModifiedBy>
  <cp:revision>27</cp:revision>
  <dcterms:created xsi:type="dcterms:W3CDTF">2015-06-30T14:59:42Z</dcterms:created>
  <dcterms:modified xsi:type="dcterms:W3CDTF">2015-11-25T16:44:21Z</dcterms:modified>
</cp:coreProperties>
</file>