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99" r:id="rId2"/>
    <p:sldId id="300" r:id="rId3"/>
    <p:sldId id="301" r:id="rId4"/>
    <p:sldId id="267" r:id="rId5"/>
    <p:sldId id="266" r:id="rId6"/>
    <p:sldId id="271" r:id="rId7"/>
    <p:sldId id="268" r:id="rId8"/>
    <p:sldId id="272" r:id="rId9"/>
    <p:sldId id="273" r:id="rId10"/>
    <p:sldId id="270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02" r:id="rId30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AA4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204" y="10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C3EDC5A-C0EC-4150-B0DB-B6B3A2545558}" type="datetimeFigureOut">
              <a:rPr lang="pl-PL"/>
              <a:pPr>
                <a:defRPr/>
              </a:pPr>
              <a:t>2015-11-26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A6C60A3-8E23-48B6-952B-8BF8D03808A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9434864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noFill/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FEB26-8D39-444B-9FF7-F592A1697C92}" type="datetimeFigureOut">
              <a:rPr lang="pl-PL"/>
              <a:pPr>
                <a:defRPr/>
              </a:pPr>
              <a:t>2015-11-26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dirty="0" smtClean="0"/>
              <a:t>Gdańsk, 25 -26 .11.2015</a:t>
            </a: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5D371-13F3-4154-A938-A5D99908623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067284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0D243-9461-4144-9575-72A0A8D55481}" type="datetimeFigureOut">
              <a:rPr lang="pl-PL"/>
              <a:pPr>
                <a:defRPr/>
              </a:pPr>
              <a:t>2015-11-26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6DA5E-E9B5-49B2-A0C2-AE46630F478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138779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A87B9-43E8-40E8-98E7-A7B19476D2C3}" type="datetimeFigureOut">
              <a:rPr lang="pl-PL"/>
              <a:pPr>
                <a:defRPr/>
              </a:pPr>
              <a:t>2015-11-26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B3431-A52F-4D98-8199-97D0BB1C6CF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275574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7D159-F25F-4BD4-A094-9FFF13382823}" type="datetimeFigureOut">
              <a:rPr lang="pl-PL"/>
              <a:pPr>
                <a:defRPr/>
              </a:pPr>
              <a:t>2015-11-26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266F5-47E7-4A6B-A181-AAB6D293639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425040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2EAE9-99C1-45BC-8937-9FE3CA268E9A}" type="datetimeFigureOut">
              <a:rPr lang="pl-PL"/>
              <a:pPr>
                <a:defRPr/>
              </a:pPr>
              <a:t>2015-11-26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4D2EE-2578-4C83-B4AE-B1D0BA9957B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212635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7BD41-C44B-4570-AD20-F28F177503B2}" type="datetimeFigureOut">
              <a:rPr lang="pl-PL"/>
              <a:pPr>
                <a:defRPr/>
              </a:pPr>
              <a:t>2015-11-26</a:t>
            </a:fld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B5F5D-8E0D-4004-A5FA-159D55DF1EB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652208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FE6B5-6D12-4E96-A177-581558F7DD95}" type="datetimeFigureOut">
              <a:rPr lang="pl-PL"/>
              <a:pPr>
                <a:defRPr/>
              </a:pPr>
              <a:t>2015-11-26</a:t>
            </a:fld>
            <a:endParaRPr lang="pl-P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661B4-6797-45F6-8787-919FA439E38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811086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68E7A-8EA2-40C9-B693-EB51A8968B27}" type="datetimeFigureOut">
              <a:rPr lang="pl-PL"/>
              <a:pPr>
                <a:defRPr/>
              </a:pPr>
              <a:t>2015-11-26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C90A8-4AC5-4406-B540-FAE09D4CB83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05211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34858-BFB4-4221-A42F-D84698861734}" type="datetimeFigureOut">
              <a:rPr lang="pl-PL"/>
              <a:pPr>
                <a:defRPr/>
              </a:pPr>
              <a:t>2015-11-26</a:t>
            </a:fld>
            <a:endParaRPr lang="pl-P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B1B9B-5655-4A28-8F14-D897422435C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332660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DDA68-AEA5-4CF9-ABF8-3066B9AA6324}" type="datetimeFigureOut">
              <a:rPr lang="pl-PL"/>
              <a:pPr>
                <a:defRPr/>
              </a:pPr>
              <a:t>2015-11-26</a:t>
            </a:fld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18292-D28A-4A6A-A5DD-F1E9AFDD3F0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915809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95B4C-931C-415C-8E59-7803685418F0}" type="datetimeFigureOut">
              <a:rPr lang="pl-PL"/>
              <a:pPr>
                <a:defRPr/>
              </a:pPr>
              <a:t>2015-11-26</a:t>
            </a:fld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4FCDE-42F0-4D1F-9B97-13D7EDCBB10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673366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1050878"/>
            <a:ext cx="7886700" cy="63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dirty="0" smtClean="0"/>
              <a:t>Kliknij, aby edytować styl</a:t>
            </a:r>
            <a:endParaRPr lang="en-US" altLang="pl-PL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dirty="0" smtClean="0"/>
              <a:t>Kliknij, aby edytować style wzorca tekstu</a:t>
            </a:r>
          </a:p>
          <a:p>
            <a:pPr lvl="1"/>
            <a:r>
              <a:rPr lang="pl-PL" altLang="pl-PL" dirty="0" smtClean="0"/>
              <a:t>Drugi poziom</a:t>
            </a:r>
          </a:p>
          <a:p>
            <a:pPr lvl="2"/>
            <a:r>
              <a:rPr lang="pl-PL" altLang="pl-PL" dirty="0" smtClean="0"/>
              <a:t>Trzeci poziom</a:t>
            </a:r>
          </a:p>
          <a:p>
            <a:pPr lvl="3"/>
            <a:r>
              <a:rPr lang="pl-PL" altLang="pl-PL" dirty="0" smtClean="0"/>
              <a:t>Czwarty poziom</a:t>
            </a:r>
          </a:p>
          <a:p>
            <a:pPr lvl="4"/>
            <a:r>
              <a:rPr lang="pl-PL" altLang="pl-PL" dirty="0" smtClean="0"/>
              <a:t>Piąty poziom</a:t>
            </a:r>
            <a:endParaRPr lang="en-US" altLang="pl-P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D5E61B-C3B0-490C-8B71-10EA7EA0F17C}" type="datetimeFigureOut">
              <a:rPr lang="pl-PL"/>
              <a:pPr>
                <a:defRPr/>
              </a:pPr>
              <a:t>2015-11-26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l-PL" dirty="0" smtClean="0"/>
              <a:t>Gdańsk, 25 – 26.11.2015</a:t>
            </a: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F7354D8-70C6-4565-8126-86DB9DFA2B8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pic>
        <p:nvPicPr>
          <p:cNvPr id="1031" name="Obraz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83" r="5342" b="10345"/>
          <a:stretch>
            <a:fillRect/>
          </a:stretch>
        </p:blipFill>
        <p:spPr bwMode="auto">
          <a:xfrm>
            <a:off x="0" y="39688"/>
            <a:ext cx="2339975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pole tekstowe 11"/>
          <p:cNvSpPr txBox="1">
            <a:spLocks noChangeArrowheads="1"/>
          </p:cNvSpPr>
          <p:nvPr userDrawn="1"/>
        </p:nvSpPr>
        <p:spPr bwMode="auto">
          <a:xfrm>
            <a:off x="2295525" y="57150"/>
            <a:ext cx="5549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pl-PL" b="1" smtClean="0">
                <a:solidFill>
                  <a:srgbClr val="00AA4F"/>
                </a:solidFill>
                <a:latin typeface="Calibri" pitchFamily="34" charset="0"/>
              </a:rPr>
              <a:t>Thermo-modernization of two chosen Public Buildings</a:t>
            </a:r>
          </a:p>
          <a:p>
            <a:pPr algn="ctr" eaLnBrk="1" hangingPunct="1">
              <a:defRPr/>
            </a:pPr>
            <a:r>
              <a:rPr lang="en-US" altLang="pl-PL" b="1" smtClean="0">
                <a:solidFill>
                  <a:srgbClr val="00AA4F"/>
                </a:solidFill>
                <a:latin typeface="Calibri" pitchFamily="34" charset="0"/>
              </a:rPr>
              <a:t>according to nZEB Standards</a:t>
            </a:r>
            <a:endParaRPr lang="pl-PL" altLang="pl-PL" b="1" smtClean="0">
              <a:solidFill>
                <a:srgbClr val="00AA4F"/>
              </a:solidFill>
              <a:latin typeface="Calibri" pitchFamily="34" charset="0"/>
            </a:endParaRPr>
          </a:p>
        </p:txBody>
      </p:sp>
      <p:pic>
        <p:nvPicPr>
          <p:cNvPr id="1033" name="Obraz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18" y="0"/>
            <a:ext cx="126206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Łącznik prosty 10"/>
          <p:cNvCxnSpPr/>
          <p:nvPr userDrawn="1"/>
        </p:nvCxnSpPr>
        <p:spPr>
          <a:xfrm>
            <a:off x="0" y="823913"/>
            <a:ext cx="9144000" cy="1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accent6">
                    <a:lumMod val="50000"/>
                  </a:schemeClr>
                </a:solidFill>
              </a:rPr>
              <a:t>Rola OZE w wypełnieniu wymagań technicznych oraz osiągnięciu standardu </a:t>
            </a:r>
            <a:r>
              <a:rPr lang="pl-PL" sz="2800" b="1" dirty="0" err="1" smtClean="0">
                <a:solidFill>
                  <a:schemeClr val="accent6">
                    <a:lumMod val="50000"/>
                  </a:schemeClr>
                </a:solidFill>
              </a:rPr>
              <a:t>nZEB</a:t>
            </a:r>
            <a:r>
              <a:rPr lang="pl-PL" sz="2800" b="1" dirty="0" smtClean="0">
                <a:solidFill>
                  <a:schemeClr val="accent6">
                    <a:lumMod val="50000"/>
                  </a:schemeClr>
                </a:solidFill>
              </a:rPr>
              <a:t> przez budynki użyteczności publicznej</a:t>
            </a:r>
          </a:p>
        </p:txBody>
      </p:sp>
      <p:sp>
        <p:nvSpPr>
          <p:cNvPr id="14338" name="Podtytuł 2"/>
          <p:cNvSpPr>
            <a:spLocks noGrp="1"/>
          </p:cNvSpPr>
          <p:nvPr>
            <p:ph type="subTitle" idx="1"/>
          </p:nvPr>
        </p:nvSpPr>
        <p:spPr>
          <a:xfrm>
            <a:off x="1143000" y="3944938"/>
            <a:ext cx="6858000" cy="1655762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dr inż. Andrzej Wiszniewski</a:t>
            </a:r>
          </a:p>
          <a:p>
            <a:pPr eaLnBrk="1" hangingPunct="1">
              <a:defRPr/>
            </a:pP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dr inż. Adrian Trząski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0" y="6291618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„Oszczędzanie energii i promowanie odnawialnych źródeł energii”, Gdańsk, 25 – 26.11.2015 r.</a:t>
            </a:r>
            <a:endParaRPr lang="en-GB" sz="16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 smtClean="0"/>
              <a:t>Rozwiązania alternatywne</a:t>
            </a:r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75" y="1395413"/>
            <a:ext cx="8105776" cy="465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0" y="605525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pl-PL" altLang="pl-PL" dirty="0" smtClean="0">
                <a:solidFill>
                  <a:schemeClr val="accent6">
                    <a:lumMod val="50000"/>
                  </a:schemeClr>
                </a:solidFill>
              </a:rPr>
              <a:t>osiągnięcie wymaganego poziomu EP jest możliwe przy udziale energii odnawialnej lub zastosowaniu układów CHP oraz rozwiązań energooszczędnych</a:t>
            </a:r>
          </a:p>
        </p:txBody>
      </p:sp>
      <p:sp>
        <p:nvSpPr>
          <p:cNvPr id="6" name="Rectangle 4"/>
          <p:cNvSpPr txBox="1">
            <a:spLocks/>
          </p:cNvSpPr>
          <p:nvPr/>
        </p:nvSpPr>
        <p:spPr bwMode="auto">
          <a:xfrm>
            <a:off x="628650" y="923925"/>
            <a:ext cx="7886700" cy="454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800" b="1" i="0" u="none" strike="noStrike" kern="1200" cap="none" spc="0" normalizeH="0" baseline="0" noProof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Spełnienie wymogu EP</a:t>
            </a:r>
            <a:endParaRPr kumimoji="0" lang="pl-PL" altLang="pl-PL" sz="2800" b="1" i="0" u="none" strike="noStrike" kern="1200" cap="none" spc="0" normalizeH="0" baseline="-2500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358" y="2100263"/>
            <a:ext cx="8869343" cy="454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160358" y="895350"/>
            <a:ext cx="88693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Powerhouse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b="1" dirty="0" smtClean="0">
                <a:solidFill>
                  <a:schemeClr val="accent6">
                    <a:lumMod val="50000"/>
                  </a:schemeClr>
                </a:solidFill>
              </a:rPr>
              <a:t>to budynek, który w cyklu życia wyprodukuje więcej energii odnawialnej niż zostanie zużyte na wytworzenie materiałów budowlanych, zbudowanie, eksploatację oraz jego rozbiórkę.</a:t>
            </a:r>
            <a:endParaRPr lang="en-GB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/>
          </p:nvPr>
        </p:nvSpPr>
        <p:spPr>
          <a:xfrm>
            <a:off x="685800" y="904875"/>
            <a:ext cx="7772400" cy="496888"/>
          </a:xfrm>
        </p:spPr>
        <p:txBody>
          <a:bodyPr/>
          <a:lstStyle/>
          <a:p>
            <a:pPr eaLnBrk="1" hangingPunct="1"/>
            <a:r>
              <a:rPr lang="pl-PL" altLang="pl-PL" sz="2800" b="1" dirty="0" smtClean="0">
                <a:solidFill>
                  <a:schemeClr val="accent6">
                    <a:lumMod val="50000"/>
                  </a:schemeClr>
                </a:solidFill>
              </a:rPr>
              <a:t>POWERHOUSE </a:t>
            </a:r>
            <a:r>
              <a:rPr lang="pl-PL" altLang="pl-PL" sz="2800" b="1" dirty="0" err="1" smtClean="0">
                <a:solidFill>
                  <a:schemeClr val="accent6">
                    <a:lumMod val="50000"/>
                  </a:schemeClr>
                </a:solidFill>
              </a:rPr>
              <a:t>KJØRBO</a:t>
            </a:r>
            <a:endParaRPr lang="pl-PL" altLang="pl-PL" sz="28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1763"/>
            <a:ext cx="62738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5" y="3471863"/>
            <a:ext cx="6137275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628650" y="836762"/>
            <a:ext cx="7886700" cy="988863"/>
          </a:xfrm>
        </p:spPr>
        <p:txBody>
          <a:bodyPr/>
          <a:lstStyle/>
          <a:p>
            <a:pPr algn="ctr" eaLnBrk="1" hangingPunct="1"/>
            <a:r>
              <a:rPr lang="pl-PL" altLang="pl-PL" sz="4000" b="1" dirty="0" smtClean="0">
                <a:solidFill>
                  <a:schemeClr val="accent6">
                    <a:lumMod val="50000"/>
                  </a:schemeClr>
                </a:solidFill>
              </a:rPr>
              <a:t>POWERHOUSE</a:t>
            </a:r>
          </a:p>
        </p:txBody>
      </p:sp>
      <p:sp>
        <p:nvSpPr>
          <p:cNvPr id="41987" name="Rectangle 3"/>
          <p:cNvSpPr>
            <a:spLocks noGrp="1"/>
          </p:cNvSpPr>
          <p:nvPr>
            <p:ph type="body" idx="4294967295"/>
          </p:nvPr>
        </p:nvSpPr>
        <p:spPr>
          <a:xfrm>
            <a:off x="628650" y="1825625"/>
            <a:ext cx="7886700" cy="4716463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odnowiono dwa biurowe z 1980 do standardu budynku plus energetycznego</a:t>
            </a:r>
            <a:endParaRPr lang="pl-PL" altLang="pl-PL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>
              <a:defRPr/>
            </a:pPr>
            <a:r>
              <a:rPr lang="pl-PL" altLang="pl-PL" dirty="0" smtClean="0">
                <a:solidFill>
                  <a:schemeClr val="accent6">
                    <a:lumMod val="50000"/>
                  </a:schemeClr>
                </a:solidFill>
              </a:rPr>
              <a:t>otwarcie kwiecień 2014 </a:t>
            </a:r>
          </a:p>
          <a:p>
            <a:pPr eaLnBrk="1" hangingPunct="1">
              <a:defRPr/>
            </a:pPr>
            <a:r>
              <a:rPr lang="pl-PL" dirty="0">
                <a:solidFill>
                  <a:schemeClr val="accent6">
                    <a:lumMod val="50000"/>
                  </a:schemeClr>
                </a:solidFill>
              </a:rPr>
              <a:t>w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ykonano optymalizację i wykorzystano istniejącą infrastrukturę w inny sposób </a:t>
            </a:r>
          </a:p>
          <a:p>
            <a:pPr eaLnBrk="1" hangingPunct="1">
              <a:defRPr/>
            </a:pP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w wyniku modernizacji zmniejszono zapotrzebowanie na energię w budynkach o 90%</a:t>
            </a:r>
          </a:p>
          <a:p>
            <a:pPr eaLnBrk="1" hangingPunct="1">
              <a:defRPr/>
            </a:pP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wykorzystano odnawialne źródła energii</a:t>
            </a:r>
          </a:p>
          <a:p>
            <a:pPr eaLnBrk="1" hangingPunct="1">
              <a:defRPr/>
            </a:pP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projekt uzyskał najwyższą ocenę („wybitny”)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pl-PL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w certyfikacji BREEAM-NOR</a:t>
            </a:r>
          </a:p>
          <a:p>
            <a:pPr eaLnBrk="1" hangingPunct="1">
              <a:defRPr/>
            </a:pPr>
            <a:endParaRPr lang="pl-PL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855592"/>
            <a:ext cx="5676902" cy="3610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7588" y="1809749"/>
            <a:ext cx="5586412" cy="3799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392843"/>
            <a:ext cx="5676900" cy="330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6191250" y="1009650"/>
            <a:ext cx="221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accent6">
                    <a:lumMod val="50000"/>
                  </a:schemeClr>
                </a:solidFill>
              </a:rPr>
              <a:t>Przed …</a:t>
            </a:r>
            <a:endParaRPr lang="en-GB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6343650" y="5886450"/>
            <a:ext cx="1314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accent6">
                    <a:lumMod val="50000"/>
                  </a:schemeClr>
                </a:solidFill>
              </a:rPr>
              <a:t>Po …</a:t>
            </a:r>
            <a:endParaRPr lang="en-GB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6191250" y="1409760"/>
            <a:ext cx="221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accent6">
                    <a:lumMod val="50000"/>
                  </a:schemeClr>
                </a:solidFill>
              </a:rPr>
              <a:t>Przed …</a:t>
            </a:r>
            <a:endParaRPr lang="en-GB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676275" y="5467350"/>
            <a:ext cx="1314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accent6">
                    <a:lumMod val="50000"/>
                  </a:schemeClr>
                </a:solidFill>
              </a:rPr>
              <a:t>Po …</a:t>
            </a:r>
            <a:endParaRPr lang="en-GB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42964"/>
            <a:ext cx="5676900" cy="3766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9850" y="2501900"/>
            <a:ext cx="6534150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/>
          </p:nvPr>
        </p:nvSpPr>
        <p:spPr>
          <a:xfrm>
            <a:off x="628650" y="810883"/>
            <a:ext cx="7886700" cy="879805"/>
          </a:xfrm>
        </p:spPr>
        <p:txBody>
          <a:bodyPr/>
          <a:lstStyle/>
          <a:p>
            <a:pPr algn="ctr" eaLnBrk="1" hangingPunct="1"/>
            <a:r>
              <a:rPr lang="pl-PL" altLang="pl-PL" sz="3600" b="1" dirty="0" smtClean="0">
                <a:solidFill>
                  <a:schemeClr val="accent6">
                    <a:lumMod val="50000"/>
                  </a:schemeClr>
                </a:solidFill>
              </a:rPr>
              <a:t>POWERHOUSE - opis projektu</a:t>
            </a:r>
          </a:p>
        </p:txBody>
      </p:sp>
      <p:sp>
        <p:nvSpPr>
          <p:cNvPr id="24579" name="Rectangle 3"/>
          <p:cNvSpPr>
            <a:spLocks noGrp="1"/>
          </p:cNvSpPr>
          <p:nvPr>
            <p:ph type="body" idx="4294967295"/>
          </p:nvPr>
        </p:nvSpPr>
        <p:spPr>
          <a:xfrm>
            <a:off x="509588" y="1690689"/>
            <a:ext cx="7305675" cy="1363062"/>
          </a:xfrm>
        </p:spPr>
        <p:txBody>
          <a:bodyPr/>
          <a:lstStyle/>
          <a:p>
            <a:pPr eaLnBrk="1" hangingPunct="1"/>
            <a:r>
              <a:rPr lang="pl-PL" altLang="pl-PL" dirty="0" smtClean="0">
                <a:solidFill>
                  <a:schemeClr val="accent6">
                    <a:lumMod val="50000"/>
                  </a:schemeClr>
                </a:solidFill>
              </a:rPr>
              <a:t>wygodne i atrakcyjne środowisko wewnętrzne jest ważnym czynnikiem, które zdecydowało o powodzeniu projektu</a:t>
            </a: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3550"/>
            <a:ext cx="549275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2616200"/>
            <a:ext cx="5272087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>
          <a:xfrm>
            <a:off x="628650" y="785004"/>
            <a:ext cx="7886700" cy="905684"/>
          </a:xfrm>
        </p:spPr>
        <p:txBody>
          <a:bodyPr/>
          <a:lstStyle/>
          <a:p>
            <a:pPr algn="ctr" eaLnBrk="1" hangingPunct="1"/>
            <a:r>
              <a:rPr lang="pl-PL" altLang="pl-PL" sz="4000" dirty="0" smtClean="0">
                <a:solidFill>
                  <a:schemeClr val="accent6">
                    <a:lumMod val="50000"/>
                  </a:schemeClr>
                </a:solidFill>
              </a:rPr>
              <a:t>POWERHOUSE - opis projektu</a:t>
            </a:r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690688"/>
            <a:ext cx="2661684" cy="4912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1" y="1727751"/>
            <a:ext cx="4530010" cy="211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3855918"/>
            <a:ext cx="4530011" cy="274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>
          <a:xfrm>
            <a:off x="474260" y="832513"/>
            <a:ext cx="8210550" cy="720726"/>
          </a:xfrm>
        </p:spPr>
        <p:txBody>
          <a:bodyPr/>
          <a:lstStyle/>
          <a:p>
            <a:pPr eaLnBrk="1" hangingPunct="1"/>
            <a:r>
              <a:rPr lang="pl-PL" altLang="pl-PL" sz="3200" b="1" dirty="0" smtClean="0">
                <a:solidFill>
                  <a:schemeClr val="accent6">
                    <a:lumMod val="50000"/>
                  </a:schemeClr>
                </a:solidFill>
              </a:rPr>
              <a:t>POWERHOUSE – przegrody zewnętrzne</a:t>
            </a:r>
          </a:p>
        </p:txBody>
      </p:sp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221" y="1728789"/>
            <a:ext cx="2347415" cy="507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/>
          </p:cNvSpPr>
          <p:nvPr/>
        </p:nvSpPr>
        <p:spPr bwMode="auto">
          <a:xfrm>
            <a:off x="474260" y="1728789"/>
            <a:ext cx="4779963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pl-PL" altLang="pl-PL" dirty="0" smtClean="0">
                <a:solidFill>
                  <a:schemeClr val="accent6">
                    <a:lumMod val="50000"/>
                  </a:schemeClr>
                </a:solidFill>
              </a:rPr>
              <a:t>Przegrody zewnętrzne zaprojektowano </a:t>
            </a:r>
            <a:r>
              <a:rPr lang="pl-PL" altLang="pl-PL" dirty="0" smtClean="0">
                <a:solidFill>
                  <a:schemeClr val="accent6">
                    <a:lumMod val="50000"/>
                  </a:schemeClr>
                </a:solidFill>
              </a:rPr>
              <a:t>i </a:t>
            </a:r>
            <a:r>
              <a:rPr lang="pl-PL" altLang="pl-PL" dirty="0" smtClean="0">
                <a:solidFill>
                  <a:schemeClr val="accent6">
                    <a:lumMod val="50000"/>
                  </a:schemeClr>
                </a:solidFill>
              </a:rPr>
              <a:t>wykonano w standardzie budynku pasywnego</a:t>
            </a:r>
          </a:p>
          <a:p>
            <a:pPr eaLnBrk="1" hangingPunct="1">
              <a:defRPr/>
            </a:pPr>
            <a:r>
              <a:rPr lang="pl-PL" altLang="pl-PL" dirty="0" smtClean="0">
                <a:solidFill>
                  <a:schemeClr val="accent6">
                    <a:lumMod val="50000"/>
                  </a:schemeClr>
                </a:solidFill>
              </a:rPr>
              <a:t>Nacisk na wyeliminowanie mostków cieplnych</a:t>
            </a:r>
          </a:p>
          <a:p>
            <a:pPr eaLnBrk="1" hangingPunct="1">
              <a:defRPr/>
            </a:pPr>
            <a:r>
              <a:rPr lang="pl-PL" altLang="pl-PL" dirty="0" smtClean="0">
                <a:solidFill>
                  <a:schemeClr val="accent6">
                    <a:lumMod val="50000"/>
                  </a:schemeClr>
                </a:solidFill>
              </a:rPr>
              <a:t>Wysoka </a:t>
            </a:r>
            <a:r>
              <a:rPr lang="pl-PL" altLang="pl-PL" dirty="0" smtClean="0">
                <a:solidFill>
                  <a:schemeClr val="accent6">
                    <a:lumMod val="50000"/>
                  </a:schemeClr>
                </a:solidFill>
              </a:rPr>
              <a:t>szczelność </a:t>
            </a:r>
            <a:r>
              <a:rPr lang="pl-PL" altLang="pl-PL" dirty="0" smtClean="0">
                <a:solidFill>
                  <a:schemeClr val="accent6">
                    <a:lumMod val="50000"/>
                  </a:schemeClr>
                </a:solidFill>
              </a:rPr>
              <a:t>budynku</a:t>
            </a:r>
          </a:p>
          <a:p>
            <a:pPr eaLnBrk="1" hangingPunct="1">
              <a:defRPr/>
            </a:pPr>
            <a:r>
              <a:rPr lang="pl-PL" altLang="pl-PL" dirty="0" smtClean="0">
                <a:solidFill>
                  <a:schemeClr val="accent6">
                    <a:lumMod val="50000"/>
                  </a:schemeClr>
                </a:solidFill>
              </a:rPr>
              <a:t>Wykorzystanie </a:t>
            </a:r>
            <a:r>
              <a:rPr lang="pl-PL" altLang="pl-PL" dirty="0" smtClean="0">
                <a:solidFill>
                  <a:schemeClr val="accent6">
                    <a:lumMod val="50000"/>
                  </a:schemeClr>
                </a:solidFill>
              </a:rPr>
              <a:t>światła </a:t>
            </a:r>
            <a:r>
              <a:rPr lang="pl-PL" altLang="pl-PL" dirty="0" smtClean="0">
                <a:solidFill>
                  <a:schemeClr val="accent6">
                    <a:lumMod val="50000"/>
                  </a:schemeClr>
                </a:solidFill>
              </a:rPr>
              <a:t>dziennego</a:t>
            </a:r>
          </a:p>
          <a:p>
            <a:pPr eaLnBrk="1" hangingPunct="1">
              <a:defRPr/>
            </a:pPr>
            <a:r>
              <a:rPr lang="pl-PL" altLang="pl-PL" dirty="0" smtClean="0">
                <a:solidFill>
                  <a:schemeClr val="accent6">
                    <a:lumMod val="50000"/>
                  </a:schemeClr>
                </a:solidFill>
              </a:rPr>
              <a:t>Zewnętrzne elementy </a:t>
            </a:r>
            <a:r>
              <a:rPr lang="pl-PL" altLang="pl-PL" dirty="0" smtClean="0">
                <a:solidFill>
                  <a:schemeClr val="accent6">
                    <a:lumMod val="50000"/>
                  </a:schemeClr>
                </a:solidFill>
              </a:rPr>
              <a:t>zacieniające</a:t>
            </a:r>
            <a:endParaRPr lang="pl-PL" altLang="pl-PL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pl-PL" altLang="pl-PL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pl-PL" altLang="pl-PL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b="1" dirty="0" smtClean="0">
                <a:solidFill>
                  <a:schemeClr val="accent6">
                    <a:lumMod val="50000"/>
                  </a:schemeClr>
                </a:solidFill>
              </a:rPr>
              <a:t>Wentylacja</a:t>
            </a:r>
            <a:endParaRPr lang="en-GB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8650" y="1690688"/>
            <a:ext cx="3492974" cy="4751055"/>
          </a:xfrm>
        </p:spPr>
        <p:txBody>
          <a:bodyPr/>
          <a:lstStyle/>
          <a:p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Odzysk ciepła 85%</a:t>
            </a:r>
          </a:p>
          <a:p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Wentylacja wyporowa</a:t>
            </a:r>
          </a:p>
          <a:p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Wykorzystanie konstrukcji budynku do rozdziału powietrza – mniejsza długość przewodów, niskie ciśnienie</a:t>
            </a:r>
          </a:p>
          <a:p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Wydajność dostosowana do potrzeb</a:t>
            </a:r>
          </a:p>
          <a:p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Możliwość otwierania okien</a:t>
            </a:r>
            <a:endParaRPr lang="en-GB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9286" y="1253971"/>
            <a:ext cx="4614714" cy="225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9286" y="3930556"/>
            <a:ext cx="4614714" cy="25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>
          <a:xfrm>
            <a:off x="628650" y="1138238"/>
            <a:ext cx="7886700" cy="1325562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Wymagania</a:t>
            </a:r>
          </a:p>
        </p:txBody>
      </p:sp>
      <p:sp>
        <p:nvSpPr>
          <p:cNvPr id="26627" name="Rectangle 3"/>
          <p:cNvSpPr>
            <a:spLocks noGrp="1"/>
          </p:cNvSpPr>
          <p:nvPr>
            <p:ph type="body" idx="4294967295"/>
          </p:nvPr>
        </p:nvSpPr>
        <p:spPr>
          <a:xfrm>
            <a:off x="628650" y="2463800"/>
            <a:ext cx="7886700" cy="371316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Rozporządzenie Ministra Transportu, Budownictwa i Gospodarki Morskiej z dnia 5 lipca 2013 r. zmieniające rozporządzenie w sprawie warunków technicznych, jakim powinny odpowiadać budynki i ich usytuowanie (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</a:rPr>
              <a:t>DzU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2013, poz. 926). </a:t>
            </a:r>
          </a:p>
          <a:p>
            <a:pPr marL="0" indent="0" eaLnBrk="1" hangingPunct="1">
              <a:buFont typeface="Wingdings" pitchFamily="2" charset="2"/>
              <a:buAutoNum type="alphaLcParenR"/>
              <a:defRPr/>
            </a:pP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wymagania szczegółowe (parametry przegród oraz elementów instalacji)</a:t>
            </a:r>
          </a:p>
          <a:p>
            <a:pPr marL="0" indent="0" eaLnBrk="1" hangingPunct="1">
              <a:buFont typeface="Wingdings" pitchFamily="2" charset="2"/>
              <a:buAutoNum type="alphaLcParenR"/>
              <a:defRPr/>
            </a:pP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wymagania całościowe (zapotrzebowanie na energię pierwotną – EP)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b="1" dirty="0" smtClean="0">
                <a:solidFill>
                  <a:schemeClr val="accent6">
                    <a:lumMod val="50000"/>
                  </a:schemeClr>
                </a:solidFill>
              </a:rPr>
              <a:t>Wentylacja</a:t>
            </a:r>
            <a:endParaRPr lang="en-GB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8650" y="1690688"/>
            <a:ext cx="3492974" cy="4751055"/>
          </a:xfrm>
        </p:spPr>
        <p:txBody>
          <a:bodyPr/>
          <a:lstStyle/>
          <a:p>
            <a:r>
              <a:rPr lang="pl-PL" sz="3200" dirty="0" smtClean="0">
                <a:solidFill>
                  <a:schemeClr val="accent6">
                    <a:lumMod val="50000"/>
                  </a:schemeClr>
                </a:solidFill>
              </a:rPr>
              <a:t>Wywiew przez klatkę schodową</a:t>
            </a:r>
            <a:endParaRPr lang="en-GB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877" y="1050878"/>
            <a:ext cx="3001654" cy="554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45" y="3252289"/>
            <a:ext cx="4989631" cy="25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>
          <a:xfrm>
            <a:off x="628650" y="819150"/>
            <a:ext cx="8210550" cy="1154113"/>
          </a:xfrm>
        </p:spPr>
        <p:txBody>
          <a:bodyPr/>
          <a:lstStyle/>
          <a:p>
            <a:pPr eaLnBrk="1" hangingPunct="1"/>
            <a:r>
              <a:rPr lang="pl-PL" altLang="pl-PL" sz="3600" dirty="0" smtClean="0">
                <a:solidFill>
                  <a:schemeClr val="accent6">
                    <a:lumMod val="50000"/>
                  </a:schemeClr>
                </a:solidFill>
              </a:rPr>
              <a:t>POWERHOUSE – akustyka i oświetlenie wewnętrzne</a:t>
            </a:r>
          </a:p>
        </p:txBody>
      </p:sp>
      <p:sp>
        <p:nvSpPr>
          <p:cNvPr id="10" name="Rectangle 3"/>
          <p:cNvSpPr txBox="1">
            <a:spLocks/>
          </p:cNvSpPr>
          <p:nvPr/>
        </p:nvSpPr>
        <p:spPr bwMode="auto">
          <a:xfrm>
            <a:off x="228600" y="1973263"/>
            <a:ext cx="398303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pl-PL" altLang="pl-PL" dirty="0" smtClean="0">
                <a:solidFill>
                  <a:schemeClr val="accent6">
                    <a:lumMod val="50000"/>
                  </a:schemeClr>
                </a:solidFill>
              </a:rPr>
              <a:t>Zastosowanie elementów tłumiących dźwięk wykonanych z materiałów </a:t>
            </a:r>
            <a:r>
              <a:rPr lang="pl-PL" altLang="pl-PL" dirty="0" err="1" smtClean="0">
                <a:solidFill>
                  <a:schemeClr val="accent6">
                    <a:lumMod val="50000"/>
                  </a:schemeClr>
                </a:solidFill>
              </a:rPr>
              <a:t>pochodzącycch</a:t>
            </a:r>
            <a:r>
              <a:rPr lang="pl-PL" altLang="pl-PL" dirty="0" smtClean="0">
                <a:solidFill>
                  <a:schemeClr val="accent6">
                    <a:lumMod val="50000"/>
                  </a:schemeClr>
                </a:solidFill>
              </a:rPr>
              <a:t> z odzysku (PE)</a:t>
            </a:r>
          </a:p>
          <a:p>
            <a:pPr eaLnBrk="1" hangingPunct="1">
              <a:defRPr/>
            </a:pPr>
            <a:r>
              <a:rPr lang="pl-PL" altLang="pl-PL" dirty="0" smtClean="0">
                <a:solidFill>
                  <a:schemeClr val="accent6">
                    <a:lumMod val="50000"/>
                  </a:schemeClr>
                </a:solidFill>
              </a:rPr>
              <a:t>wykorzystanie światła dziennego oraz zastosowanie źródeł LED 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pl-PL" altLang="pl-PL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99" y="1958975"/>
            <a:ext cx="4038600" cy="202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99" y="4076700"/>
            <a:ext cx="4124325" cy="253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>
          <a:xfrm>
            <a:off x="0" y="819150"/>
            <a:ext cx="9144000" cy="647700"/>
          </a:xfrm>
        </p:spPr>
        <p:txBody>
          <a:bodyPr/>
          <a:lstStyle/>
          <a:p>
            <a:pPr eaLnBrk="1" hangingPunct="1"/>
            <a:r>
              <a:rPr lang="pl-PL" altLang="pl-PL" sz="2800" b="1" dirty="0" smtClean="0">
                <a:solidFill>
                  <a:schemeClr val="accent6">
                    <a:lumMod val="50000"/>
                  </a:schemeClr>
                </a:solidFill>
              </a:rPr>
              <a:t>POWERHOUSE – koncepcja zaopatrzenia w energię</a:t>
            </a:r>
          </a:p>
        </p:txBody>
      </p:sp>
      <p:sp>
        <p:nvSpPr>
          <p:cNvPr id="10" name="Rectangle 3"/>
          <p:cNvSpPr txBox="1">
            <a:spLocks/>
          </p:cNvSpPr>
          <p:nvPr/>
        </p:nvSpPr>
        <p:spPr bwMode="auto">
          <a:xfrm>
            <a:off x="562756" y="1653940"/>
            <a:ext cx="398303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pl-PL" altLang="pl-PL" sz="2400" dirty="0" smtClean="0">
                <a:solidFill>
                  <a:schemeClr val="accent6">
                    <a:lumMod val="50000"/>
                  </a:schemeClr>
                </a:solidFill>
              </a:rPr>
              <a:t>Ograniczenie zapotrzebowania na energię</a:t>
            </a:r>
          </a:p>
          <a:p>
            <a:pPr eaLnBrk="1" hangingPunct="1">
              <a:defRPr/>
            </a:pPr>
            <a:r>
              <a:rPr lang="pl-PL" altLang="pl-PL" sz="2400" dirty="0" smtClean="0">
                <a:solidFill>
                  <a:schemeClr val="accent6">
                    <a:lumMod val="50000"/>
                  </a:schemeClr>
                </a:solidFill>
              </a:rPr>
              <a:t>Pionowe wymienniki gruntowe (ok. 100 </a:t>
            </a:r>
            <a:r>
              <a:rPr lang="pl-PL" altLang="pl-PL" sz="2400" dirty="0" err="1" smtClean="0">
                <a:solidFill>
                  <a:schemeClr val="accent6">
                    <a:lumMod val="50000"/>
                  </a:schemeClr>
                </a:solidFill>
              </a:rPr>
              <a:t>kW</a:t>
            </a:r>
            <a:r>
              <a:rPr lang="pl-PL" altLang="pl-PL" sz="2400" dirty="0" smtClean="0">
                <a:solidFill>
                  <a:schemeClr val="accent6">
                    <a:lumMod val="50000"/>
                  </a:schemeClr>
                </a:solidFill>
              </a:rPr>
              <a:t>) zaopatrują w ciepło (dolne źródło dla PC) i chłód (</a:t>
            </a:r>
            <a:r>
              <a:rPr lang="pl-PL" altLang="pl-PL" sz="2400" dirty="0" err="1" smtClean="0">
                <a:solidFill>
                  <a:schemeClr val="accent6">
                    <a:lumMod val="50000"/>
                  </a:schemeClr>
                </a:solidFill>
              </a:rPr>
              <a:t>free</a:t>
            </a:r>
            <a:r>
              <a:rPr lang="pl-PL" altLang="pl-PL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altLang="pl-PL" sz="2400" dirty="0" err="1" smtClean="0">
                <a:solidFill>
                  <a:schemeClr val="accent6">
                    <a:lumMod val="50000"/>
                  </a:schemeClr>
                </a:solidFill>
              </a:rPr>
              <a:t>cooling</a:t>
            </a:r>
            <a:r>
              <a:rPr lang="pl-PL" altLang="pl-PL" sz="24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eaLnBrk="1" hangingPunct="1">
              <a:defRPr/>
            </a:pPr>
            <a:r>
              <a:rPr lang="pl-PL" altLang="pl-PL" sz="2400" dirty="0" smtClean="0">
                <a:solidFill>
                  <a:schemeClr val="accent6">
                    <a:lumMod val="50000"/>
                  </a:schemeClr>
                </a:solidFill>
              </a:rPr>
              <a:t>Odzysk ciepła z serwerowni</a:t>
            </a:r>
          </a:p>
          <a:p>
            <a:pPr eaLnBrk="1" hangingPunct="1">
              <a:defRPr/>
            </a:pPr>
            <a:r>
              <a:rPr lang="pl-PL" altLang="pl-PL" sz="2400" dirty="0" smtClean="0">
                <a:solidFill>
                  <a:schemeClr val="accent6">
                    <a:lumMod val="50000"/>
                  </a:schemeClr>
                </a:solidFill>
              </a:rPr>
              <a:t>Dwie pompy ciepła o różnych parametrach pracy </a:t>
            </a:r>
          </a:p>
          <a:p>
            <a:pPr eaLnBrk="1" hangingPunct="1">
              <a:defRPr/>
            </a:pPr>
            <a:r>
              <a:rPr lang="pl-PL" altLang="pl-PL" sz="2400" dirty="0" smtClean="0">
                <a:solidFill>
                  <a:schemeClr val="accent6">
                    <a:lumMod val="50000"/>
                  </a:schemeClr>
                </a:solidFill>
              </a:rPr>
              <a:t>Lokalna </a:t>
            </a:r>
            <a:r>
              <a:rPr lang="pl-PL" altLang="pl-PL" sz="2400" dirty="0" err="1" smtClean="0">
                <a:solidFill>
                  <a:schemeClr val="accent6">
                    <a:lumMod val="50000"/>
                  </a:schemeClr>
                </a:solidFill>
              </a:rPr>
              <a:t>produkcjia</a:t>
            </a:r>
            <a:r>
              <a:rPr lang="pl-PL" altLang="pl-PL" sz="2400" dirty="0" smtClean="0">
                <a:solidFill>
                  <a:schemeClr val="accent6">
                    <a:lumMod val="50000"/>
                  </a:schemeClr>
                </a:solidFill>
              </a:rPr>
              <a:t> energii elektrycznej (PV)</a:t>
            </a:r>
          </a:p>
          <a:p>
            <a:pPr eaLnBrk="1" hangingPunct="1">
              <a:buNone/>
              <a:defRPr/>
            </a:pPr>
            <a:endParaRPr lang="pl-PL" altLang="pl-PL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>
              <a:defRPr/>
            </a:pPr>
            <a:endParaRPr lang="pl-PL" altLang="pl-PL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>
              <a:defRPr/>
            </a:pPr>
            <a:endParaRPr lang="pl-PL" altLang="pl-PL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>
              <a:defRPr/>
            </a:pPr>
            <a:r>
              <a:rPr lang="pl-PL" altLang="pl-PL" sz="2400" dirty="0" smtClean="0">
                <a:solidFill>
                  <a:schemeClr val="accent6">
                    <a:lumMod val="50000"/>
                  </a:schemeClr>
                </a:solidFill>
              </a:rPr>
              <a:t>wykorzystanie paneli PV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pl-PL" altLang="pl-PL" sz="24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1653940"/>
            <a:ext cx="3547727" cy="25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4377690"/>
            <a:ext cx="3547727" cy="230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>
          <a:xfrm>
            <a:off x="628650" y="698740"/>
            <a:ext cx="7886700" cy="652388"/>
          </a:xfrm>
        </p:spPr>
        <p:txBody>
          <a:bodyPr/>
          <a:lstStyle/>
          <a:p>
            <a:pPr eaLnBrk="1" hangingPunct="1"/>
            <a:r>
              <a:rPr lang="pl-PL" altLang="pl-PL" sz="4000" dirty="0" smtClean="0">
                <a:solidFill>
                  <a:schemeClr val="accent6">
                    <a:lumMod val="50000"/>
                  </a:schemeClr>
                </a:solidFill>
              </a:rPr>
              <a:t>Produkcja energii</a:t>
            </a:r>
          </a:p>
        </p:txBody>
      </p:sp>
      <p:sp>
        <p:nvSpPr>
          <p:cNvPr id="30723" name="Rectangle 3"/>
          <p:cNvSpPr>
            <a:spLocks noGrp="1"/>
          </p:cNvSpPr>
          <p:nvPr>
            <p:ph type="body" idx="4294967295"/>
          </p:nvPr>
        </p:nvSpPr>
        <p:spPr>
          <a:xfrm>
            <a:off x="722313" y="1351128"/>
            <a:ext cx="7886700" cy="2101755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pl-PL" altLang="pl-PL" sz="2400" dirty="0" smtClean="0">
                <a:solidFill>
                  <a:schemeClr val="accent6">
                    <a:lumMod val="50000"/>
                  </a:schemeClr>
                </a:solidFill>
              </a:rPr>
              <a:t>Druga co do wielkości instalacja w Norwegii</a:t>
            </a:r>
          </a:p>
          <a:p>
            <a:pPr eaLnBrk="1" hangingPunct="1">
              <a:spcBef>
                <a:spcPts val="0"/>
              </a:spcBef>
            </a:pPr>
            <a:r>
              <a:rPr lang="pl-PL" altLang="pl-PL" sz="2400" dirty="0" smtClean="0">
                <a:solidFill>
                  <a:schemeClr val="accent6">
                    <a:lumMod val="50000"/>
                  </a:schemeClr>
                </a:solidFill>
              </a:rPr>
              <a:t>1550 m2 na dachu obu budynków i garażu</a:t>
            </a:r>
          </a:p>
          <a:p>
            <a:pPr eaLnBrk="1" hangingPunct="1">
              <a:spcBef>
                <a:spcPts val="0"/>
              </a:spcBef>
            </a:pPr>
            <a:r>
              <a:rPr lang="pl-PL" altLang="pl-PL" sz="2400" dirty="0" smtClean="0">
                <a:solidFill>
                  <a:schemeClr val="accent6">
                    <a:lumMod val="50000"/>
                  </a:schemeClr>
                </a:solidFill>
              </a:rPr>
              <a:t>zainstalowano panele PV, które mogą wytworzyć 210 000 </a:t>
            </a:r>
            <a:r>
              <a:rPr lang="pl-PL" altLang="pl-PL" sz="2400" dirty="0" err="1" smtClean="0">
                <a:solidFill>
                  <a:schemeClr val="accent6">
                    <a:lumMod val="50000"/>
                  </a:schemeClr>
                </a:solidFill>
              </a:rPr>
              <a:t>kWh</a:t>
            </a:r>
            <a:endParaRPr lang="pl-PL" altLang="pl-PL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>
              <a:spcBef>
                <a:spcPts val="0"/>
              </a:spcBef>
            </a:pPr>
            <a:r>
              <a:rPr lang="pl-PL" altLang="pl-PL" sz="2400" dirty="0" smtClean="0">
                <a:solidFill>
                  <a:schemeClr val="accent6">
                    <a:lumMod val="50000"/>
                  </a:schemeClr>
                </a:solidFill>
              </a:rPr>
              <a:t>Zainstalowana moc 312 </a:t>
            </a:r>
            <a:r>
              <a:rPr lang="pl-PL" altLang="pl-PL" sz="2400" dirty="0" err="1" smtClean="0">
                <a:solidFill>
                  <a:schemeClr val="accent6">
                    <a:lumMod val="50000"/>
                  </a:schemeClr>
                </a:solidFill>
              </a:rPr>
              <a:t>kWp</a:t>
            </a:r>
            <a:endParaRPr lang="pl-PL" altLang="pl-PL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>
              <a:spcBef>
                <a:spcPts val="0"/>
              </a:spcBef>
            </a:pPr>
            <a:endParaRPr lang="pl-PL" altLang="pl-PL" sz="24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3254375"/>
            <a:ext cx="8110538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8650" y="730973"/>
            <a:ext cx="7886700" cy="639810"/>
          </a:xfrm>
        </p:spPr>
        <p:txBody>
          <a:bodyPr/>
          <a:lstStyle/>
          <a:p>
            <a:pPr algn="ctr"/>
            <a:r>
              <a:rPr lang="pl-PL" sz="3600" b="1" dirty="0" smtClean="0">
                <a:solidFill>
                  <a:schemeClr val="accent6">
                    <a:lumMod val="50000"/>
                  </a:schemeClr>
                </a:solidFill>
              </a:rPr>
              <a:t>Energia wbudowana</a:t>
            </a:r>
            <a:endParaRPr lang="en-GB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01038" y="1596788"/>
            <a:ext cx="2683704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Pozostawiono starą konstrukcję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Nowa fasada wykonana z drewna opalanego 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z 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częściowym wykorzystaniem elementów szklanych pochodzących 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z 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recyklingu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</a:rPr>
              <a:t>Staranny dobór materiałów o niskiej energii wbudowanej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endParaRPr lang="en-GB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4742" y="1999397"/>
            <a:ext cx="6359974" cy="4868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3289110" y="1370783"/>
            <a:ext cx="522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</a:rPr>
              <a:t>CED – 22 </a:t>
            </a:r>
            <a:r>
              <a:rPr lang="pl-PL" b="1" dirty="0" err="1" smtClean="0">
                <a:solidFill>
                  <a:schemeClr val="accent6">
                    <a:lumMod val="50000"/>
                  </a:schemeClr>
                </a:solidFill>
              </a:rPr>
              <a:t>kWK</a:t>
            </a: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</a:rPr>
              <a:t>/m2/rok przez cały cykl życia 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4088"/>
            <a:ext cx="8947150" cy="375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Rectangle 2"/>
          <p:cNvSpPr>
            <a:spLocks noGrp="1"/>
          </p:cNvSpPr>
          <p:nvPr>
            <p:ph type="title"/>
          </p:nvPr>
        </p:nvSpPr>
        <p:spPr>
          <a:xfrm>
            <a:off x="644525" y="811214"/>
            <a:ext cx="7886700" cy="855662"/>
          </a:xfrm>
        </p:spPr>
        <p:txBody>
          <a:bodyPr/>
          <a:lstStyle/>
          <a:p>
            <a:pPr algn="ctr" eaLnBrk="1" hangingPunct="1"/>
            <a:r>
              <a:rPr lang="pl-PL" altLang="pl-PL" sz="2800" b="1" dirty="0" smtClean="0">
                <a:solidFill>
                  <a:schemeClr val="accent6">
                    <a:lumMod val="50000"/>
                  </a:schemeClr>
                </a:solidFill>
              </a:rPr>
              <a:t>POWERHOUSE</a:t>
            </a:r>
            <a:br>
              <a:rPr lang="pl-PL" altLang="pl-PL" sz="28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altLang="pl-PL" sz="2800" b="1" dirty="0" smtClean="0">
                <a:solidFill>
                  <a:schemeClr val="accent6">
                    <a:lumMod val="50000"/>
                  </a:schemeClr>
                </a:solidFill>
              </a:rPr>
              <a:t>rzeczywiste zużycie energii a obliczenia</a:t>
            </a:r>
          </a:p>
        </p:txBody>
      </p:sp>
      <p:grpSp>
        <p:nvGrpSpPr>
          <p:cNvPr id="2" name="Gruppe 3"/>
          <p:cNvGrpSpPr>
            <a:grpSpLocks/>
          </p:cNvGrpSpPr>
          <p:nvPr/>
        </p:nvGrpSpPr>
        <p:grpSpPr bwMode="auto">
          <a:xfrm>
            <a:off x="4011613" y="5180013"/>
            <a:ext cx="4103687" cy="188912"/>
            <a:chOff x="4139952" y="4608264"/>
            <a:chExt cx="4104456" cy="188888"/>
          </a:xfrm>
        </p:grpSpPr>
        <p:sp>
          <p:nvSpPr>
            <p:cNvPr id="10" name="Ellipse 2"/>
            <p:cNvSpPr/>
            <p:nvPr/>
          </p:nvSpPr>
          <p:spPr>
            <a:xfrm>
              <a:off x="4139952" y="4608264"/>
              <a:ext cx="576370" cy="188888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nb-NO"/>
            </a:p>
          </p:txBody>
        </p:sp>
        <p:sp>
          <p:nvSpPr>
            <p:cNvPr id="11" name="Ellipse 6"/>
            <p:cNvSpPr/>
            <p:nvPr/>
          </p:nvSpPr>
          <p:spPr>
            <a:xfrm>
              <a:off x="7668038" y="4608264"/>
              <a:ext cx="576370" cy="188888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nb-NO"/>
            </a:p>
          </p:txBody>
        </p:sp>
      </p:grpSp>
      <p:grpSp>
        <p:nvGrpSpPr>
          <p:cNvPr id="3" name="Gruppe 10"/>
          <p:cNvGrpSpPr>
            <a:grpSpLocks/>
          </p:cNvGrpSpPr>
          <p:nvPr/>
        </p:nvGrpSpPr>
        <p:grpSpPr bwMode="auto">
          <a:xfrm>
            <a:off x="4011613" y="4929188"/>
            <a:ext cx="4103687" cy="187325"/>
            <a:chOff x="4139952" y="4608264"/>
            <a:chExt cx="4104456" cy="188888"/>
          </a:xfrm>
        </p:grpSpPr>
        <p:sp>
          <p:nvSpPr>
            <p:cNvPr id="8" name="Ellipse 11"/>
            <p:cNvSpPr/>
            <p:nvPr/>
          </p:nvSpPr>
          <p:spPr>
            <a:xfrm>
              <a:off x="4139952" y="4608264"/>
              <a:ext cx="576370" cy="188888"/>
            </a:xfrm>
            <a:prstGeom prst="ellipse">
              <a:avLst/>
            </a:prstGeom>
            <a:noFill/>
            <a:ln w="508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nb-NO"/>
            </a:p>
          </p:txBody>
        </p:sp>
        <p:sp>
          <p:nvSpPr>
            <p:cNvPr id="9" name="Ellipse 12"/>
            <p:cNvSpPr/>
            <p:nvPr/>
          </p:nvSpPr>
          <p:spPr>
            <a:xfrm>
              <a:off x="7668038" y="4608264"/>
              <a:ext cx="576370" cy="188888"/>
            </a:xfrm>
            <a:prstGeom prst="ellipse">
              <a:avLst/>
            </a:prstGeom>
            <a:noFill/>
            <a:ln w="508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nb-NO"/>
            </a:p>
          </p:txBody>
        </p:sp>
      </p:grpSp>
      <p:sp>
        <p:nvSpPr>
          <p:cNvPr id="12" name="pole tekstowe 11"/>
          <p:cNvSpPr txBox="1"/>
          <p:nvPr/>
        </p:nvSpPr>
        <p:spPr>
          <a:xfrm>
            <a:off x="2130725" y="1854756"/>
            <a:ext cx="214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rgbClr val="00B050"/>
                </a:solidFill>
              </a:rPr>
              <a:t>OBLICZENIA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5543580" y="1854756"/>
            <a:ext cx="214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rgbClr val="00B050"/>
                </a:solidFill>
              </a:rPr>
              <a:t>POMIARY</a:t>
            </a:r>
            <a:endParaRPr lang="en-GB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>
          <a:xfrm>
            <a:off x="664234" y="811213"/>
            <a:ext cx="8109908" cy="941387"/>
          </a:xfrm>
        </p:spPr>
        <p:txBody>
          <a:bodyPr/>
          <a:lstStyle/>
          <a:p>
            <a:pPr algn="ctr" eaLnBrk="1" hangingPunct="1"/>
            <a:r>
              <a:rPr lang="pl-PL" altLang="pl-PL" sz="2800" b="1" dirty="0" smtClean="0">
                <a:solidFill>
                  <a:schemeClr val="accent6">
                    <a:lumMod val="50000"/>
                  </a:schemeClr>
                </a:solidFill>
              </a:rPr>
              <a:t>POWERHOUSE </a:t>
            </a:r>
            <a:br>
              <a:rPr lang="pl-PL" altLang="pl-PL" sz="28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altLang="pl-PL" sz="2800" b="1" dirty="0" smtClean="0">
                <a:solidFill>
                  <a:schemeClr val="accent6">
                    <a:lumMod val="50000"/>
                  </a:schemeClr>
                </a:solidFill>
              </a:rPr>
              <a:t>produkcja energii a obliczenia – ogniwa PV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6" y="2622520"/>
            <a:ext cx="914400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716657" y="2224088"/>
            <a:ext cx="214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rgbClr val="00B050"/>
                </a:solidFill>
              </a:rPr>
              <a:t>OBLICZENIA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836878" y="2224088"/>
            <a:ext cx="214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rgbClr val="00B050"/>
                </a:solidFill>
              </a:rPr>
              <a:t>POMIARY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6" name="Elipsa 5"/>
          <p:cNvSpPr/>
          <p:nvPr/>
        </p:nvSpPr>
        <p:spPr>
          <a:xfrm>
            <a:off x="3864634" y="5426015"/>
            <a:ext cx="698740" cy="27946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ipsa 6"/>
          <p:cNvSpPr/>
          <p:nvPr/>
        </p:nvSpPr>
        <p:spPr>
          <a:xfrm>
            <a:off x="8445260" y="5438685"/>
            <a:ext cx="698740" cy="27946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>
          <a:xfrm>
            <a:off x="628650" y="811213"/>
            <a:ext cx="7886700" cy="1325562"/>
          </a:xfrm>
        </p:spPr>
        <p:txBody>
          <a:bodyPr/>
          <a:lstStyle/>
          <a:p>
            <a:pPr algn="ctr" eaLnBrk="1" hangingPunct="1"/>
            <a:r>
              <a:rPr lang="pl-PL" altLang="pl-PL" sz="3600" dirty="0" smtClean="0">
                <a:solidFill>
                  <a:schemeClr val="accent6">
                    <a:lumMod val="50000"/>
                  </a:schemeClr>
                </a:solidFill>
              </a:rPr>
              <a:t>POWERHOUSE </a:t>
            </a:r>
            <a:br>
              <a:rPr lang="pl-PL" altLang="pl-PL" sz="3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altLang="pl-PL" sz="3600" dirty="0" smtClean="0">
                <a:solidFill>
                  <a:schemeClr val="accent6">
                    <a:lumMod val="50000"/>
                  </a:schemeClr>
                </a:solidFill>
              </a:rPr>
              <a:t>produkcja i zużycie energii pierwotnej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2286000"/>
            <a:ext cx="8937625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588589" y="4321834"/>
            <a:ext cx="1388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>
                <a:solidFill>
                  <a:schemeClr val="accent6">
                    <a:lumMod val="50000"/>
                  </a:schemeClr>
                </a:solidFill>
              </a:rPr>
              <a:t>Produkcja en </a:t>
            </a:r>
            <a:r>
              <a:rPr lang="pl-PL" sz="1000" dirty="0" err="1" smtClean="0">
                <a:solidFill>
                  <a:schemeClr val="accent6">
                    <a:lumMod val="50000"/>
                  </a:schemeClr>
                </a:solidFill>
              </a:rPr>
              <a:t>el</a:t>
            </a:r>
            <a:r>
              <a:rPr lang="pl-PL" sz="10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en-GB" sz="1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721939" y="4568055"/>
            <a:ext cx="1878761" cy="965970"/>
          </a:xfrm>
          <a:prstGeom prst="rect">
            <a:avLst/>
          </a:prstGeom>
          <a:solidFill>
            <a:schemeClr val="accent6">
              <a:lumMod val="50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ole tekstowe 5"/>
          <p:cNvSpPr txBox="1"/>
          <p:nvPr/>
        </p:nvSpPr>
        <p:spPr>
          <a:xfrm>
            <a:off x="3857625" y="4937641"/>
            <a:ext cx="1266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zużycie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721939" y="5534025"/>
            <a:ext cx="1107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nadwyżka</a:t>
            </a:r>
            <a:endParaRPr lang="en-GB" sz="12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06071" y="1038754"/>
            <a:ext cx="7886700" cy="639810"/>
          </a:xfrm>
        </p:spPr>
        <p:txBody>
          <a:bodyPr/>
          <a:lstStyle/>
          <a:p>
            <a:r>
              <a:rPr lang="pl-PL" sz="3600" dirty="0" smtClean="0">
                <a:solidFill>
                  <a:schemeClr val="accent6">
                    <a:lumMod val="50000"/>
                  </a:schemeClr>
                </a:solidFill>
              </a:rPr>
              <a:t>Produkcja i potrzeby  - na żywo</a:t>
            </a:r>
            <a:endParaRPr lang="en-GB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8564"/>
            <a:ext cx="9144000" cy="5093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Dziękuję za uwagę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GB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38" name="Rectangle 66"/>
          <p:cNvSpPr>
            <a:spLocks noGrp="1"/>
          </p:cNvSpPr>
          <p:nvPr>
            <p:ph type="title"/>
          </p:nvPr>
        </p:nvSpPr>
        <p:spPr>
          <a:xfrm>
            <a:off x="628650" y="804863"/>
            <a:ext cx="7886700" cy="396140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sz="2800" b="1" dirty="0" smtClean="0">
                <a:solidFill>
                  <a:schemeClr val="accent6">
                    <a:lumMod val="50000"/>
                  </a:schemeClr>
                </a:solidFill>
              </a:rPr>
              <a:t>Dopuszczalne wartości EP  </a:t>
            </a:r>
            <a:r>
              <a:rPr lang="pl-PL" sz="2000" b="1" dirty="0" smtClean="0">
                <a:solidFill>
                  <a:schemeClr val="accent6">
                    <a:lumMod val="50000"/>
                  </a:schemeClr>
                </a:solidFill>
              </a:rPr>
              <a:t>(cząstkowe i całkowite)</a:t>
            </a:r>
            <a:endParaRPr lang="pl-PL" sz="2800" b="1" baseline="-250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28676" name="Group 4"/>
          <p:cNvGraphicFramePr>
            <a:graphicFrameLocks noGrp="1"/>
          </p:cNvGraphicFramePr>
          <p:nvPr>
            <p:ph idx="4294967295"/>
          </p:nvPr>
        </p:nvGraphicFramePr>
        <p:xfrm>
          <a:off x="628650" y="2113043"/>
          <a:ext cx="7886700" cy="4351339"/>
        </p:xfrm>
        <a:graphic>
          <a:graphicData uri="http://schemas.openxmlformats.org/drawingml/2006/table">
            <a:tbl>
              <a:tblPr/>
              <a:tblGrid>
                <a:gridCol w="446088"/>
                <a:gridCol w="4464050"/>
                <a:gridCol w="1041400"/>
                <a:gridCol w="968375"/>
                <a:gridCol w="966787"/>
              </a:tblGrid>
              <a:tr h="330200">
                <a:tc rowSpan="2">
                  <a:txBody>
                    <a:bodyPr/>
                    <a:lstStyle/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Lp</a:t>
                      </a:r>
                      <a:endParaRPr kumimoji="0" lang="pl-PL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Rodzaj budynku</a:t>
                      </a:r>
                      <a:endParaRPr kumimoji="0" lang="pl-PL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EP</a:t>
                      </a:r>
                      <a:r>
                        <a:rPr kumimoji="0" lang="pl-PL" sz="15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H+W </a:t>
                      </a:r>
                      <a:r>
                        <a:rPr kumimoji="0" lang="pl-PL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[kWh/(m</a:t>
                      </a:r>
                      <a:r>
                        <a:rPr kumimoji="0" lang="pl-PL" sz="15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pl-PL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· rok)]</a:t>
                      </a: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46196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2021*</a:t>
                      </a: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100">
                <a:tc rowSpan="3">
                  <a:txBody>
                    <a:bodyPr/>
                    <a:lstStyle/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Budynek mieszkalny:</a:t>
                      </a:r>
                      <a:endParaRPr kumimoji="0" lang="pl-PL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a) jednorodzinny</a:t>
                      </a: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b) wielorodzinny</a:t>
                      </a:r>
                      <a:endParaRPr kumimoji="0" lang="pl-PL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Budynek zamieszkania zbiorowego</a:t>
                      </a: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8325">
                <a:tc rowSpan="3">
                  <a:txBody>
                    <a:bodyPr/>
                    <a:lstStyle/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Budynek użyteczności publicznej:</a:t>
                      </a: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a) opieki zdrowotnej</a:t>
                      </a: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390</a:t>
                      </a: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290</a:t>
                      </a: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190</a:t>
                      </a: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b) pozostałe</a:t>
                      </a: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Budynek gospodarczy, magazynowy i produkcyjny</a:t>
                      </a: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kumimoji="0" lang="pl-PL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 gridSpan="5">
                  <a:txBody>
                    <a:bodyPr/>
                    <a:lstStyle/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*) Od 1 stycznia 2019 r. </a:t>
                      </a:r>
                      <a:r>
                        <a:rPr kumimoji="0" lang="pl-PL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–</a:t>
                      </a:r>
                      <a:r>
                        <a:rPr kumimoji="0" lang="pl-PL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w przypadku budynk</a:t>
                      </a:r>
                      <a:r>
                        <a:rPr kumimoji="0" lang="pl-PL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ó</a:t>
                      </a:r>
                      <a:r>
                        <a:rPr kumimoji="0" lang="pl-PL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 zajmowanych przez władze publiczne oraz będących ich własnością.</a:t>
                      </a:r>
                      <a:endParaRPr kumimoji="0" lang="pl-PL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2507776" y="1201003"/>
            <a:ext cx="45583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EP = </a:t>
            </a:r>
            <a:r>
              <a:rPr lang="pl-PL" altLang="pl-PL" sz="24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EP</a:t>
            </a:r>
            <a:r>
              <a:rPr lang="pl-PL" altLang="pl-PL" sz="2400" b="1" baseline="-25000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H+W</a:t>
            </a:r>
            <a:r>
              <a:rPr lang="pl-PL" altLang="pl-PL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+ </a:t>
            </a:r>
            <a:r>
              <a:rPr lang="pl-PL" altLang="pl-PL" sz="24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sym typeface="Symbol" pitchFamily="18" charset="2"/>
              </a:rPr>
              <a:t></a:t>
            </a:r>
            <a:r>
              <a:rPr lang="pl-PL" altLang="pl-PL" sz="24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EP</a:t>
            </a:r>
            <a:r>
              <a:rPr lang="pl-PL" altLang="pl-PL" sz="2400" b="1" baseline="-25000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C</a:t>
            </a:r>
            <a:r>
              <a:rPr lang="pl-PL" altLang="pl-PL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+ </a:t>
            </a:r>
            <a:r>
              <a:rPr lang="pl-PL" altLang="pl-PL" sz="24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sym typeface="Symbol" pitchFamily="18" charset="2"/>
              </a:rPr>
              <a:t></a:t>
            </a:r>
            <a:r>
              <a:rPr lang="pl-PL" altLang="pl-PL" sz="24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EP</a:t>
            </a:r>
            <a:r>
              <a:rPr lang="pl-PL" altLang="pl-PL" sz="2400" b="1" baseline="-25000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L</a:t>
            </a:r>
            <a:endParaRPr lang="pl-PL" altLang="pl-PL" sz="2400" b="1" baseline="-25000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0" y="1662668"/>
            <a:ext cx="8911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</a:rPr>
              <a:t>CAŁKOWITE = Ogrzewanie i </a:t>
            </a:r>
            <a:r>
              <a:rPr lang="pl-PL" b="1" dirty="0" err="1" smtClean="0">
                <a:solidFill>
                  <a:schemeClr val="accent6">
                    <a:lumMod val="50000"/>
                  </a:schemeClr>
                </a:solidFill>
              </a:rPr>
              <a:t>c.woda</a:t>
            </a: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</a:rPr>
              <a:t> + chłodzenie + oświetlenie 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805218" y="1201003"/>
            <a:ext cx="7438030" cy="830997"/>
          </a:xfrm>
          <a:prstGeom prst="rect">
            <a:avLst/>
          </a:prstGeom>
          <a:solidFill>
            <a:schemeClr val="accent6">
              <a:lumMod val="40000"/>
              <a:lumOff val="6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xfrm>
            <a:off x="824675" y="791570"/>
            <a:ext cx="7886700" cy="912766"/>
          </a:xfrm>
        </p:spPr>
        <p:txBody>
          <a:bodyPr/>
          <a:lstStyle/>
          <a:p>
            <a:pPr algn="ctr" eaLnBrk="1" hangingPunct="1"/>
            <a:r>
              <a:rPr lang="pl-PL" altLang="pl-PL" sz="3200" dirty="0" smtClean="0">
                <a:solidFill>
                  <a:schemeClr val="accent6">
                    <a:lumMod val="50000"/>
                  </a:schemeClr>
                </a:solidFill>
              </a:rPr>
              <a:t>Spełnienie wymogu </a:t>
            </a:r>
            <a:r>
              <a:rPr lang="pl-PL" altLang="pl-PL" sz="3200" dirty="0" err="1" smtClean="0">
                <a:solidFill>
                  <a:schemeClr val="accent6">
                    <a:lumMod val="50000"/>
                  </a:schemeClr>
                </a:solidFill>
              </a:rPr>
              <a:t>EP</a:t>
            </a:r>
            <a:r>
              <a:rPr lang="pl-PL" altLang="pl-PL" sz="3200" baseline="-25000" dirty="0" err="1" smtClean="0">
                <a:solidFill>
                  <a:schemeClr val="accent6">
                    <a:lumMod val="50000"/>
                  </a:schemeClr>
                </a:solidFill>
              </a:rPr>
              <a:t>H+W</a:t>
            </a:r>
            <a:r>
              <a:rPr lang="pl-PL" altLang="pl-PL" sz="3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br>
              <a:rPr lang="pl-PL" altLang="pl-PL" sz="32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altLang="pl-PL" sz="2400" dirty="0" smtClean="0">
                <a:solidFill>
                  <a:schemeClr val="accent6">
                    <a:lumMod val="50000"/>
                  </a:schemeClr>
                </a:solidFill>
              </a:rPr>
              <a:t>budynki mieszkalne</a:t>
            </a:r>
            <a:endParaRPr lang="pl-PL" altLang="pl-PL" sz="3200" baseline="-250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267" name="Picture 9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4675" y="1704336"/>
            <a:ext cx="7514107" cy="431970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0" y="606975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pl-PL" altLang="pl-PL" b="1" dirty="0" smtClean="0">
                <a:solidFill>
                  <a:schemeClr val="accent6">
                    <a:lumMod val="50000"/>
                  </a:schemeClr>
                </a:solidFill>
              </a:rPr>
              <a:t>osiągnięcie wymaganego poziomu EP wymaga znacznego wkładu energii odnawialnej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685800" y="946079"/>
            <a:ext cx="7772400" cy="501721"/>
          </a:xfrm>
        </p:spPr>
        <p:txBody>
          <a:bodyPr/>
          <a:lstStyle/>
          <a:p>
            <a:pPr eaLnBrk="1" hangingPunct="1"/>
            <a:r>
              <a:rPr lang="pl-PL" altLang="pl-PL" sz="3200" b="1" dirty="0" smtClean="0">
                <a:solidFill>
                  <a:schemeClr val="accent6">
                    <a:lumMod val="50000"/>
                  </a:schemeClr>
                </a:solidFill>
              </a:rPr>
              <a:t>Przykład budynku biurowego</a:t>
            </a:r>
          </a:p>
        </p:txBody>
      </p:sp>
      <p:sp>
        <p:nvSpPr>
          <p:cNvPr id="13315" name="Rectangle 3"/>
          <p:cNvSpPr>
            <a:spLocks noGrp="1"/>
          </p:cNvSpPr>
          <p:nvPr>
            <p:ph type="body" sz="half" idx="4294967295"/>
          </p:nvPr>
        </p:nvSpPr>
        <p:spPr>
          <a:xfrm>
            <a:off x="184150" y="1825625"/>
            <a:ext cx="4968875" cy="4351338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pl-PL" altLang="pl-PL" sz="2000" dirty="0" smtClean="0">
                <a:solidFill>
                  <a:schemeClr val="accent6">
                    <a:lumMod val="50000"/>
                  </a:schemeClr>
                </a:solidFill>
              </a:rPr>
              <a:t>lokalizacja – Kraków</a:t>
            </a:r>
          </a:p>
          <a:p>
            <a:pPr eaLnBrk="1" hangingPunct="1">
              <a:lnSpc>
                <a:spcPct val="70000"/>
              </a:lnSpc>
            </a:pPr>
            <a:r>
              <a:rPr lang="pl-PL" altLang="pl-PL" sz="2000" dirty="0" smtClean="0">
                <a:solidFill>
                  <a:schemeClr val="accent6">
                    <a:lumMod val="50000"/>
                  </a:schemeClr>
                </a:solidFill>
              </a:rPr>
              <a:t>powierzchnia ogrzewana – 11 131 m</a:t>
            </a:r>
            <a:r>
              <a:rPr lang="pl-PL" altLang="pl-PL" sz="2000" baseline="30000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pl-PL" altLang="pl-PL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eaLnBrk="1" hangingPunct="1">
              <a:lnSpc>
                <a:spcPct val="70000"/>
              </a:lnSpc>
            </a:pPr>
            <a:r>
              <a:rPr lang="pl-PL" altLang="pl-PL" sz="2000" dirty="0" smtClean="0">
                <a:solidFill>
                  <a:schemeClr val="accent6">
                    <a:lumMod val="50000"/>
                  </a:schemeClr>
                </a:solidFill>
              </a:rPr>
              <a:t>powierzchnia chłodzona – 11 131 m</a:t>
            </a:r>
            <a:r>
              <a:rPr lang="pl-PL" altLang="pl-PL" sz="2000" baseline="30000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endParaRPr lang="pl-PL" altLang="pl-PL" sz="2000" baseline="30000" dirty="0" smtClean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pl-PL" altLang="pl-PL" sz="2000" dirty="0" smtClean="0">
                <a:solidFill>
                  <a:schemeClr val="accent6">
                    <a:lumMod val="50000"/>
                  </a:schemeClr>
                </a:solidFill>
              </a:rPr>
              <a:t>czas użytkowania oświetlenia &gt;2500 h/rok </a:t>
            </a:r>
          </a:p>
          <a:p>
            <a:pPr eaLnBrk="1" hangingPunct="1">
              <a:lnSpc>
                <a:spcPct val="70000"/>
              </a:lnSpc>
            </a:pPr>
            <a:r>
              <a:rPr lang="pl-PL" altLang="pl-PL" sz="2000" dirty="0" smtClean="0">
                <a:solidFill>
                  <a:schemeClr val="accent6">
                    <a:lumMod val="50000"/>
                  </a:schemeClr>
                </a:solidFill>
              </a:rPr>
              <a:t>A/V – 0,12</a:t>
            </a:r>
          </a:p>
          <a:p>
            <a:pPr eaLnBrk="1" hangingPunct="1">
              <a:lnSpc>
                <a:spcPct val="70000"/>
              </a:lnSpc>
            </a:pPr>
            <a:r>
              <a:rPr lang="pl-PL" altLang="pl-PL" sz="2000" dirty="0" smtClean="0">
                <a:solidFill>
                  <a:schemeClr val="accent6">
                    <a:lumMod val="50000"/>
                  </a:schemeClr>
                </a:solidFill>
              </a:rPr>
              <a:t>stopień przeszklenia ścian zewnętrznych – 60%</a:t>
            </a:r>
          </a:p>
          <a:p>
            <a:pPr eaLnBrk="1" hangingPunct="1">
              <a:lnSpc>
                <a:spcPct val="70000"/>
              </a:lnSpc>
            </a:pPr>
            <a:endParaRPr lang="pl-PL" altLang="pl-PL" sz="20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6868" name="Group 4"/>
          <p:cNvGraphicFramePr>
            <a:graphicFrameLocks noGrp="1"/>
          </p:cNvGraphicFramePr>
          <p:nvPr>
            <p:ph type="clipArt" sz="half" idx="4294967295"/>
          </p:nvPr>
        </p:nvGraphicFramePr>
        <p:xfrm>
          <a:off x="4657725" y="3838574"/>
          <a:ext cx="4105275" cy="2532064"/>
        </p:xfrm>
        <a:graphic>
          <a:graphicData uri="http://schemas.openxmlformats.org/drawingml/2006/table">
            <a:tbl>
              <a:tblPr/>
              <a:tblGrid>
                <a:gridCol w="2932822"/>
                <a:gridCol w="1172453"/>
              </a:tblGrid>
              <a:tr h="367440">
                <a:tc>
                  <a:txBody>
                    <a:bodyPr/>
                    <a:lstStyle>
                      <a:lvl1pPr marL="2286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6858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228600" marR="0" lvl="0" indent="-2286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Przegroda</a:t>
                      </a:r>
                      <a:endParaRPr kumimoji="0" lang="pl-PL" altLang="pl-PL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286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6858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228600" marR="0" lvl="0" indent="-2286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U</a:t>
                      </a:r>
                      <a:endParaRPr kumimoji="0" lang="pl-PL" altLang="pl-P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232">
                <a:tc>
                  <a:txBody>
                    <a:bodyPr/>
                    <a:lstStyle>
                      <a:lvl1pPr marL="2286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6858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228600" marR="0" lvl="0" indent="-2286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kumimoji="0" lang="pl-PL" altLang="pl-PL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286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6858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228600" marR="0" lvl="0" indent="-2286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[W/(m</a:t>
                      </a:r>
                      <a:r>
                        <a:rPr kumimoji="0" lang="pl-PL" altLang="pl-PL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kumimoji="0" lang="pl-PL" alt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K)]</a:t>
                      </a:r>
                      <a:endParaRPr kumimoji="0" lang="pl-PL" altLang="pl-P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232">
                <a:tc>
                  <a:txBody>
                    <a:bodyPr/>
                    <a:lstStyle>
                      <a:lvl1pPr marL="2286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6858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ściana zewnętrzna</a:t>
                      </a:r>
                      <a:endParaRPr kumimoji="0" lang="pl-PL" altLang="pl-PL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286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6858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228600" marR="0" lvl="0" indent="-2286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0,15</a:t>
                      </a:r>
                      <a:endParaRPr kumimoji="0" lang="pl-PL" altLang="pl-PL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232">
                <a:tc>
                  <a:txBody>
                    <a:bodyPr/>
                    <a:lstStyle>
                      <a:lvl1pPr marL="2286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6858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podłoga na gruncie </a:t>
                      </a:r>
                      <a:endParaRPr kumimoji="0" lang="pl-PL" altLang="pl-PL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286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6858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228600" marR="0" lvl="0" indent="-2286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0,20</a:t>
                      </a:r>
                      <a:endParaRPr kumimoji="0" lang="pl-PL" altLang="pl-PL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232">
                <a:tc>
                  <a:txBody>
                    <a:bodyPr/>
                    <a:lstStyle>
                      <a:lvl1pPr marL="2286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6858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strop pod przestrzenią nieogrzewaną</a:t>
                      </a:r>
                      <a:endParaRPr kumimoji="0" lang="pl-PL" altLang="pl-PL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286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6858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228600" marR="0" lvl="0" indent="-2286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0,15</a:t>
                      </a:r>
                      <a:endParaRPr kumimoji="0" lang="pl-PL" altLang="pl-PL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232">
                <a:tc>
                  <a:txBody>
                    <a:bodyPr/>
                    <a:lstStyle>
                      <a:lvl1pPr marL="2286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6858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dach nad przestrzenią nieogrzewaną</a:t>
                      </a:r>
                      <a:endParaRPr kumimoji="0" lang="pl-PL" altLang="pl-P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286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6858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228600" marR="0" lvl="0" indent="-2286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0,25</a:t>
                      </a:r>
                      <a:endParaRPr kumimoji="0" lang="pl-PL" altLang="pl-PL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232">
                <a:tc>
                  <a:txBody>
                    <a:bodyPr/>
                    <a:lstStyle>
                      <a:lvl1pPr marL="2286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6858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okna w przegrodach pionowych</a:t>
                      </a:r>
                      <a:endParaRPr kumimoji="0" lang="pl-PL" altLang="pl-P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286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6858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228600" marR="0" lvl="0" indent="-2286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0,9</a:t>
                      </a:r>
                      <a:endParaRPr kumimoji="0" lang="pl-PL" altLang="pl-PL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232">
                <a:tc>
                  <a:txBody>
                    <a:bodyPr/>
                    <a:lstStyle>
                      <a:lvl1pPr marL="2286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6858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drzwi zewnętrzne</a:t>
                      </a:r>
                      <a:endParaRPr kumimoji="0" lang="pl-PL" altLang="pl-P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286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6858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228600" marR="0" lvl="0" indent="-2286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1,3</a:t>
                      </a:r>
                      <a:endParaRPr kumimoji="0" lang="pl-PL" altLang="pl-PL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345" name="Rectangle 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sz="1800">
              <a:latin typeface="Arial" charset="0"/>
            </a:endParaRPr>
          </a:p>
        </p:txBody>
      </p:sp>
      <p:sp>
        <p:nvSpPr>
          <p:cNvPr id="13346" name="Rectangle 34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sz="1800">
              <a:latin typeface="Arial" charset="0"/>
            </a:endParaRPr>
          </a:p>
        </p:txBody>
      </p:sp>
      <p:pic>
        <p:nvPicPr>
          <p:cNvPr id="13347" name="Obraz 1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47800"/>
            <a:ext cx="240982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48" name="Rectangle 36"/>
          <p:cNvSpPr>
            <a:spLocks noChangeArrowheads="1"/>
          </p:cNvSpPr>
          <p:nvPr/>
        </p:nvSpPr>
        <p:spPr bwMode="auto">
          <a:xfrm>
            <a:off x="0" y="1204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sz="1800">
              <a:latin typeface="Arial" charset="0"/>
            </a:endParaRPr>
          </a:p>
        </p:txBody>
      </p:sp>
      <p:sp>
        <p:nvSpPr>
          <p:cNvPr id="13349" name="Rectangle 37"/>
          <p:cNvSpPr>
            <a:spLocks noChangeArrowheads="1"/>
          </p:cNvSpPr>
          <p:nvPr/>
        </p:nvSpPr>
        <p:spPr bwMode="auto">
          <a:xfrm>
            <a:off x="0" y="54578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sz="1800">
              <a:latin typeface="Arial" charset="0"/>
            </a:endParaRPr>
          </a:p>
        </p:txBody>
      </p:sp>
      <p:sp>
        <p:nvSpPr>
          <p:cNvPr id="13350" name="Text Box 38"/>
          <p:cNvSpPr txBox="1">
            <a:spLocks noChangeArrowheads="1"/>
          </p:cNvSpPr>
          <p:nvPr/>
        </p:nvSpPr>
        <p:spPr bwMode="auto">
          <a:xfrm>
            <a:off x="436563" y="4899025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18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EP = </a:t>
            </a:r>
            <a:r>
              <a:rPr lang="pl-PL" altLang="pl-PL" sz="18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EP</a:t>
            </a:r>
            <a:r>
              <a:rPr lang="pl-PL" altLang="pl-PL" sz="1800" b="1" baseline="-25000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H+W</a:t>
            </a:r>
            <a:r>
              <a:rPr lang="pl-PL" altLang="pl-PL" sz="18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+ </a:t>
            </a:r>
            <a:r>
              <a:rPr lang="pl-PL" altLang="pl-PL" sz="18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sym typeface="Symbol" pitchFamily="18" charset="2"/>
              </a:rPr>
              <a:t></a:t>
            </a:r>
            <a:r>
              <a:rPr lang="pl-PL" altLang="pl-PL" sz="18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EP</a:t>
            </a:r>
            <a:r>
              <a:rPr lang="pl-PL" altLang="pl-PL" sz="1800" b="1" baseline="-25000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C</a:t>
            </a:r>
            <a:r>
              <a:rPr lang="pl-PL" altLang="pl-PL" sz="18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+ </a:t>
            </a:r>
            <a:r>
              <a:rPr lang="pl-PL" altLang="pl-PL" sz="18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sym typeface="Symbol" pitchFamily="18" charset="2"/>
              </a:rPr>
              <a:t></a:t>
            </a:r>
            <a:r>
              <a:rPr lang="pl-PL" altLang="pl-PL" sz="18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EP</a:t>
            </a:r>
            <a:r>
              <a:rPr lang="pl-PL" altLang="pl-PL" sz="1800" b="1" baseline="-25000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L</a:t>
            </a:r>
            <a:endParaRPr lang="pl-PL" altLang="pl-PL" sz="1800" b="1" baseline="-25000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3351" name="Text Box 39"/>
          <p:cNvSpPr txBox="1">
            <a:spLocks noChangeArrowheads="1"/>
          </p:cNvSpPr>
          <p:nvPr/>
        </p:nvSpPr>
        <p:spPr bwMode="auto">
          <a:xfrm>
            <a:off x="261938" y="5397500"/>
            <a:ext cx="41862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18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EP</a:t>
            </a:r>
            <a:r>
              <a:rPr lang="pl-PL" altLang="pl-PL" sz="1800" b="1" baseline="-25000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2014</a:t>
            </a:r>
            <a:r>
              <a:rPr lang="pl-PL" altLang="pl-PL" sz="18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= 65 + </a:t>
            </a:r>
            <a:r>
              <a:rPr lang="pl-PL" altLang="pl-PL" sz="18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sym typeface="Symbol" pitchFamily="18" charset="2"/>
              </a:rPr>
              <a:t>25</a:t>
            </a:r>
            <a:r>
              <a:rPr lang="pl-PL" altLang="pl-PL" sz="18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+ </a:t>
            </a:r>
            <a:r>
              <a:rPr lang="pl-PL" altLang="pl-PL" sz="18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sym typeface="Symbol" pitchFamily="18" charset="2"/>
              </a:rPr>
              <a:t>100 = 190 </a:t>
            </a:r>
            <a:r>
              <a:rPr lang="pl-PL" altLang="pl-PL" sz="18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sym typeface="Symbol" pitchFamily="18" charset="2"/>
              </a:rPr>
              <a:t>kWh</a:t>
            </a:r>
            <a:r>
              <a:rPr lang="pl-PL" altLang="pl-PL" sz="18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sym typeface="Symbol" pitchFamily="18" charset="2"/>
              </a:rPr>
              <a:t>/m</a:t>
            </a:r>
            <a:r>
              <a:rPr lang="pl-PL" altLang="pl-PL" sz="1800" b="1" baseline="30000" dirty="0">
                <a:solidFill>
                  <a:schemeClr val="accent6">
                    <a:lumMod val="50000"/>
                  </a:schemeClr>
                </a:solidFill>
                <a:latin typeface="Arial" charset="0"/>
                <a:sym typeface="Symbol" pitchFamily="18" charset="2"/>
              </a:rPr>
              <a:t>2</a:t>
            </a:r>
            <a:endParaRPr lang="pl-PL" altLang="pl-PL" sz="1800" b="1" baseline="30000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3352" name="Text Box 40"/>
          <p:cNvSpPr txBox="1">
            <a:spLocks noChangeArrowheads="1"/>
          </p:cNvSpPr>
          <p:nvPr/>
        </p:nvSpPr>
        <p:spPr bwMode="auto">
          <a:xfrm>
            <a:off x="261938" y="5854700"/>
            <a:ext cx="40655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18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EP</a:t>
            </a:r>
            <a:r>
              <a:rPr lang="pl-PL" altLang="pl-PL" sz="1800" b="1" baseline="-25000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2021</a:t>
            </a:r>
            <a:r>
              <a:rPr lang="pl-PL" altLang="pl-PL" sz="18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= 45+ </a:t>
            </a:r>
            <a:r>
              <a:rPr lang="pl-PL" altLang="pl-PL" sz="18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sym typeface="Symbol" pitchFamily="18" charset="2"/>
              </a:rPr>
              <a:t>25</a:t>
            </a:r>
            <a:r>
              <a:rPr lang="pl-PL" altLang="pl-PL" sz="18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+ </a:t>
            </a:r>
            <a:r>
              <a:rPr lang="pl-PL" altLang="pl-PL" sz="18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sym typeface="Symbol" pitchFamily="18" charset="2"/>
              </a:rPr>
              <a:t>50 = 120 </a:t>
            </a:r>
            <a:r>
              <a:rPr lang="pl-PL" altLang="pl-PL" sz="18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sym typeface="Symbol" pitchFamily="18" charset="2"/>
              </a:rPr>
              <a:t>kWh</a:t>
            </a:r>
            <a:r>
              <a:rPr lang="pl-PL" altLang="pl-PL" sz="18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sym typeface="Symbol" pitchFamily="18" charset="2"/>
              </a:rPr>
              <a:t>/m</a:t>
            </a:r>
            <a:r>
              <a:rPr lang="pl-PL" altLang="pl-PL" sz="1800" b="1" baseline="30000" dirty="0">
                <a:solidFill>
                  <a:schemeClr val="accent6">
                    <a:lumMod val="50000"/>
                  </a:schemeClr>
                </a:solidFill>
                <a:latin typeface="Arial" charset="0"/>
                <a:sym typeface="Symbol" pitchFamily="18" charset="2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>
          <a:xfrm>
            <a:off x="628650" y="1028700"/>
            <a:ext cx="7886700" cy="661988"/>
          </a:xfrm>
        </p:spPr>
        <p:txBody>
          <a:bodyPr/>
          <a:lstStyle/>
          <a:p>
            <a:pPr algn="ctr" eaLnBrk="1" hangingPunct="1"/>
            <a:r>
              <a:rPr lang="pl-PL" altLang="pl-PL" sz="3600" dirty="0" smtClean="0">
                <a:solidFill>
                  <a:schemeClr val="accent6">
                    <a:lumMod val="75000"/>
                  </a:schemeClr>
                </a:solidFill>
              </a:rPr>
              <a:t>Rozwiązania typowe</a:t>
            </a:r>
          </a:p>
        </p:txBody>
      </p:sp>
      <p:sp>
        <p:nvSpPr>
          <p:cNvPr id="14339" name="Rectangle 3"/>
          <p:cNvSpPr>
            <a:spLocks noGrp="1"/>
          </p:cNvSpPr>
          <p:nvPr>
            <p:ph type="body" sz="half" idx="4294967295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eaLnBrk="1" hangingPunct="1"/>
            <a:r>
              <a:rPr lang="pl-PL" altLang="pl-PL" sz="1600" dirty="0" smtClean="0">
                <a:solidFill>
                  <a:schemeClr val="accent6">
                    <a:lumMod val="50000"/>
                  </a:schemeClr>
                </a:solidFill>
              </a:rPr>
              <a:t>rodzaj oświetlenia - świetlówki </a:t>
            </a:r>
            <a:br>
              <a:rPr lang="pl-PL" altLang="pl-PL" sz="1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altLang="pl-PL" sz="1600" dirty="0" smtClean="0">
                <a:solidFill>
                  <a:schemeClr val="accent6">
                    <a:lumMod val="50000"/>
                  </a:schemeClr>
                </a:solidFill>
              </a:rPr>
              <a:t>50 </a:t>
            </a:r>
            <a:r>
              <a:rPr lang="pl-PL" altLang="pl-PL" sz="1600" dirty="0" err="1" smtClean="0">
                <a:solidFill>
                  <a:schemeClr val="accent6">
                    <a:lumMod val="50000"/>
                  </a:schemeClr>
                </a:solidFill>
              </a:rPr>
              <a:t>lm</a:t>
            </a:r>
            <a:r>
              <a:rPr lang="pl-PL" altLang="pl-PL" sz="1600" dirty="0" smtClean="0">
                <a:solidFill>
                  <a:schemeClr val="accent6">
                    <a:lumMod val="50000"/>
                  </a:schemeClr>
                </a:solidFill>
              </a:rPr>
              <a:t>/W; P=20W/m</a:t>
            </a:r>
            <a:r>
              <a:rPr lang="pl-PL" altLang="pl-PL" sz="1600" baseline="30000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endParaRPr lang="pl-PL" altLang="pl-PL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r>
              <a:rPr lang="pl-PL" altLang="pl-PL" sz="1600" dirty="0" smtClean="0">
                <a:solidFill>
                  <a:schemeClr val="accent6">
                    <a:lumMod val="50000"/>
                  </a:schemeClr>
                </a:solidFill>
              </a:rPr>
              <a:t>ogrzewanie - kocioł gazowy:</a:t>
            </a:r>
          </a:p>
          <a:p>
            <a:pPr lvl="1" eaLnBrk="1" hangingPunct="1">
              <a:buFontTx/>
              <a:buChar char="o"/>
            </a:pPr>
            <a:r>
              <a:rPr lang="pl-PL" altLang="pl-PL" sz="1400" dirty="0" smtClean="0">
                <a:solidFill>
                  <a:schemeClr val="accent6">
                    <a:lumMod val="50000"/>
                  </a:schemeClr>
                </a:solidFill>
              </a:rPr>
              <a:t>sprawność systemu ogrzewania – 79%</a:t>
            </a:r>
          </a:p>
          <a:p>
            <a:pPr lvl="1" eaLnBrk="1" hangingPunct="1">
              <a:buFontTx/>
              <a:buChar char="o"/>
            </a:pPr>
            <a:r>
              <a:rPr lang="pl-PL" altLang="pl-PL" sz="1400" dirty="0" smtClean="0">
                <a:solidFill>
                  <a:schemeClr val="accent6">
                    <a:lumMod val="50000"/>
                  </a:schemeClr>
                </a:solidFill>
              </a:rPr>
              <a:t>sprawność systemu </a:t>
            </a:r>
            <a:r>
              <a:rPr lang="pl-PL" altLang="pl-PL" sz="1400" dirty="0" err="1" smtClean="0">
                <a:solidFill>
                  <a:schemeClr val="accent6">
                    <a:lumMod val="50000"/>
                  </a:schemeClr>
                </a:solidFill>
              </a:rPr>
              <a:t>cwu</a:t>
            </a:r>
            <a:r>
              <a:rPr lang="pl-PL" altLang="pl-PL" sz="1400" dirty="0" smtClean="0">
                <a:solidFill>
                  <a:schemeClr val="accent6">
                    <a:lumMod val="50000"/>
                  </a:schemeClr>
                </a:solidFill>
              </a:rPr>
              <a:t> – 45%</a:t>
            </a:r>
          </a:p>
          <a:p>
            <a:pPr lvl="1" eaLnBrk="1" hangingPunct="1">
              <a:buFontTx/>
              <a:buChar char="o"/>
            </a:pPr>
            <a:r>
              <a:rPr lang="pl-PL" altLang="pl-PL" sz="1400" dirty="0" err="1" smtClean="0">
                <a:solidFill>
                  <a:schemeClr val="accent6">
                    <a:lumMod val="50000"/>
                  </a:schemeClr>
                </a:solidFill>
              </a:rPr>
              <a:t>wi</a:t>
            </a:r>
            <a:r>
              <a:rPr lang="pl-PL" altLang="pl-PL" sz="1400" dirty="0" smtClean="0">
                <a:solidFill>
                  <a:schemeClr val="accent6">
                    <a:lumMod val="50000"/>
                  </a:schemeClr>
                </a:solidFill>
              </a:rPr>
              <a:t>= 1,1</a:t>
            </a:r>
          </a:p>
          <a:p>
            <a:pPr eaLnBrk="1" hangingPunct="1"/>
            <a:r>
              <a:rPr lang="pl-PL" altLang="pl-PL" sz="1600" dirty="0" smtClean="0">
                <a:solidFill>
                  <a:schemeClr val="accent6">
                    <a:lumMod val="50000"/>
                  </a:schemeClr>
                </a:solidFill>
              </a:rPr>
              <a:t>ogrzewanie – sieć ciepłownicza:</a:t>
            </a:r>
          </a:p>
          <a:p>
            <a:pPr lvl="1" eaLnBrk="1" hangingPunct="1">
              <a:buFontTx/>
              <a:buChar char="o"/>
            </a:pPr>
            <a:r>
              <a:rPr lang="pl-PL" altLang="pl-PL" sz="1400" dirty="0" smtClean="0">
                <a:solidFill>
                  <a:schemeClr val="accent6">
                    <a:lumMod val="50000"/>
                  </a:schemeClr>
                </a:solidFill>
              </a:rPr>
              <a:t>sprawność systemu ogrzewania – 84%</a:t>
            </a:r>
          </a:p>
          <a:p>
            <a:pPr lvl="1" eaLnBrk="1" hangingPunct="1">
              <a:buFontTx/>
              <a:buChar char="o"/>
            </a:pPr>
            <a:r>
              <a:rPr lang="pl-PL" altLang="pl-PL" sz="1400" dirty="0" smtClean="0">
                <a:solidFill>
                  <a:schemeClr val="accent6">
                    <a:lumMod val="50000"/>
                  </a:schemeClr>
                </a:solidFill>
              </a:rPr>
              <a:t>sprawność systemu </a:t>
            </a:r>
            <a:r>
              <a:rPr lang="pl-PL" altLang="pl-PL" sz="1400" dirty="0" err="1" smtClean="0">
                <a:solidFill>
                  <a:schemeClr val="accent6">
                    <a:lumMod val="50000"/>
                  </a:schemeClr>
                </a:solidFill>
              </a:rPr>
              <a:t>cwu</a:t>
            </a:r>
            <a:r>
              <a:rPr lang="pl-PL" altLang="pl-PL" sz="1400" dirty="0" smtClean="0">
                <a:solidFill>
                  <a:schemeClr val="accent6">
                    <a:lumMod val="50000"/>
                  </a:schemeClr>
                </a:solidFill>
              </a:rPr>
              <a:t> – 50%</a:t>
            </a:r>
          </a:p>
          <a:p>
            <a:pPr lvl="1" eaLnBrk="1" hangingPunct="1">
              <a:buFontTx/>
              <a:buChar char="o"/>
            </a:pPr>
            <a:r>
              <a:rPr lang="pl-PL" altLang="pl-PL" sz="1400" dirty="0" err="1" smtClean="0">
                <a:solidFill>
                  <a:schemeClr val="accent6">
                    <a:lumMod val="50000"/>
                  </a:schemeClr>
                </a:solidFill>
              </a:rPr>
              <a:t>wi</a:t>
            </a:r>
            <a:r>
              <a:rPr lang="pl-PL" altLang="pl-PL" sz="1400" dirty="0" smtClean="0">
                <a:solidFill>
                  <a:schemeClr val="accent6">
                    <a:lumMod val="50000"/>
                  </a:schemeClr>
                </a:solidFill>
              </a:rPr>
              <a:t>= 0,62 </a:t>
            </a:r>
            <a:r>
              <a:rPr lang="pl-PL" altLang="pl-PL" sz="1400" dirty="0" err="1" smtClean="0">
                <a:solidFill>
                  <a:schemeClr val="accent6">
                    <a:lumMod val="50000"/>
                  </a:schemeClr>
                </a:solidFill>
              </a:rPr>
              <a:t>(kogeneracj</a:t>
            </a:r>
            <a:r>
              <a:rPr lang="pl-PL" altLang="pl-PL" sz="1400" dirty="0" smtClean="0">
                <a:solidFill>
                  <a:schemeClr val="accent6">
                    <a:lumMod val="50000"/>
                  </a:schemeClr>
                </a:solidFill>
              </a:rPr>
              <a:t>a)</a:t>
            </a:r>
          </a:p>
          <a:p>
            <a:pPr eaLnBrk="1" hangingPunct="1"/>
            <a:r>
              <a:rPr lang="pl-PL" altLang="pl-PL" sz="1600" dirty="0" smtClean="0">
                <a:solidFill>
                  <a:schemeClr val="accent6">
                    <a:lumMod val="50000"/>
                  </a:schemeClr>
                </a:solidFill>
              </a:rPr>
              <a:t>chłodzenie – indywidualne klimatyzatory sprężarkowe:</a:t>
            </a:r>
          </a:p>
          <a:p>
            <a:pPr lvl="1" eaLnBrk="1" hangingPunct="1">
              <a:buFontTx/>
              <a:buChar char="o"/>
            </a:pPr>
            <a:r>
              <a:rPr lang="pl-PL" altLang="pl-PL" sz="1400" dirty="0" smtClean="0">
                <a:solidFill>
                  <a:schemeClr val="accent6">
                    <a:lumMod val="50000"/>
                  </a:schemeClr>
                </a:solidFill>
              </a:rPr>
              <a:t>współczynnik efektywności chłodniczej systemu – SEER = 2,94</a:t>
            </a:r>
          </a:p>
          <a:p>
            <a:pPr lvl="1" eaLnBrk="1" hangingPunct="1">
              <a:buFontTx/>
              <a:buChar char="o"/>
            </a:pPr>
            <a:r>
              <a:rPr lang="pl-PL" altLang="pl-PL" sz="1400" dirty="0" smtClean="0">
                <a:solidFill>
                  <a:schemeClr val="accent6">
                    <a:lumMod val="50000"/>
                  </a:schemeClr>
                </a:solidFill>
              </a:rPr>
              <a:t>sprawność systemu </a:t>
            </a:r>
            <a:r>
              <a:rPr lang="pl-PL" altLang="pl-PL" sz="1400" dirty="0" err="1" smtClean="0">
                <a:solidFill>
                  <a:schemeClr val="accent6">
                    <a:lumMod val="50000"/>
                  </a:schemeClr>
                </a:solidFill>
              </a:rPr>
              <a:t>cwu</a:t>
            </a:r>
            <a:r>
              <a:rPr lang="pl-PL" altLang="pl-PL" sz="1400" dirty="0" smtClean="0">
                <a:solidFill>
                  <a:schemeClr val="accent6">
                    <a:lumMod val="50000"/>
                  </a:schemeClr>
                </a:solidFill>
              </a:rPr>
              <a:t> – 50%</a:t>
            </a:r>
          </a:p>
          <a:p>
            <a:pPr lvl="1" eaLnBrk="1" hangingPunct="1">
              <a:buFontTx/>
              <a:buChar char="o"/>
            </a:pPr>
            <a:r>
              <a:rPr lang="pl-PL" altLang="pl-PL" sz="1400" dirty="0" err="1" smtClean="0">
                <a:solidFill>
                  <a:schemeClr val="accent6">
                    <a:lumMod val="50000"/>
                  </a:schemeClr>
                </a:solidFill>
              </a:rPr>
              <a:t>wi</a:t>
            </a:r>
            <a:r>
              <a:rPr lang="pl-PL" altLang="pl-PL" sz="1400" dirty="0" smtClean="0">
                <a:solidFill>
                  <a:schemeClr val="accent6">
                    <a:lumMod val="50000"/>
                  </a:schemeClr>
                </a:solidFill>
              </a:rPr>
              <a:t>= 3,0 (energia elektryczna)</a:t>
            </a:r>
            <a:endParaRPr lang="pl-PL" altLang="pl-PL" sz="18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4341" name="Picture 6" descr="Oprawa &amp;sacute;wietlówkowa GitMarket SLING N2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2076450"/>
            <a:ext cx="1776412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4935538" y="3846513"/>
            <a:ext cx="1949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1000">
                <a:latin typeface="Arial" charset="0"/>
              </a:rPr>
              <a:t>źródło: http://www.gitmarket.pl</a:t>
            </a:r>
          </a:p>
        </p:txBody>
      </p:sp>
      <p:pic>
        <p:nvPicPr>
          <p:cNvPr id="14343" name="Picture 9" descr="Iglotech - kasetonowy klimakonwektor serii K OG FX (Airwell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4075113"/>
            <a:ext cx="249555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 Box 10"/>
          <p:cNvSpPr txBox="1">
            <a:spLocks noChangeArrowheads="1"/>
          </p:cNvSpPr>
          <p:nvPr/>
        </p:nvSpPr>
        <p:spPr bwMode="auto">
          <a:xfrm>
            <a:off x="5970588" y="6119813"/>
            <a:ext cx="2689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1000">
                <a:latin typeface="Arial" charset="0"/>
              </a:rPr>
              <a:t>źródło: http://www.instalacjebudowlane.pl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/>
          </p:cNvSpPr>
          <p:nvPr>
            <p:ph type="title"/>
          </p:nvPr>
        </p:nvSpPr>
        <p:spPr>
          <a:xfrm>
            <a:off x="628650" y="923925"/>
            <a:ext cx="7886700" cy="454499"/>
          </a:xfrm>
        </p:spPr>
        <p:txBody>
          <a:bodyPr/>
          <a:lstStyle/>
          <a:p>
            <a:pPr algn="ctr" eaLnBrk="1" hangingPunct="1"/>
            <a:r>
              <a:rPr lang="pl-PL" altLang="pl-PL" sz="2800" b="1" dirty="0" smtClean="0">
                <a:solidFill>
                  <a:schemeClr val="accent6">
                    <a:lumMod val="75000"/>
                  </a:schemeClr>
                </a:solidFill>
              </a:rPr>
              <a:t>Spełnienie wymogu EP</a:t>
            </a:r>
            <a:endParaRPr lang="pl-PL" altLang="pl-PL" sz="2800" b="1" baseline="-250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195" y="1378424"/>
            <a:ext cx="8248020" cy="474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0" y="6120153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pl-PL" altLang="pl-PL" sz="2000" b="1" dirty="0" smtClean="0">
                <a:solidFill>
                  <a:schemeClr val="accent6">
                    <a:lumMod val="75000"/>
                  </a:schemeClr>
                </a:solidFill>
              </a:rPr>
              <a:t>osiągnięcie wymaganego poziomu EP2021 nie jest możliwe dla standardowych rozwiązań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685800" y="923925"/>
            <a:ext cx="7772400" cy="771525"/>
          </a:xfrm>
        </p:spPr>
        <p:txBody>
          <a:bodyPr/>
          <a:lstStyle/>
          <a:p>
            <a:pPr eaLnBrk="1" hangingPunct="1"/>
            <a:r>
              <a:rPr lang="pl-PL" altLang="pl-PL" sz="4000" dirty="0" smtClean="0">
                <a:solidFill>
                  <a:schemeClr val="accent6">
                    <a:lumMod val="50000"/>
                  </a:schemeClr>
                </a:solidFill>
              </a:rPr>
              <a:t>Rozwiązania alternatywne</a:t>
            </a:r>
          </a:p>
        </p:txBody>
      </p:sp>
      <p:sp>
        <p:nvSpPr>
          <p:cNvPr id="16387" name="Rectangle 3"/>
          <p:cNvSpPr>
            <a:spLocks noGrp="1"/>
          </p:cNvSpPr>
          <p:nvPr>
            <p:ph type="body" sz="half" idx="4294967295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eaLnBrk="1" hangingPunct="1"/>
            <a:r>
              <a:rPr lang="pl-PL" altLang="pl-PL" sz="2000" dirty="0" smtClean="0">
                <a:solidFill>
                  <a:schemeClr val="accent6">
                    <a:lumMod val="50000"/>
                  </a:schemeClr>
                </a:solidFill>
              </a:rPr>
              <a:t>rodzaj oświetlenia – oprawy LED </a:t>
            </a:r>
            <a:br>
              <a:rPr lang="pl-PL" altLang="pl-PL" sz="20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altLang="pl-PL" sz="2000" dirty="0" smtClean="0">
                <a:solidFill>
                  <a:schemeClr val="accent6">
                    <a:lumMod val="50000"/>
                  </a:schemeClr>
                </a:solidFill>
              </a:rPr>
              <a:t>100 </a:t>
            </a:r>
            <a:r>
              <a:rPr lang="pl-PL" altLang="pl-PL" sz="2000" dirty="0" err="1" smtClean="0">
                <a:solidFill>
                  <a:schemeClr val="accent6">
                    <a:lumMod val="50000"/>
                  </a:schemeClr>
                </a:solidFill>
              </a:rPr>
              <a:t>lm</a:t>
            </a:r>
            <a:r>
              <a:rPr lang="pl-PL" altLang="pl-PL" sz="2000" dirty="0" smtClean="0">
                <a:solidFill>
                  <a:schemeClr val="accent6">
                    <a:lumMod val="50000"/>
                  </a:schemeClr>
                </a:solidFill>
              </a:rPr>
              <a:t>/W; P=10W/m</a:t>
            </a:r>
            <a:r>
              <a:rPr lang="pl-PL" altLang="pl-PL" sz="2000" baseline="30000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endParaRPr lang="pl-PL" altLang="pl-PL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r>
              <a:rPr lang="pl-PL" altLang="pl-PL" sz="2000" dirty="0" smtClean="0">
                <a:solidFill>
                  <a:schemeClr val="accent6">
                    <a:lumMod val="50000"/>
                  </a:schemeClr>
                </a:solidFill>
              </a:rPr>
              <a:t>zastosowanie AZE:</a:t>
            </a:r>
          </a:p>
          <a:p>
            <a:pPr lvl="1" eaLnBrk="1" hangingPunct="1">
              <a:buFontTx/>
              <a:buChar char="o"/>
            </a:pPr>
            <a:r>
              <a:rPr lang="pl-PL" altLang="pl-PL" sz="1800" dirty="0" smtClean="0">
                <a:solidFill>
                  <a:schemeClr val="accent6">
                    <a:lumMod val="50000"/>
                  </a:schemeClr>
                </a:solidFill>
              </a:rPr>
              <a:t>Ogniwa PV (250 </a:t>
            </a:r>
            <a:r>
              <a:rPr lang="pl-PL" altLang="pl-PL" sz="1800" dirty="0" err="1" smtClean="0">
                <a:solidFill>
                  <a:schemeClr val="accent6">
                    <a:lumMod val="50000"/>
                  </a:schemeClr>
                </a:solidFill>
              </a:rPr>
              <a:t>kW</a:t>
            </a:r>
            <a:r>
              <a:rPr lang="pl-PL" altLang="pl-PL" sz="1800" baseline="-25000" dirty="0" err="1" smtClean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pl-PL" altLang="pl-PL" sz="1800" dirty="0" smtClean="0">
                <a:solidFill>
                  <a:schemeClr val="accent6">
                    <a:lumMod val="50000"/>
                  </a:schemeClr>
                </a:solidFill>
              </a:rPr>
              <a:t> pokrycie 213 </a:t>
            </a:r>
            <a:r>
              <a:rPr lang="pl-PL" altLang="pl-PL" sz="1800" dirty="0" err="1" smtClean="0">
                <a:solidFill>
                  <a:schemeClr val="accent6">
                    <a:lumMod val="50000"/>
                  </a:schemeClr>
                </a:solidFill>
              </a:rPr>
              <a:t>MWh</a:t>
            </a:r>
            <a:r>
              <a:rPr lang="pl-PL" altLang="pl-PL" sz="1800" dirty="0" smtClean="0">
                <a:solidFill>
                  <a:schemeClr val="accent6">
                    <a:lumMod val="50000"/>
                  </a:schemeClr>
                </a:solidFill>
              </a:rPr>
              <a:t> zapotrzebowania na oświetlenie oraz energię elektryczną pomocniczą)</a:t>
            </a:r>
          </a:p>
          <a:p>
            <a:pPr lvl="1" eaLnBrk="1" hangingPunct="1">
              <a:buFontTx/>
              <a:buChar char="o"/>
            </a:pPr>
            <a:r>
              <a:rPr lang="pl-PL" altLang="pl-PL" sz="1800" dirty="0" smtClean="0">
                <a:solidFill>
                  <a:schemeClr val="accent6">
                    <a:lumMod val="50000"/>
                  </a:schemeClr>
                </a:solidFill>
              </a:rPr>
              <a:t>układ CHP (silnik tłokowy o mocy 20 </a:t>
            </a:r>
            <a:r>
              <a:rPr lang="pl-PL" altLang="pl-PL" sz="1800" dirty="0" err="1" smtClean="0">
                <a:solidFill>
                  <a:schemeClr val="accent6">
                    <a:lumMod val="50000"/>
                  </a:schemeClr>
                </a:solidFill>
              </a:rPr>
              <a:t>kW</a:t>
            </a:r>
            <a:r>
              <a:rPr lang="pl-PL" altLang="pl-PL" sz="1800" baseline="-25000" dirty="0" err="1" smtClean="0"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pl-PL" altLang="pl-PL" sz="1800" baseline="-25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altLang="pl-PL" sz="1800" dirty="0" smtClean="0">
                <a:solidFill>
                  <a:schemeClr val="accent6">
                    <a:lumMod val="50000"/>
                  </a:schemeClr>
                </a:solidFill>
              </a:rPr>
              <a:t>+ 36 </a:t>
            </a:r>
            <a:r>
              <a:rPr lang="pl-PL" altLang="pl-PL" sz="1800" dirty="0" err="1" smtClean="0">
                <a:solidFill>
                  <a:schemeClr val="accent6">
                    <a:lumMod val="50000"/>
                  </a:schemeClr>
                </a:solidFill>
              </a:rPr>
              <a:t>kW</a:t>
            </a:r>
            <a:r>
              <a:rPr lang="pl-PL" altLang="pl-PL" sz="1800" baseline="-25000" dirty="0" err="1" smtClean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pl-PL" altLang="pl-PL" sz="1800" dirty="0" smtClean="0">
                <a:solidFill>
                  <a:schemeClr val="accent6">
                    <a:lumMod val="50000"/>
                  </a:schemeClr>
                </a:solidFill>
              </a:rPr>
              <a:t>; sprawność cieplna 58 %, sprawność elektryczna 32%)</a:t>
            </a:r>
          </a:p>
          <a:p>
            <a:pPr eaLnBrk="1" hangingPunct="1"/>
            <a:r>
              <a:rPr lang="pl-PL" altLang="pl-PL" sz="2000" dirty="0" smtClean="0">
                <a:solidFill>
                  <a:schemeClr val="accent6">
                    <a:lumMod val="50000"/>
                  </a:schemeClr>
                </a:solidFill>
              </a:rPr>
              <a:t>chłodzenie – bez zmian</a:t>
            </a: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5622925" y="3375025"/>
            <a:ext cx="1949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1000">
                <a:latin typeface="Arial" charset="0"/>
              </a:rPr>
              <a:t>źródło: http://www.gitmarket.pl</a:t>
            </a:r>
          </a:p>
        </p:txBody>
      </p:sp>
      <p:pic>
        <p:nvPicPr>
          <p:cNvPr id="16390" name="Picture 10" descr="Panel LED Kanlux BRAVO LED 120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1944688"/>
            <a:ext cx="1395412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5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986213"/>
            <a:ext cx="3624263" cy="213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>
          <a:xfrm>
            <a:off x="685800" y="971550"/>
            <a:ext cx="7772400" cy="725487"/>
          </a:xfrm>
        </p:spPr>
        <p:txBody>
          <a:bodyPr/>
          <a:lstStyle/>
          <a:p>
            <a:pPr eaLnBrk="1" hangingPunct="1"/>
            <a:r>
              <a:rPr lang="pl-PL" altLang="pl-PL" sz="4000" dirty="0" err="1" smtClean="0">
                <a:solidFill>
                  <a:schemeClr val="accent6">
                    <a:lumMod val="50000"/>
                  </a:schemeClr>
                </a:solidFill>
              </a:rPr>
              <a:t>Mikrokogeneracja</a:t>
            </a:r>
            <a:r>
              <a:rPr lang="pl-PL" altLang="pl-PL" sz="4000" dirty="0" smtClean="0">
                <a:solidFill>
                  <a:schemeClr val="accent6">
                    <a:lumMod val="50000"/>
                  </a:schemeClr>
                </a:solidFill>
              </a:rPr>
              <a:t> - korzyści</a:t>
            </a: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2298700" y="2460625"/>
            <a:ext cx="2230438" cy="7889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1800">
                <a:latin typeface="Arial" charset="0"/>
              </a:rPr>
              <a:t>20 kW</a:t>
            </a:r>
            <a:r>
              <a:rPr lang="pl-PL" altLang="pl-PL" sz="1800" baseline="-25000">
                <a:latin typeface="Arial" charset="0"/>
              </a:rPr>
              <a:t>e</a:t>
            </a:r>
            <a:r>
              <a:rPr lang="pl-PL" altLang="pl-PL" sz="1800">
                <a:latin typeface="Arial" charset="0"/>
              </a:rPr>
              <a:t> + 36 kW</a:t>
            </a:r>
            <a:r>
              <a:rPr lang="pl-PL" altLang="pl-PL" sz="1800" baseline="-25000">
                <a:latin typeface="Arial" charset="0"/>
              </a:rPr>
              <a:t>th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1800">
                <a:latin typeface="Arial" charset="0"/>
                <a:sym typeface="Symbol" pitchFamily="18" charset="2"/>
              </a:rPr>
              <a:t></a:t>
            </a:r>
            <a:r>
              <a:rPr lang="pl-PL" altLang="pl-PL" sz="1800" baseline="-25000">
                <a:latin typeface="Arial" charset="0"/>
                <a:sym typeface="Symbol" pitchFamily="18" charset="2"/>
              </a:rPr>
              <a:t>el</a:t>
            </a:r>
            <a:r>
              <a:rPr lang="pl-PL" altLang="pl-PL" sz="1800">
                <a:latin typeface="Arial" charset="0"/>
                <a:sym typeface="Symbol" pitchFamily="18" charset="2"/>
              </a:rPr>
              <a:t> = 32% </a:t>
            </a:r>
            <a:r>
              <a:rPr lang="pl-PL" altLang="pl-PL" sz="1800" baseline="-25000">
                <a:latin typeface="Arial" charset="0"/>
                <a:sym typeface="Symbol" pitchFamily="18" charset="2"/>
              </a:rPr>
              <a:t>th</a:t>
            </a:r>
            <a:r>
              <a:rPr lang="pl-PL" altLang="pl-PL" sz="1800">
                <a:latin typeface="Arial" charset="0"/>
                <a:sym typeface="Symbol" pitchFamily="18" charset="2"/>
              </a:rPr>
              <a:t> =58% </a:t>
            </a:r>
          </a:p>
        </p:txBody>
      </p:sp>
      <p:sp>
        <p:nvSpPr>
          <p:cNvPr id="17412" name="AutoShape 7"/>
          <p:cNvSpPr>
            <a:spLocks noChangeArrowheads="1"/>
          </p:cNvSpPr>
          <p:nvPr/>
        </p:nvSpPr>
        <p:spPr bwMode="auto">
          <a:xfrm>
            <a:off x="4748213" y="2124075"/>
            <a:ext cx="1708150" cy="793750"/>
          </a:xfrm>
          <a:prstGeom prst="rightArrow">
            <a:avLst>
              <a:gd name="adj1" fmla="val 50000"/>
              <a:gd name="adj2" fmla="val 538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sz="1800">
              <a:latin typeface="Arial" charset="0"/>
            </a:endParaRPr>
          </a:p>
        </p:txBody>
      </p:sp>
      <p:sp>
        <p:nvSpPr>
          <p:cNvPr id="17413" name="Text Box 9"/>
          <p:cNvSpPr txBox="1">
            <a:spLocks noChangeArrowheads="1"/>
          </p:cNvSpPr>
          <p:nvPr/>
        </p:nvSpPr>
        <p:spPr bwMode="auto">
          <a:xfrm>
            <a:off x="4881563" y="2338388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1800">
                <a:latin typeface="Arial" charset="0"/>
              </a:rPr>
              <a:t>211 kWh</a:t>
            </a:r>
            <a:r>
              <a:rPr lang="pl-PL" altLang="pl-PL" sz="1800" baseline="-25000">
                <a:latin typeface="Arial" charset="0"/>
              </a:rPr>
              <a:t>el</a:t>
            </a:r>
          </a:p>
        </p:txBody>
      </p:sp>
      <p:sp>
        <p:nvSpPr>
          <p:cNvPr id="17414" name="AutoShape 11"/>
          <p:cNvSpPr>
            <a:spLocks noChangeArrowheads="1"/>
          </p:cNvSpPr>
          <p:nvPr/>
        </p:nvSpPr>
        <p:spPr bwMode="auto">
          <a:xfrm>
            <a:off x="4748213" y="2124075"/>
            <a:ext cx="1708150" cy="793750"/>
          </a:xfrm>
          <a:prstGeom prst="rightArrow">
            <a:avLst>
              <a:gd name="adj1" fmla="val 50000"/>
              <a:gd name="adj2" fmla="val 538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sz="1800">
              <a:latin typeface="Arial" charset="0"/>
            </a:endParaRPr>
          </a:p>
        </p:txBody>
      </p:sp>
      <p:sp>
        <p:nvSpPr>
          <p:cNvPr id="17415" name="Text Box 12"/>
          <p:cNvSpPr txBox="1">
            <a:spLocks noChangeArrowheads="1"/>
          </p:cNvSpPr>
          <p:nvPr/>
        </p:nvSpPr>
        <p:spPr bwMode="auto">
          <a:xfrm>
            <a:off x="4881563" y="2338388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1800">
                <a:latin typeface="Arial" charset="0"/>
              </a:rPr>
              <a:t>111 kWh</a:t>
            </a:r>
            <a:r>
              <a:rPr lang="pl-PL" altLang="pl-PL" sz="1800" baseline="-25000">
                <a:latin typeface="Arial" charset="0"/>
              </a:rPr>
              <a:t>el</a:t>
            </a:r>
          </a:p>
        </p:txBody>
      </p:sp>
      <p:sp>
        <p:nvSpPr>
          <p:cNvPr id="17416" name="AutoShape 13"/>
          <p:cNvSpPr>
            <a:spLocks noChangeArrowheads="1"/>
          </p:cNvSpPr>
          <p:nvPr/>
        </p:nvSpPr>
        <p:spPr bwMode="auto">
          <a:xfrm>
            <a:off x="4748213" y="2959100"/>
            <a:ext cx="1708150" cy="793750"/>
          </a:xfrm>
          <a:prstGeom prst="rightArrow">
            <a:avLst>
              <a:gd name="adj1" fmla="val 50000"/>
              <a:gd name="adj2" fmla="val 538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sz="1800">
              <a:latin typeface="Arial" charset="0"/>
            </a:endParaRPr>
          </a:p>
        </p:txBody>
      </p:sp>
      <p:sp>
        <p:nvSpPr>
          <p:cNvPr id="17417" name="Text Box 14"/>
          <p:cNvSpPr txBox="1">
            <a:spLocks noChangeArrowheads="1"/>
          </p:cNvSpPr>
          <p:nvPr/>
        </p:nvSpPr>
        <p:spPr bwMode="auto">
          <a:xfrm>
            <a:off x="4881563" y="3173413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1800">
                <a:latin typeface="Arial" charset="0"/>
              </a:rPr>
              <a:t>201 kWh</a:t>
            </a:r>
            <a:r>
              <a:rPr lang="pl-PL" altLang="pl-PL" sz="1800" baseline="-25000">
                <a:latin typeface="Arial" charset="0"/>
              </a:rPr>
              <a:t>th</a:t>
            </a:r>
          </a:p>
        </p:txBody>
      </p:sp>
      <p:sp>
        <p:nvSpPr>
          <p:cNvPr id="17418" name="Text Box 16"/>
          <p:cNvSpPr txBox="1">
            <a:spLocks noChangeArrowheads="1"/>
          </p:cNvSpPr>
          <p:nvPr/>
        </p:nvSpPr>
        <p:spPr bwMode="auto">
          <a:xfrm>
            <a:off x="2516188" y="1989138"/>
            <a:ext cx="1841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1800">
                <a:latin typeface="Arial" charset="0"/>
              </a:rPr>
              <a:t>silnik tłokowy</a:t>
            </a:r>
          </a:p>
        </p:txBody>
      </p:sp>
      <p:sp>
        <p:nvSpPr>
          <p:cNvPr id="17419" name="Rectangle 17"/>
          <p:cNvSpPr>
            <a:spLocks noChangeArrowheads="1"/>
          </p:cNvSpPr>
          <p:nvPr/>
        </p:nvSpPr>
        <p:spPr bwMode="auto">
          <a:xfrm>
            <a:off x="6831013" y="3751263"/>
            <a:ext cx="1560512" cy="4572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sz="1800">
              <a:latin typeface="Arial" charset="0"/>
            </a:endParaRPr>
          </a:p>
        </p:txBody>
      </p:sp>
      <p:sp>
        <p:nvSpPr>
          <p:cNvPr id="17420" name="Rectangle 18"/>
          <p:cNvSpPr>
            <a:spLocks noChangeArrowheads="1"/>
          </p:cNvSpPr>
          <p:nvPr/>
        </p:nvSpPr>
        <p:spPr bwMode="auto">
          <a:xfrm>
            <a:off x="6831013" y="3249613"/>
            <a:ext cx="1560512" cy="50165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sz="1800">
              <a:latin typeface="Arial" charset="0"/>
            </a:endParaRPr>
          </a:p>
        </p:txBody>
      </p:sp>
      <p:sp>
        <p:nvSpPr>
          <p:cNvPr id="17421" name="AutoShape 19"/>
          <p:cNvSpPr>
            <a:spLocks noChangeArrowheads="1"/>
          </p:cNvSpPr>
          <p:nvPr/>
        </p:nvSpPr>
        <p:spPr bwMode="auto">
          <a:xfrm>
            <a:off x="325438" y="2413000"/>
            <a:ext cx="1708150" cy="793750"/>
          </a:xfrm>
          <a:prstGeom prst="rightArrow">
            <a:avLst>
              <a:gd name="adj1" fmla="val 50000"/>
              <a:gd name="adj2" fmla="val 538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sz="1800">
              <a:latin typeface="Arial" charset="0"/>
            </a:endParaRPr>
          </a:p>
        </p:txBody>
      </p:sp>
      <p:sp>
        <p:nvSpPr>
          <p:cNvPr id="17422" name="Text Box 20"/>
          <p:cNvSpPr txBox="1">
            <a:spLocks noChangeArrowheads="1"/>
          </p:cNvSpPr>
          <p:nvPr/>
        </p:nvSpPr>
        <p:spPr bwMode="auto">
          <a:xfrm>
            <a:off x="458788" y="2627313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1800">
                <a:latin typeface="Arial" charset="0"/>
              </a:rPr>
              <a:t>211 kWh</a:t>
            </a:r>
            <a:r>
              <a:rPr lang="pl-PL" altLang="pl-PL" sz="1800" baseline="-25000">
                <a:latin typeface="Arial" charset="0"/>
              </a:rPr>
              <a:t>el</a:t>
            </a:r>
          </a:p>
        </p:txBody>
      </p:sp>
      <p:sp>
        <p:nvSpPr>
          <p:cNvPr id="17423" name="AutoShape 21"/>
          <p:cNvSpPr>
            <a:spLocks noChangeArrowheads="1"/>
          </p:cNvSpPr>
          <p:nvPr/>
        </p:nvSpPr>
        <p:spPr bwMode="auto">
          <a:xfrm>
            <a:off x="325438" y="2413000"/>
            <a:ext cx="1708150" cy="793750"/>
          </a:xfrm>
          <a:prstGeom prst="rightArrow">
            <a:avLst>
              <a:gd name="adj1" fmla="val 50000"/>
              <a:gd name="adj2" fmla="val 538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sz="1800">
              <a:latin typeface="Arial" charset="0"/>
            </a:endParaRPr>
          </a:p>
        </p:txBody>
      </p:sp>
      <p:sp>
        <p:nvSpPr>
          <p:cNvPr id="17424" name="Text Box 22"/>
          <p:cNvSpPr txBox="1">
            <a:spLocks noChangeArrowheads="1"/>
          </p:cNvSpPr>
          <p:nvPr/>
        </p:nvSpPr>
        <p:spPr bwMode="auto">
          <a:xfrm>
            <a:off x="458788" y="2627313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1800">
                <a:latin typeface="Arial" charset="0"/>
              </a:rPr>
              <a:t>347kWh</a:t>
            </a:r>
            <a:r>
              <a:rPr lang="pl-PL" altLang="pl-PL" sz="1800" baseline="-25000">
                <a:latin typeface="Arial" charset="0"/>
              </a:rPr>
              <a:t>gaz</a:t>
            </a:r>
          </a:p>
        </p:txBody>
      </p:sp>
      <p:sp>
        <p:nvSpPr>
          <p:cNvPr id="17425" name="Text Box 23"/>
          <p:cNvSpPr txBox="1">
            <a:spLocks noChangeArrowheads="1"/>
          </p:cNvSpPr>
          <p:nvPr/>
        </p:nvSpPr>
        <p:spPr bwMode="auto">
          <a:xfrm>
            <a:off x="6831013" y="3751263"/>
            <a:ext cx="15605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1800">
                <a:latin typeface="Arial" charset="0"/>
              </a:rPr>
              <a:t>cwu</a:t>
            </a:r>
          </a:p>
        </p:txBody>
      </p:sp>
      <p:sp>
        <p:nvSpPr>
          <p:cNvPr id="17426" name="Text Box 24"/>
          <p:cNvSpPr txBox="1">
            <a:spLocks noChangeArrowheads="1"/>
          </p:cNvSpPr>
          <p:nvPr/>
        </p:nvSpPr>
        <p:spPr bwMode="auto">
          <a:xfrm>
            <a:off x="6831013" y="3249613"/>
            <a:ext cx="15605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1800">
                <a:latin typeface="Arial" charset="0"/>
              </a:rPr>
              <a:t>c.o.</a:t>
            </a:r>
          </a:p>
        </p:txBody>
      </p:sp>
      <p:sp>
        <p:nvSpPr>
          <p:cNvPr id="17427" name="Rectangle 25"/>
          <p:cNvSpPr>
            <a:spLocks noChangeArrowheads="1"/>
          </p:cNvSpPr>
          <p:nvPr/>
        </p:nvSpPr>
        <p:spPr bwMode="auto">
          <a:xfrm>
            <a:off x="6831013" y="2473325"/>
            <a:ext cx="1560512" cy="4572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sz="1800">
              <a:latin typeface="Arial" charset="0"/>
            </a:endParaRPr>
          </a:p>
        </p:txBody>
      </p:sp>
      <p:sp>
        <p:nvSpPr>
          <p:cNvPr id="17428" name="Rectangle 26"/>
          <p:cNvSpPr>
            <a:spLocks noChangeArrowheads="1"/>
          </p:cNvSpPr>
          <p:nvPr/>
        </p:nvSpPr>
        <p:spPr bwMode="auto">
          <a:xfrm>
            <a:off x="6831013" y="1971675"/>
            <a:ext cx="1560512" cy="5016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sz="1800">
              <a:latin typeface="Arial" charset="0"/>
            </a:endParaRPr>
          </a:p>
        </p:txBody>
      </p:sp>
      <p:sp>
        <p:nvSpPr>
          <p:cNvPr id="17429" name="Text Box 27"/>
          <p:cNvSpPr txBox="1">
            <a:spLocks noChangeArrowheads="1"/>
          </p:cNvSpPr>
          <p:nvPr/>
        </p:nvSpPr>
        <p:spPr bwMode="auto">
          <a:xfrm>
            <a:off x="6831013" y="2473325"/>
            <a:ext cx="15605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1800">
                <a:latin typeface="Arial" charset="0"/>
              </a:rPr>
              <a:t>urz. pom.</a:t>
            </a:r>
          </a:p>
        </p:txBody>
      </p:sp>
      <p:sp>
        <p:nvSpPr>
          <p:cNvPr id="17430" name="Text Box 28"/>
          <p:cNvSpPr txBox="1">
            <a:spLocks noChangeArrowheads="1"/>
          </p:cNvSpPr>
          <p:nvPr/>
        </p:nvSpPr>
        <p:spPr bwMode="auto">
          <a:xfrm>
            <a:off x="6831013" y="1971675"/>
            <a:ext cx="15605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1800">
                <a:latin typeface="Arial" charset="0"/>
              </a:rPr>
              <a:t>oświetlenie</a:t>
            </a:r>
          </a:p>
        </p:txBody>
      </p:sp>
      <p:sp>
        <p:nvSpPr>
          <p:cNvPr id="17431" name="Rectangle 30"/>
          <p:cNvSpPr>
            <a:spLocks noChangeArrowheads="1"/>
          </p:cNvSpPr>
          <p:nvPr/>
        </p:nvSpPr>
        <p:spPr bwMode="auto">
          <a:xfrm>
            <a:off x="0" y="3109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sz="1800">
              <a:latin typeface="Arial" charset="0"/>
            </a:endParaRPr>
          </a:p>
        </p:txBody>
      </p:sp>
      <p:graphicFrame>
        <p:nvGraphicFramePr>
          <p:cNvPr id="17432" name="Object 29"/>
          <p:cNvGraphicFramePr>
            <a:graphicFrameLocks noChangeAspect="1"/>
          </p:cNvGraphicFramePr>
          <p:nvPr/>
        </p:nvGraphicFramePr>
        <p:xfrm>
          <a:off x="2033588" y="4238625"/>
          <a:ext cx="4725987" cy="665163"/>
        </p:xfrm>
        <a:graphic>
          <a:graphicData uri="http://schemas.openxmlformats.org/presentationml/2006/ole">
            <p:oleObj spid="_x0000_s17434" name="Równanie" r:id="rId3" imgW="3175000" imgH="444500" progId="Equation.3">
              <p:embed/>
            </p:oleObj>
          </a:graphicData>
        </a:graphic>
      </p:graphicFrame>
      <p:sp>
        <p:nvSpPr>
          <p:cNvPr id="17433" name="Rectangle 31"/>
          <p:cNvSpPr>
            <a:spLocks noGrp="1"/>
          </p:cNvSpPr>
          <p:nvPr>
            <p:ph type="body" idx="4294967295"/>
          </p:nvPr>
        </p:nvSpPr>
        <p:spPr>
          <a:xfrm>
            <a:off x="628650" y="5122863"/>
            <a:ext cx="7886700" cy="1054100"/>
          </a:xfrm>
        </p:spPr>
        <p:txBody>
          <a:bodyPr/>
          <a:lstStyle/>
          <a:p>
            <a:pPr eaLnBrk="1" hangingPunct="1"/>
            <a:r>
              <a:rPr lang="pl-PL" altLang="pl-PL" dirty="0" smtClean="0">
                <a:solidFill>
                  <a:schemeClr val="accent6">
                    <a:lumMod val="50000"/>
                  </a:schemeClr>
                </a:solidFill>
              </a:rPr>
              <a:t>w analizowanym przykładzie przekłada się to na redukcję wskaźnika </a:t>
            </a:r>
            <a:r>
              <a:rPr lang="pl-PL" altLang="pl-PL" dirty="0" err="1" smtClean="0">
                <a:solidFill>
                  <a:schemeClr val="accent6">
                    <a:lumMod val="50000"/>
                  </a:schemeClr>
                </a:solidFill>
              </a:rPr>
              <a:t>EP</a:t>
            </a:r>
            <a:r>
              <a:rPr lang="pl-PL" altLang="pl-PL" baseline="-25000" dirty="0" err="1" smtClean="0">
                <a:solidFill>
                  <a:schemeClr val="accent6">
                    <a:lumMod val="50000"/>
                  </a:schemeClr>
                </a:solidFill>
              </a:rPr>
              <a:t>H+W</a:t>
            </a:r>
            <a:r>
              <a:rPr lang="pl-PL" altLang="pl-PL" baseline="-25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altLang="pl-PL" dirty="0" smtClean="0">
                <a:solidFill>
                  <a:schemeClr val="accent6">
                    <a:lumMod val="50000"/>
                  </a:schemeClr>
                </a:solidFill>
              </a:rPr>
              <a:t>o 14,1 </a:t>
            </a:r>
            <a:r>
              <a:rPr lang="pl-PL" altLang="pl-PL" dirty="0" err="1" smtClean="0">
                <a:solidFill>
                  <a:schemeClr val="accent6">
                    <a:lumMod val="50000"/>
                  </a:schemeClr>
                </a:solidFill>
              </a:rPr>
              <a:t>kWh</a:t>
            </a:r>
            <a:r>
              <a:rPr lang="pl-PL" altLang="pl-PL" dirty="0" smtClean="0">
                <a:solidFill>
                  <a:schemeClr val="accent6">
                    <a:lumMod val="50000"/>
                  </a:schemeClr>
                </a:solidFill>
              </a:rPr>
              <a:t>/m</a:t>
            </a:r>
            <a:r>
              <a:rPr lang="pl-PL" altLang="pl-PL" baseline="30000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837</TotalTime>
  <Words>749</Words>
  <Application>Microsoft Office PowerPoint</Application>
  <PresentationFormat>Pokaz na ekranie (4:3)</PresentationFormat>
  <Paragraphs>184</Paragraphs>
  <Slides>29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1" baseType="lpstr">
      <vt:lpstr>Motyw pakietu Office</vt:lpstr>
      <vt:lpstr>Równanie</vt:lpstr>
      <vt:lpstr>Rola OZE w wypełnieniu wymagań technicznych oraz osiągnięciu standardu nZEB przez budynki użyteczności publicznej</vt:lpstr>
      <vt:lpstr>Wymagania</vt:lpstr>
      <vt:lpstr>Dopuszczalne wartości EP  (cząstkowe i całkowite)</vt:lpstr>
      <vt:lpstr>Spełnienie wymogu EPH+W  budynki mieszkalne</vt:lpstr>
      <vt:lpstr>Przykład budynku biurowego</vt:lpstr>
      <vt:lpstr>Rozwiązania typowe</vt:lpstr>
      <vt:lpstr>Spełnienie wymogu EP</vt:lpstr>
      <vt:lpstr>Rozwiązania alternatywne</vt:lpstr>
      <vt:lpstr>Mikrokogeneracja - korzyści</vt:lpstr>
      <vt:lpstr>Rozwiązania alternatywne</vt:lpstr>
      <vt:lpstr>Slajd 11</vt:lpstr>
      <vt:lpstr>POWERHOUSE KJØRBO</vt:lpstr>
      <vt:lpstr>POWERHOUSE</vt:lpstr>
      <vt:lpstr>Slajd 14</vt:lpstr>
      <vt:lpstr>Slajd 15</vt:lpstr>
      <vt:lpstr>POWERHOUSE - opis projektu</vt:lpstr>
      <vt:lpstr>POWERHOUSE - opis projektu</vt:lpstr>
      <vt:lpstr>POWERHOUSE – przegrody zewnętrzne</vt:lpstr>
      <vt:lpstr>Wentylacja</vt:lpstr>
      <vt:lpstr>Wentylacja</vt:lpstr>
      <vt:lpstr>POWERHOUSE – akustyka i oświetlenie wewnętrzne</vt:lpstr>
      <vt:lpstr>POWERHOUSE – koncepcja zaopatrzenia w energię</vt:lpstr>
      <vt:lpstr>Produkcja energii</vt:lpstr>
      <vt:lpstr>Energia wbudowana</vt:lpstr>
      <vt:lpstr>POWERHOUSE rzeczywiste zużycie energii a obliczenia</vt:lpstr>
      <vt:lpstr>POWERHOUSE  produkcja energii a obliczenia – ogniwa PV</vt:lpstr>
      <vt:lpstr>POWERHOUSE  produkcja i zużycie energii pierwotnej</vt:lpstr>
      <vt:lpstr>Produkcja i potrzeby  - na żywo</vt:lpstr>
      <vt:lpstr>Dziękuję za uwagę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Piotr Narowski</dc:creator>
  <cp:lastModifiedBy>Andrzej</cp:lastModifiedBy>
  <cp:revision>102</cp:revision>
  <dcterms:created xsi:type="dcterms:W3CDTF">2015-10-02T09:18:00Z</dcterms:created>
  <dcterms:modified xsi:type="dcterms:W3CDTF">2015-11-26T05:57:56Z</dcterms:modified>
</cp:coreProperties>
</file>